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Scoring and Dynamic Hierarchy-Based NSGA-II for </a:t>
            </a:r>
            <a:r>
              <a:rPr lang="en-IN" b="1" dirty="0" err="1" smtClean="0">
                <a:latin typeface="Times New Roman" pitchFamily="18" charset="0"/>
                <a:cs typeface="Times New Roman" pitchFamily="18" charset="0"/>
              </a:rPr>
              <a:t>Multiobjective</a:t>
            </a:r>
            <a:r>
              <a:rPr lang="en-IN" b="1" dirty="0" smtClean="0">
                <a:latin typeface="Times New Roman" pitchFamily="18" charset="0"/>
                <a:cs typeface="Times New Roman" pitchFamily="18" charset="0"/>
              </a:rPr>
              <a:t> Workflow Scheduling in the Cloud</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Cloud </a:t>
            </a:r>
            <a:r>
              <a:rPr lang="en-IN" sz="2000" dirty="0" smtClean="0">
                <a:latin typeface="Times New Roman" pitchFamily="18" charset="0"/>
                <a:cs typeface="Times New Roman" pitchFamily="18" charset="0"/>
              </a:rPr>
              <a:t>computing becomes a promising technology to reduce computation cost by providing users with elastic resources and application-deploying environments as a pay-per-use model. More scientific workflow applications have been moved or are being migrated to the cloud. Scheduling workflows turns to the main bottleneck for increasing resource utilization and quality of service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for users. This work formulates workflow scheduling as </a:t>
            </a:r>
            <a:r>
              <a:rPr lang="en-IN" sz="2000" dirty="0" err="1" smtClean="0">
                <a:latin typeface="Times New Roman" pitchFamily="18" charset="0"/>
                <a:cs typeface="Times New Roman" pitchFamily="18" charset="0"/>
              </a:rPr>
              <a:t>multiobjective</a:t>
            </a:r>
            <a:r>
              <a:rPr lang="en-IN" sz="2000" dirty="0" smtClean="0">
                <a:latin typeface="Times New Roman" pitchFamily="18" charset="0"/>
                <a:cs typeface="Times New Roman" pitchFamily="18" charset="0"/>
              </a:rPr>
              <a:t> optimization problems and proposes a Scoring and Dynamic Hierarchy-based NSGA-II (</a:t>
            </a:r>
            <a:r>
              <a:rPr lang="en-IN" sz="2000" dirty="0" err="1" smtClean="0">
                <a:latin typeface="Times New Roman" pitchFamily="18" charset="0"/>
                <a:cs typeface="Times New Roman" pitchFamily="18" charset="0"/>
              </a:rPr>
              <a:t>Nondominated</a:t>
            </a:r>
            <a:r>
              <a:rPr lang="en-IN" sz="2000" dirty="0" smtClean="0">
                <a:latin typeface="Times New Roman" pitchFamily="18" charset="0"/>
                <a:cs typeface="Times New Roman" pitchFamily="18" charset="0"/>
              </a:rPr>
              <a:t> Sorting Genetic Algorithm II), called SDHN for short, to minimize both </a:t>
            </a:r>
            <a:r>
              <a:rPr lang="en-IN" sz="2000" dirty="0" err="1" smtClean="0">
                <a:latin typeface="Times New Roman" pitchFamily="18" charset="0"/>
                <a:cs typeface="Times New Roman" pitchFamily="18" charset="0"/>
              </a:rPr>
              <a:t>makespan</a:t>
            </a:r>
            <a:r>
              <a:rPr lang="en-IN" sz="2000" dirty="0" smtClean="0">
                <a:latin typeface="Times New Roman" pitchFamily="18" charset="0"/>
                <a:cs typeface="Times New Roman" pitchFamily="18" charset="0"/>
              </a:rPr>
              <a:t> and cost of workflow execution. First, a scoring criterion is developed to calculate the total score for each individual during population updating, which is used as a quantitative index to evaluate the dominance degree of individuals among the whole population. Hence, SDHN can distinguish individuals within the same dominance level and target its search toward the directions of elite solutions as their different dominance degrees and accordingly improve search efficiency.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3048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Second</a:t>
            </a:r>
            <a:r>
              <a:rPr lang="en-IN" sz="2000" dirty="0" smtClean="0">
                <a:latin typeface="Times New Roman" pitchFamily="18" charset="0"/>
                <a:cs typeface="Times New Roman" pitchFamily="18" charset="0"/>
              </a:rPr>
              <a:t>, a population-based dynamic hierarchical structure (HS) and its evolutionary rules are presented to update HS by comparing each child with all parental individuals from bottom to up until finding a proper dominant level. Since traversing all HS levels is not needed in most cases, the number of individual comparisons is reduced and SDHN's updating efficiency is greatly improved, especially for large-scale and complex applications. Third, to guarantee its converging to the near-optimal solutions, adaptive adjustment strategies (AASs) are designed to prevent the search from falling into local optima or diverging by checking the number of individuals at the highest HS level and then modifying the relevant genetic operations to guide the evolutionary process to approach the global Pareto Front. Extensive experiments are conducted to verify SDHN, and the results show that it </a:t>
            </a:r>
            <a:r>
              <a:rPr lang="en-IN" sz="2000" dirty="0" err="1" smtClean="0">
                <a:latin typeface="Times New Roman" pitchFamily="18" charset="0"/>
                <a:cs typeface="Times New Roman" pitchFamily="18" charset="0"/>
              </a:rPr>
              <a:t>outp</a:t>
            </a:r>
            <a:r>
              <a:rPr lang="en-IN" sz="2000" dirty="0" smtClean="0">
                <a:latin typeface="Times New Roman" pitchFamily="18" charset="0"/>
                <a:cs typeface="Times New Roman" pitchFamily="18" charset="0"/>
              </a:rPr>
              <a:t>...</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Cloud computing has become a standardized way of providing IT services delivered through Internet technologies in a pay-per-use and in a self-service way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Workflow scheduling tries to map the workflow tasks to the Virtual Machines (VMs) based on different functional and non-functional </a:t>
            </a:r>
            <a:r>
              <a:rPr lang="en-IN" sz="2000" dirty="0" smtClean="0">
                <a:latin typeface="Times New Roman" pitchFamily="18" charset="0"/>
                <a:cs typeface="Times New Roman" pitchFamily="18" charset="0"/>
              </a:rPr>
              <a:t>requirements</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flexibility of Cloud Services support any individual or organization to go for Cloud Computing.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Researchers prefer the evolutionary algorithms to optimize the performance of the workflows rather than applying the heuristic scheduling algorithms and also Cloud Computing task scheduling differ from the other distributed environments viz.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Multi-objective Optimization Problem (MOP) is characterized by multiple conflicting objectives that require simultaneous optimization.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Scheduling </a:t>
            </a:r>
            <a:r>
              <a:rPr lang="en-IN" sz="2000" dirty="0" smtClean="0">
                <a:latin typeface="Times New Roman" pitchFamily="18" charset="0"/>
                <a:cs typeface="Times New Roman" pitchFamily="18" charset="0"/>
              </a:rPr>
              <a:t>of scientific workflows in a distributed environment is a well-known NP-complete problem and therefore intractable with exact solutions.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an NP-complete problem, so building an optimum workflow scheduler with reasonable performance and computation speed is very challenging in the heterogeneous distributed environment of </a:t>
            </a:r>
            <a:r>
              <a:rPr lang="en-IN" sz="2000" dirty="0" smtClean="0">
                <a:latin typeface="Times New Roman" pitchFamily="18" charset="0"/>
                <a:cs typeface="Times New Roman" pitchFamily="18" charset="0"/>
              </a:rPr>
              <a:t>clouds.</a:t>
            </a:r>
          </a:p>
          <a:p>
            <a:pPr algn="just">
              <a:lnSpc>
                <a:spcPct val="150000"/>
              </a:lnSpc>
            </a:pPr>
            <a:r>
              <a:rPr lang="en-IN" sz="2000" dirty="0" smtClean="0">
                <a:latin typeface="Times New Roman" pitchFamily="18" charset="0"/>
                <a:cs typeface="Times New Roman" pitchFamily="18" charset="0"/>
              </a:rPr>
              <a:t>Many existing studies deal with cloud workflow scheduling as a single or bi-objective optimization problem without considering some important requirements of the users or the providers.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Linear clustering scheme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Dominant Sequence Clustering (DSC)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had been proposed for this. Both works used computation and communication time of tasks in a workflow to determine a cluster of tasks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has been proposed for reducing data movement and increasing VM utilization.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proprietary representation required specific implementation for genetic operators where population initialization, order crossover, </a:t>
            </a:r>
            <a:r>
              <a:rPr lang="en-IN" sz="2000" dirty="0" err="1" smtClean="0">
                <a:latin typeface="Times New Roman" pitchFamily="18" charset="0"/>
                <a:cs typeface="Times New Roman" pitchFamily="18" charset="0"/>
              </a:rPr>
              <a:t>taskto</a:t>
            </a:r>
            <a:r>
              <a:rPr lang="en-IN" sz="2000" dirty="0" smtClean="0">
                <a:latin typeface="Times New Roman" pitchFamily="18" charset="0"/>
                <a:cs typeface="Times New Roman" pitchFamily="18" charset="0"/>
              </a:rPr>
              <a:t>-instance crossover, and order mutation of EMO-NSGAII also were proposed for generating and manipulating a chromosome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After </a:t>
            </a:r>
            <a:r>
              <a:rPr lang="en-IN" sz="2000" dirty="0" smtClean="0">
                <a:latin typeface="Times New Roman" pitchFamily="18" charset="0"/>
                <a:cs typeface="Times New Roman" pitchFamily="18" charset="0"/>
              </a:rPr>
              <a:t>a scheduling plan for a workflow execution is proposed, the number of VMs is also determined.</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09600"/>
            <a:ext cx="7866888" cy="6019800"/>
          </a:xfrm>
        </p:spPr>
        <p:txBody>
          <a:bodyPr>
            <a:noAutofit/>
          </a:bodyPr>
          <a:lstStyle/>
          <a:p>
            <a:pPr algn="just">
              <a:lnSpc>
                <a:spcPct val="150000"/>
              </a:lnSpc>
            </a:pPr>
            <a:r>
              <a:rPr lang="en-IN" sz="1900" dirty="0" smtClean="0">
                <a:latin typeface="Times New Roman" pitchFamily="18" charset="0"/>
                <a:cs typeface="Times New Roman" pitchFamily="18" charset="0"/>
              </a:rPr>
              <a:t>The PEFT heuristic provides guidance to the algorithm that improves the performance of the proposed method and allows for faster convergence to suboptimal solutions. </a:t>
            </a:r>
            <a:endParaRPr lang="en-IN" sz="1900" dirty="0" smtClean="0">
              <a:latin typeface="Times New Roman" pitchFamily="18" charset="0"/>
              <a:cs typeface="Times New Roman" pitchFamily="18" charset="0"/>
            </a:endParaRPr>
          </a:p>
          <a:p>
            <a:pPr algn="just">
              <a:lnSpc>
                <a:spcPct val="150000"/>
              </a:lnSpc>
            </a:pPr>
            <a:r>
              <a:rPr lang="en-IN" sz="1900" dirty="0" smtClean="0">
                <a:latin typeface="Times New Roman" pitchFamily="18" charset="0"/>
                <a:cs typeface="Times New Roman" pitchFamily="18" charset="0"/>
              </a:rPr>
              <a:t>Therefore, a smaller value of generational distance (GD) reveals a better performance of the achieved solution set</a:t>
            </a:r>
            <a:r>
              <a:rPr lang="en-IN" sz="1900" dirty="0" smtClean="0">
                <a:latin typeface="Times New Roman" pitchFamily="18" charset="0"/>
                <a:cs typeface="Times New Roman" pitchFamily="18" charset="0"/>
              </a:rPr>
              <a:t>.</a:t>
            </a:r>
          </a:p>
          <a:p>
            <a:pPr algn="just">
              <a:lnSpc>
                <a:spcPct val="150000"/>
              </a:lnSpc>
            </a:pPr>
            <a:r>
              <a:rPr lang="en-IN" sz="1900" dirty="0" smtClean="0">
                <a:latin typeface="Times New Roman" pitchFamily="18" charset="0"/>
                <a:cs typeface="Times New Roman" pitchFamily="18" charset="0"/>
              </a:rPr>
              <a:t>Compared with NSGA-II, the performance gain is over 50% in most of the cases whereas the improvement rate of HBMMO over MOHEFT is slightly better for small- and medium-size workflows</a:t>
            </a:r>
            <a:r>
              <a:rPr lang="en-IN" sz="1900" dirty="0" smtClean="0">
                <a:latin typeface="Times New Roman" pitchFamily="18" charset="0"/>
                <a:cs typeface="Times New Roman" pitchFamily="18" charset="0"/>
              </a:rPr>
              <a:t>.</a:t>
            </a:r>
          </a:p>
          <a:p>
            <a:pPr algn="just">
              <a:lnSpc>
                <a:spcPct val="150000"/>
              </a:lnSpc>
            </a:pPr>
            <a:r>
              <a:rPr lang="en-IN" sz="1900" dirty="0" smtClean="0">
                <a:latin typeface="Times New Roman" pitchFamily="18" charset="0"/>
                <a:cs typeface="Times New Roman" pitchFamily="18" charset="0"/>
              </a:rPr>
              <a:t>Predict Earliest Finish Time (PEFT</a:t>
            </a:r>
            <a:r>
              <a:rPr lang="en-IN" sz="1900" dirty="0" smtClean="0">
                <a:latin typeface="Times New Roman" pitchFamily="18" charset="0"/>
                <a:cs typeface="Times New Roman" pitchFamily="18" charset="0"/>
              </a:rPr>
              <a:t>) </a:t>
            </a:r>
            <a:r>
              <a:rPr lang="en-IN" sz="1900" dirty="0" smtClean="0">
                <a:latin typeface="Times New Roman" pitchFamily="18" charset="0"/>
                <a:cs typeface="Times New Roman" pitchFamily="18" charset="0"/>
              </a:rPr>
              <a:t>is an efficient heuristic in terms of </a:t>
            </a:r>
            <a:r>
              <a:rPr lang="en-IN" sz="1900" dirty="0" err="1" smtClean="0">
                <a:latin typeface="Times New Roman" pitchFamily="18" charset="0"/>
                <a:cs typeface="Times New Roman" pitchFamily="18" charset="0"/>
              </a:rPr>
              <a:t>makespan</a:t>
            </a:r>
            <a:r>
              <a:rPr lang="en-IN" sz="1900" dirty="0" smtClean="0">
                <a:latin typeface="Times New Roman" pitchFamily="18" charset="0"/>
                <a:cs typeface="Times New Roman" pitchFamily="18" charset="0"/>
              </a:rPr>
              <a:t> proposed for task scheduling in heterogeneous systems. </a:t>
            </a:r>
            <a:endParaRPr lang="en-IN" sz="1900" dirty="0" smtClean="0">
              <a:latin typeface="Times New Roman" pitchFamily="18" charset="0"/>
              <a:cs typeface="Times New Roman" pitchFamily="18" charset="0"/>
            </a:endParaRPr>
          </a:p>
          <a:p>
            <a:pPr algn="just">
              <a:lnSpc>
                <a:spcPct val="150000"/>
              </a:lnSpc>
            </a:pPr>
            <a:r>
              <a:rPr lang="en-IN" sz="1900" dirty="0" smtClean="0">
                <a:latin typeface="Times New Roman" pitchFamily="18" charset="0"/>
                <a:cs typeface="Times New Roman" pitchFamily="18" charset="0"/>
              </a:rPr>
              <a:t>The two conflicting objectives of the proposed scheme Hybrid Bio-inspired </a:t>
            </a:r>
            <a:r>
              <a:rPr lang="en-IN" sz="1900" dirty="0" err="1" smtClean="0">
                <a:latin typeface="Times New Roman" pitchFamily="18" charset="0"/>
                <a:cs typeface="Times New Roman" pitchFamily="18" charset="0"/>
              </a:rPr>
              <a:t>Metaheuristic</a:t>
            </a:r>
            <a:r>
              <a:rPr lang="en-IN" sz="1900" dirty="0" smtClean="0">
                <a:latin typeface="Times New Roman" pitchFamily="18" charset="0"/>
                <a:cs typeface="Times New Roman" pitchFamily="18" charset="0"/>
              </a:rPr>
              <a:t> for Multi-objective Optimization (HBMMO) are to minimize </a:t>
            </a:r>
            <a:r>
              <a:rPr lang="en-IN" sz="1900" dirty="0" err="1" smtClean="0">
                <a:latin typeface="Times New Roman" pitchFamily="18" charset="0"/>
                <a:cs typeface="Times New Roman" pitchFamily="18" charset="0"/>
              </a:rPr>
              <a:t>makespan</a:t>
            </a:r>
            <a:r>
              <a:rPr lang="en-IN" sz="1900" dirty="0" smtClean="0">
                <a:latin typeface="Times New Roman" pitchFamily="18" charset="0"/>
                <a:cs typeface="Times New Roman" pitchFamily="18" charset="0"/>
              </a:rPr>
              <a:t> and to reduce cost along with the efficient utilization of the VMs. </a:t>
            </a:r>
            <a:endParaRPr lang="en-US" sz="19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19494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Extensible architecture for high-performance, scalable, reliable publish-subscribe </a:t>
                      </a:r>
                      <a:r>
                        <a:rPr lang="en-US" sz="2000" dirty="0" err="1">
                          <a:latin typeface="Times New Roman"/>
                          <a:ea typeface="Calibri"/>
                          <a:cs typeface="Latha"/>
                        </a:rPr>
                        <a:t>eventing</a:t>
                      </a:r>
                      <a:r>
                        <a:rPr lang="en-US" sz="2000" dirty="0">
                          <a:latin typeface="Times New Roman"/>
                          <a:ea typeface="Calibri"/>
                          <a:cs typeface="Latha"/>
                        </a:rPr>
                        <a:t> and notification</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Ostrowski, K.; Birman, K.; Doley, D.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approach emerges from our work on QuickSilver, a new, extremely modular and extensible platform for high-performance, scalable, reliable eventing.</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Evolutionary multi-objective workflow scheduling in cloud</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Zhu, Z.M.; Zhang, G.X.; Li, M.Q.; Liu, X.H.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Cloud computing provides promising platforms for executing large applications with enormous computational resources to offer on demand.</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17716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Multi-objective workflow scheduling in Amazon EC2</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Durillo, J.J.; Prodan, 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Multi-objective scheduling of scientific applications in these systems is therefore receiving increasing research attention.</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Evolutionary multi-objective optimization: A historical view of the field</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Coello, C.A.C.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Using as a framework the history of this discipline, we discuss some of the most representative algorithms that have been developed so far, as well as some of their applications.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8.png"/>
          <p:cNvPicPr>
            <a:picLocks noGrp="1" noChangeAspect="1" noChangeArrowheads="1"/>
          </p:cNvPicPr>
          <p:nvPr>
            <p:ph idx="1"/>
          </p:nvPr>
        </p:nvPicPr>
        <p:blipFill>
          <a:blip r:embed="rId2"/>
          <a:srcRect/>
          <a:stretch>
            <a:fillRect/>
          </a:stretch>
        </p:blipFill>
        <p:spPr bwMode="auto">
          <a:xfrm>
            <a:off x="1752600" y="1447800"/>
            <a:ext cx="6705599" cy="46481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paper, a novel Hybrid Bio-inspired </a:t>
            </a:r>
            <a:r>
              <a:rPr lang="en-IN" dirty="0" err="1" smtClean="0">
                <a:latin typeface="Times New Roman" pitchFamily="18" charset="0"/>
                <a:cs typeface="Times New Roman" pitchFamily="18" charset="0"/>
              </a:rPr>
              <a:t>Metaheuristic</a:t>
            </a:r>
            <a:r>
              <a:rPr lang="en-IN" dirty="0" smtClean="0">
                <a:latin typeface="Times New Roman" pitchFamily="18" charset="0"/>
                <a:cs typeface="Times New Roman" pitchFamily="18" charset="0"/>
              </a:rPr>
              <a:t> for Multi-objective Optimization (HBMMO) algorithm based on a non-dominant sorting strategy for the workflow scheduling problem in the cloud with more than two objectives is proposed and implemented using </a:t>
            </a:r>
            <a:r>
              <a:rPr lang="en-IN" dirty="0" err="1" smtClean="0">
                <a:latin typeface="Times New Roman" pitchFamily="18" charset="0"/>
                <a:cs typeface="Times New Roman" pitchFamily="18" charset="0"/>
              </a:rPr>
              <a:t>WorkflowSim</a:t>
            </a:r>
            <a:r>
              <a:rPr lang="en-IN" dirty="0" smtClean="0">
                <a:latin typeface="Times New Roman" pitchFamily="18" charset="0"/>
                <a:cs typeface="Times New Roman" pitchFamily="18" charset="0"/>
              </a:rPr>
              <a:t>. It is a hybridization of the list-based heuristic algorithm PEFT and the discrete version of the </a:t>
            </a:r>
            <a:r>
              <a:rPr lang="en-IN" dirty="0" err="1" smtClean="0">
                <a:latin typeface="Times New Roman" pitchFamily="18" charset="0"/>
                <a:cs typeface="Times New Roman" pitchFamily="18" charset="0"/>
              </a:rPr>
              <a:t>metaheuristic</a:t>
            </a:r>
            <a:r>
              <a:rPr lang="en-IN" dirty="0" smtClean="0">
                <a:latin typeface="Times New Roman" pitchFamily="18" charset="0"/>
                <a:cs typeface="Times New Roman" pitchFamily="18" charset="0"/>
              </a:rPr>
              <a:t> algorithm SOS, which aims to minimize the overall </a:t>
            </a:r>
            <a:r>
              <a:rPr lang="en-IN" dirty="0" err="1" smtClean="0">
                <a:latin typeface="Times New Roman" pitchFamily="18" charset="0"/>
                <a:cs typeface="Times New Roman" pitchFamily="18" charset="0"/>
              </a:rPr>
              <a:t>makespan</a:t>
            </a:r>
            <a:r>
              <a:rPr lang="en-IN" dirty="0" smtClean="0">
                <a:latin typeface="Times New Roman" pitchFamily="18" charset="0"/>
                <a:cs typeface="Times New Roman" pitchFamily="18" charset="0"/>
              </a:rPr>
              <a:t>, overall execution cost, and inefficient utilization of the VMs. Well-known real-world workflows are selected to evaluate the performance of the proposed method and the results demonstrate that the proposed HBMMO algorithm is highly effective and promising with potentially wide applicability for the scientific workflow scheduling problem in an </a:t>
            </a:r>
            <a:r>
              <a:rPr lang="en-IN" dirty="0" err="1" smtClean="0">
                <a:latin typeface="Times New Roman" pitchFamily="18" charset="0"/>
                <a:cs typeface="Times New Roman" pitchFamily="18" charset="0"/>
              </a:rPr>
              <a:t>IaaS</a:t>
            </a:r>
            <a:r>
              <a:rPr lang="en-IN" dirty="0" smtClean="0">
                <a:latin typeface="Times New Roman" pitchFamily="18" charset="0"/>
                <a:cs typeface="Times New Roman" pitchFamily="18" charset="0"/>
              </a:rPr>
              <a:t> cloud, and attains a uniformly distributed solution set with better convergence towards the true Pareto optimal front. In future work, we intend to develop an environment friendly distributed scheduler for VMs between cloud data </a:t>
            </a:r>
            <a:r>
              <a:rPr lang="en-IN" dirty="0" err="1" smtClean="0">
                <a:latin typeface="Times New Roman" pitchFamily="18" charset="0"/>
                <a:cs typeface="Times New Roman" pitchFamily="18" charset="0"/>
              </a:rPr>
              <a:t>centers</a:t>
            </a:r>
            <a:r>
              <a:rPr lang="en-IN" dirty="0" smtClean="0">
                <a:latin typeface="Times New Roman" pitchFamily="18" charset="0"/>
                <a:cs typeface="Times New Roman" pitchFamily="18" charset="0"/>
              </a:rPr>
              <a:t> so that energy can be saved and CO2 emissions can be reduced. </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Ostrowski</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Birman</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Doley</a:t>
            </a:r>
            <a:r>
              <a:rPr lang="en-IN" sz="1600" dirty="0" smtClean="0">
                <a:latin typeface="Times New Roman" pitchFamily="18" charset="0"/>
                <a:cs typeface="Times New Roman" pitchFamily="18" charset="0"/>
              </a:rPr>
              <a:t>, D. Extensible architecture for high-performance, scalable, reliable publish-subscribe </a:t>
            </a:r>
            <a:r>
              <a:rPr lang="en-IN" sz="1600" dirty="0" err="1" smtClean="0">
                <a:latin typeface="Times New Roman" pitchFamily="18" charset="0"/>
                <a:cs typeface="Times New Roman" pitchFamily="18" charset="0"/>
              </a:rPr>
              <a:t>eventing</a:t>
            </a:r>
            <a:r>
              <a:rPr lang="en-IN" sz="1600" dirty="0" smtClean="0">
                <a:latin typeface="Times New Roman" pitchFamily="18" charset="0"/>
                <a:cs typeface="Times New Roman" pitchFamily="18" charset="0"/>
              </a:rPr>
              <a:t> and notification. Int. J. Web Serv. Res. 2007, 4, 18–58, doi:10.4018/jwsr.2007100102.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Zhu, Z.M.; Zhang, G.X.; Li, M.Q.; Liu, X.H. Evolutionary multi-objective workflow scheduling in cloud. IEEE Trans. Parallel </a:t>
            </a:r>
            <a:r>
              <a:rPr lang="en-IN" sz="1600" dirty="0" err="1" smtClean="0">
                <a:latin typeface="Times New Roman" pitchFamily="18" charset="0"/>
                <a:cs typeface="Times New Roman" pitchFamily="18" charset="0"/>
              </a:rPr>
              <a:t>Distrib</a:t>
            </a:r>
            <a:r>
              <a:rPr lang="en-IN" sz="1600" dirty="0" smtClean="0">
                <a:latin typeface="Times New Roman" pitchFamily="18" charset="0"/>
                <a:cs typeface="Times New Roman" pitchFamily="18" charset="0"/>
              </a:rPr>
              <a:t>. Syst. 2016, 27, 1344–1357, doi:10.1109/TPDS.2015.2446459.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Durillo</a:t>
            </a:r>
            <a:r>
              <a:rPr lang="en-IN" sz="1600" dirty="0" smtClean="0">
                <a:latin typeface="Times New Roman" pitchFamily="18" charset="0"/>
                <a:cs typeface="Times New Roman" pitchFamily="18" charset="0"/>
              </a:rPr>
              <a:t>, J.J.; </a:t>
            </a:r>
            <a:r>
              <a:rPr lang="en-IN" sz="1600" dirty="0" err="1" smtClean="0">
                <a:latin typeface="Times New Roman" pitchFamily="18" charset="0"/>
                <a:cs typeface="Times New Roman" pitchFamily="18" charset="0"/>
              </a:rPr>
              <a:t>Prodan</a:t>
            </a:r>
            <a:r>
              <a:rPr lang="en-IN" sz="1600" dirty="0" smtClean="0">
                <a:latin typeface="Times New Roman" pitchFamily="18" charset="0"/>
                <a:cs typeface="Times New Roman" pitchFamily="18" charset="0"/>
              </a:rPr>
              <a:t>, R. Multi-objective workflow scheduling in Amazon EC2. </a:t>
            </a:r>
            <a:r>
              <a:rPr lang="en-IN" sz="1600" dirty="0" err="1" smtClean="0">
                <a:latin typeface="Times New Roman" pitchFamily="18" charset="0"/>
                <a:cs typeface="Times New Roman" pitchFamily="18" charset="0"/>
              </a:rPr>
              <a:t>Clust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2014, 17, 169– 189, doi:10.1007/s10586-013-0325-0.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Coello</a:t>
            </a:r>
            <a:r>
              <a:rPr lang="en-IN" sz="1600" dirty="0" smtClean="0">
                <a:latin typeface="Times New Roman" pitchFamily="18" charset="0"/>
                <a:cs typeface="Times New Roman" pitchFamily="18" charset="0"/>
              </a:rPr>
              <a:t>, C.A.C. Evolutionary multi-objective optimization: A historical view of the field. IEEE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Intell</a:t>
            </a:r>
            <a:r>
              <a:rPr lang="en-IN" sz="1600" dirty="0" smtClean="0">
                <a:latin typeface="Times New Roman" pitchFamily="18" charset="0"/>
                <a:cs typeface="Times New Roman" pitchFamily="18" charset="0"/>
              </a:rPr>
              <a:t>. Mag. 2006, 1, 28–36, doi:10.1109/MCI.2006.1597059.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Arabnejad</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Barbosa</a:t>
            </a:r>
            <a:r>
              <a:rPr lang="en-IN" sz="1600" dirty="0" smtClean="0">
                <a:latin typeface="Times New Roman" pitchFamily="18" charset="0"/>
                <a:cs typeface="Times New Roman" pitchFamily="18" charset="0"/>
              </a:rPr>
              <a:t>, J.G. List scheduling algorithm for heterogeneous systems by an optimistic cost table. IEEE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Intell</a:t>
            </a:r>
            <a:r>
              <a:rPr lang="en-IN" sz="1600" dirty="0" smtClean="0">
                <a:latin typeface="Times New Roman" pitchFamily="18" charset="0"/>
                <a:cs typeface="Times New Roman" pitchFamily="18" charset="0"/>
              </a:rPr>
              <a:t>. Mag. 2014, 25, 682–694, doi:10.1109/TPDS.2013.57.</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Choudhary</a:t>
            </a:r>
            <a:r>
              <a:rPr lang="en-IN" sz="1600" dirty="0" smtClean="0">
                <a:latin typeface="Times New Roman" pitchFamily="18" charset="0"/>
                <a:cs typeface="Times New Roman" pitchFamily="18" charset="0"/>
              </a:rPr>
              <a:t>, A.; Gupta, I.; Singh, V.; Jana, P.K. A GSA based hybrid algorithm for bi-objective workflow scheduling in cloud computing. Future </a:t>
            </a:r>
            <a:r>
              <a:rPr lang="en-IN" sz="1600" dirty="0" err="1" smtClean="0">
                <a:latin typeface="Times New Roman" pitchFamily="18" charset="0"/>
                <a:cs typeface="Times New Roman" pitchFamily="18" charset="0"/>
              </a:rPr>
              <a:t>Gener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Syst. 2018, doi:10.1016/j.future.2018.01.005.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Fard</a:t>
            </a:r>
            <a:r>
              <a:rPr lang="en-IN" sz="1600" dirty="0" smtClean="0">
                <a:latin typeface="Times New Roman" pitchFamily="18" charset="0"/>
                <a:cs typeface="Times New Roman" pitchFamily="18" charset="0"/>
              </a:rPr>
              <a:t>, H.M.; </a:t>
            </a:r>
            <a:r>
              <a:rPr lang="en-IN" sz="1600" dirty="0" err="1" smtClean="0">
                <a:latin typeface="Times New Roman" pitchFamily="18" charset="0"/>
                <a:cs typeface="Times New Roman" pitchFamily="18" charset="0"/>
              </a:rPr>
              <a:t>Prodan</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Fahringer</a:t>
            </a:r>
            <a:r>
              <a:rPr lang="en-IN" sz="1600" dirty="0" smtClean="0">
                <a:latin typeface="Times New Roman" pitchFamily="18" charset="0"/>
                <a:cs typeface="Times New Roman" pitchFamily="18" charset="0"/>
              </a:rPr>
              <a:t>, T. Multi-objective list scheduling of workflow applications in distributed computing infrastructures. J. Parallel </a:t>
            </a:r>
            <a:r>
              <a:rPr lang="en-IN" sz="1600" dirty="0" err="1" smtClean="0">
                <a:latin typeface="Times New Roman" pitchFamily="18" charset="0"/>
                <a:cs typeface="Times New Roman" pitchFamily="18" charset="0"/>
              </a:rPr>
              <a:t>Distrib</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2014, 74, 2152−2165, doi:10.1016/j.jpdc.2013.12.004.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Cheng, M.Y.; </a:t>
            </a:r>
            <a:r>
              <a:rPr lang="en-IN" sz="1600" dirty="0" err="1" smtClean="0">
                <a:latin typeface="Times New Roman" pitchFamily="18" charset="0"/>
                <a:cs typeface="Times New Roman" pitchFamily="18" charset="0"/>
              </a:rPr>
              <a:t>Prayogo</a:t>
            </a:r>
            <a:r>
              <a:rPr lang="en-IN" sz="1600" dirty="0" smtClean="0">
                <a:latin typeface="Times New Roman" pitchFamily="18" charset="0"/>
                <a:cs typeface="Times New Roman" pitchFamily="18" charset="0"/>
              </a:rPr>
              <a:t>, D. Symbiotic Organisms Search: A new </a:t>
            </a:r>
            <a:r>
              <a:rPr lang="en-IN" sz="1600" dirty="0" err="1" smtClean="0">
                <a:latin typeface="Times New Roman" pitchFamily="18" charset="0"/>
                <a:cs typeface="Times New Roman" pitchFamily="18" charset="0"/>
              </a:rPr>
              <a:t>metaheuristic</a:t>
            </a:r>
            <a:r>
              <a:rPr lang="en-IN" sz="1600" dirty="0" smtClean="0">
                <a:latin typeface="Times New Roman" pitchFamily="18" charset="0"/>
                <a:cs typeface="Times New Roman" pitchFamily="18" charset="0"/>
              </a:rPr>
              <a:t> optimization algorithm.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Struct</a:t>
            </a:r>
            <a:r>
              <a:rPr lang="en-IN" sz="1600" dirty="0" smtClean="0">
                <a:latin typeface="Times New Roman" pitchFamily="18" charset="0"/>
                <a:cs typeface="Times New Roman" pitchFamily="18" charset="0"/>
              </a:rPr>
              <a:t>. 2014, 139, 98–112, doi:10.1016/j.compstruc.2014.03.007.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Abdullahi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Ngadi</a:t>
            </a:r>
            <a:r>
              <a:rPr lang="en-IN" sz="1600" dirty="0" smtClean="0">
                <a:latin typeface="Times New Roman" pitchFamily="18" charset="0"/>
                <a:cs typeface="Times New Roman" pitchFamily="18" charset="0"/>
              </a:rPr>
              <a:t>, M.A.; </a:t>
            </a:r>
            <a:r>
              <a:rPr lang="en-IN" sz="1600" dirty="0" err="1" smtClean="0">
                <a:latin typeface="Times New Roman" pitchFamily="18" charset="0"/>
                <a:cs typeface="Times New Roman" pitchFamily="18" charset="0"/>
              </a:rPr>
              <a:t>Abdulhamid</a:t>
            </a:r>
            <a:r>
              <a:rPr lang="en-IN" sz="1600" dirty="0" smtClean="0">
                <a:latin typeface="Times New Roman" pitchFamily="18" charset="0"/>
                <a:cs typeface="Times New Roman" pitchFamily="18" charset="0"/>
              </a:rPr>
              <a:t>, S.M. Symbiotic Organism Search optimization based task scheduling in cloud computing environment. Future </a:t>
            </a:r>
            <a:r>
              <a:rPr lang="en-IN" sz="1600" dirty="0" err="1" smtClean="0">
                <a:latin typeface="Times New Roman" pitchFamily="18" charset="0"/>
                <a:cs typeface="Times New Roman" pitchFamily="18" charset="0"/>
              </a:rPr>
              <a:t>Gener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Syst. 2016, 56, 640–650, doi:10.1016/j.future.2015.08.006.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Topcuoglu</a:t>
            </a:r>
            <a:r>
              <a:rPr lang="en-IN" sz="1600" dirty="0" smtClean="0">
                <a:latin typeface="Times New Roman" pitchFamily="18" charset="0"/>
                <a:cs typeface="Times New Roman" pitchFamily="18" charset="0"/>
              </a:rPr>
              <a:t>, H.; Hariri, S.; Wu, M.Y. Performance-effective and low-complexity task scheduling for heterogeneous computing. IEEE Trans. </a:t>
            </a:r>
            <a:r>
              <a:rPr lang="en-IN" sz="1600" dirty="0" err="1" smtClean="0">
                <a:latin typeface="Times New Roman" pitchFamily="18" charset="0"/>
                <a:cs typeface="Times New Roman" pitchFamily="18" charset="0"/>
              </a:rPr>
              <a:t>Parall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Distrib</a:t>
            </a:r>
            <a:r>
              <a:rPr lang="en-IN" sz="1600" dirty="0" smtClean="0">
                <a:latin typeface="Times New Roman" pitchFamily="18" charset="0"/>
                <a:cs typeface="Times New Roman" pitchFamily="18" charset="0"/>
              </a:rPr>
              <a:t>. Syst. 2002, 13, 260–274, doi:10.1109/71.993206.</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1262</TotalTime>
  <Words>1469</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Scoring and Dynamic Hierarchy-Based NSGA-II for Multiobjective Workflow Scheduling in the Cloud</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2021-06-22T16:05:15Z</dcterms:modified>
</cp:coreProperties>
</file>