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Comments on “Attribute-Based Data Sharing Scheme Revisited in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4572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letter, we discuss the security weakness of Wang et al.'s attribute-based data sharing scheme, in IEEE TRANSACTIONS ON INFORMATION FORENSICS AND SECURITY (TIFS) (DOI: 10.1109/TIFS.2016.2549004). Through designing two concrete attacks, we identify two serious security flaws in their scheme. 1) First, we show that their scheme is insecure because in their scheme any authenticated user can freely tamper with the weight of his own attribute to gain higher level decryption privilege to arbitrarily decrypt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belonging to another user with higher weight of attribute. 2) Second, we further demonstrate that their scheme is trivial insecure because in their scheme even any malicious authenticated user's attribute does not match the access policy of a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he/she still has the power to decrypt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i.e., the decryption power is independent of attributes, thus, their scheme is not a rigorous attribute-based scheme. The two weaknesses discovered may hinder their scheme infeasible for practical deployment. Accordingly, we present a remedy solution to the issues while preserving all the security features of the original scheme. We hope that our </a:t>
            </a:r>
            <a:r>
              <a:rPr lang="en-IN" sz="2000" dirty="0" err="1" smtClean="0">
                <a:latin typeface="Times New Roman" pitchFamily="18" charset="0"/>
                <a:cs typeface="Times New Roman" pitchFamily="18" charset="0"/>
              </a:rPr>
              <a:t>cryptoanalysis</a:t>
            </a:r>
            <a:r>
              <a:rPr lang="en-IN" sz="2000" dirty="0" smtClean="0">
                <a:latin typeface="Times New Roman" pitchFamily="18" charset="0"/>
                <a:cs typeface="Times New Roman" pitchFamily="18" charset="0"/>
              </a:rPr>
              <a:t> and remedy scheme may contribute to avoiding similar design flaws in future designs</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system uses the cipher text policies. In which confidentiality of the data are made by using three factors data, encryption algorithm &amp; the size of key.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well existing concepts third parties are used such as key as well as digital certificate providers &amp; verifiers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ensure information protection against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CSPs, existing arrangements apply cryptographic techniques (e.g., encryption mechanisms).challenging issue, particularly when managing dynamic client group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Besides, most of the existing CP-ABE schemes cannot support attribute with arbitrary 3 state.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Employing a CP-ABE system directly into a cloud application that may yield some open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CP-ABE is limited to a potential security risk that is known as key escrow problem, whereby the secret keys of users have to be issued by a trusted key </a:t>
            </a:r>
            <a:r>
              <a:rPr lang="en-IN" sz="2000" dirty="0" smtClean="0">
                <a:latin typeface="Times New Roman" pitchFamily="18" charset="0"/>
                <a:cs typeface="Times New Roman" pitchFamily="18" charset="0"/>
              </a:rPr>
              <a:t>authority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improved key issuing protocol to resolve the key escrow problem of CP-ABE in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the key escrow problem, it generates both parts of system parameter and secret key for each 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an improved key issuing protocol is proposed to resolve the key escrow problem of CP-ABE in cloud computing.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 mechanism which deals with revocation and data privacy &amp; make Access Control Policy (ACP) in dynamic user group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authors proposed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policy preserving EHR system on the basis of CP-ABE.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subsequent evaluation of element insert, lookup and recovery shows that their proposed scheme only introduces light-weighted overhead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scheme not only offer fine-grained authorization of cipher-texts but also protects the identities of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a new computational problem called the twin-decision BDH problem (</a:t>
            </a:r>
            <a:r>
              <a:rPr lang="en-IN" sz="2000" dirty="0" err="1" smtClean="0">
                <a:latin typeface="Times New Roman" pitchFamily="18" charset="0"/>
                <a:cs typeface="Times New Roman" pitchFamily="18" charset="0"/>
              </a:rPr>
              <a:t>tDBDH</a:t>
            </a:r>
            <a:r>
              <a:rPr lang="en-IN" sz="2000" dirty="0" smtClean="0">
                <a:latin typeface="Times New Roman" pitchFamily="18" charset="0"/>
                <a:cs typeface="Times New Roman" pitchFamily="18" charset="0"/>
              </a:rPr>
              <a:t>) is proposed in this </a:t>
            </a:r>
            <a:r>
              <a:rPr lang="en-IN" sz="2000" dirty="0" smtClean="0">
                <a:latin typeface="Times New Roman" pitchFamily="18" charset="0"/>
                <a:cs typeface="Times New Roman" pitchFamily="18" charset="0"/>
              </a:rPr>
              <a:t>paper.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analysis and the security proof show that the proposed scheme is able to achieve efficient and secure data sharing in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presented the performance and security analyses for the proposed scheme, in which the results demonstrate high efficiency and security of our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cost is reduced by nearly half in theory which is consistent with the above efficiency analysis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Accordingly, how to securely and efficiently share user data is one of the toughest challenges in the scenario of cloud </a:t>
            </a:r>
            <a:r>
              <a:rPr lang="en-IN" sz="2000" dirty="0" smtClean="0">
                <a:latin typeface="Times New Roman" pitchFamily="18" charset="0"/>
                <a:cs typeface="Times New Roman" pitchFamily="18" charset="0"/>
              </a:rPr>
              <a:t>computing.</a:t>
            </a:r>
          </a:p>
          <a:p>
            <a:pPr algn="just">
              <a:lnSpc>
                <a:spcPct val="150000"/>
              </a:lnSpc>
            </a:pPr>
            <a:r>
              <a:rPr lang="en-IN" sz="2000" dirty="0" smtClean="0">
                <a:latin typeface="Times New Roman" pitchFamily="18" charset="0"/>
                <a:cs typeface="Times New Roman" pitchFamily="18" charset="0"/>
              </a:rPr>
              <a:t>The simulation shows that CP-WABE-RE scheme is efficient both in terms of computation complexity and storage cost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secure cloud computing based framework for big data information management of smart grid</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Baek, Q. H. Vu, J. K. Liu, X. Huang, and Y. Xiang,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Smart grid is a technological innovation that improves efficiency, reliability, economics, and sustainability of electricity services.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expressive and provably secure ciphertext-policy attribute-based encryption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Balu and K. Kuppusamy,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Ciphertext</a:t>
                      </a:r>
                      <a:r>
                        <a:rPr lang="en-US" sz="2000" dirty="0">
                          <a:solidFill>
                            <a:srgbClr val="333333"/>
                          </a:solidFill>
                          <a:latin typeface="Times New Roman"/>
                          <a:ea typeface="Calibri"/>
                          <a:cs typeface="Latha"/>
                        </a:rPr>
                        <a:t>-Policy Attribute-Based Encryption (CP-ABE) allows to encrypt data under an access policy, specified as a logical combination of attributes.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Randomizable</a:t>
                      </a:r>
                      <a:r>
                        <a:rPr lang="en-US" sz="2000" dirty="0">
                          <a:latin typeface="Times New Roman"/>
                          <a:ea typeface="Calibri"/>
                          <a:cs typeface="Latha"/>
                        </a:rPr>
                        <a:t> proofs and </a:t>
                      </a:r>
                      <a:r>
                        <a:rPr lang="en-US" sz="2000" dirty="0" err="1">
                          <a:latin typeface="Times New Roman"/>
                          <a:ea typeface="Calibri"/>
                          <a:cs typeface="Latha"/>
                        </a:rPr>
                        <a:t>delegatable</a:t>
                      </a:r>
                      <a:r>
                        <a:rPr lang="en-US" sz="2000" dirty="0">
                          <a:latin typeface="Times New Roman"/>
                          <a:ea typeface="Calibri"/>
                          <a:cs typeface="Latha"/>
                        </a:rPr>
                        <a:t> anonymous credentials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 </a:t>
                      </a:r>
                      <a:r>
                        <a:rPr lang="en-US" sz="2000" dirty="0" err="1">
                          <a:latin typeface="Times New Roman"/>
                          <a:ea typeface="Calibri"/>
                          <a:cs typeface="Latha"/>
                        </a:rPr>
                        <a:t>Belenkiy</a:t>
                      </a:r>
                      <a:r>
                        <a:rPr lang="en-US" sz="2000" dirty="0">
                          <a:latin typeface="Times New Roman"/>
                          <a:ea typeface="Calibri"/>
                          <a:cs typeface="Latha"/>
                        </a:rPr>
                        <a:t>, J. </a:t>
                      </a:r>
                      <a:r>
                        <a:rPr lang="en-US" sz="2000" dirty="0" err="1">
                          <a:latin typeface="Times New Roman"/>
                          <a:ea typeface="Calibri"/>
                          <a:cs typeface="Latha"/>
                        </a:rPr>
                        <a:t>Camenisch</a:t>
                      </a:r>
                      <a:r>
                        <a:rPr lang="en-US" sz="2000" dirty="0">
                          <a:latin typeface="Times New Roman"/>
                          <a:ea typeface="Calibri"/>
                          <a:cs typeface="Latha"/>
                        </a:rPr>
                        <a:t>, M. Chase, M. </a:t>
                      </a:r>
                      <a:r>
                        <a:rPr lang="en-US" sz="2000" dirty="0" err="1">
                          <a:latin typeface="Times New Roman"/>
                          <a:ea typeface="Calibri"/>
                          <a:cs typeface="Latha"/>
                        </a:rPr>
                        <a:t>Kohlweiss</a:t>
                      </a:r>
                      <a:r>
                        <a:rPr lang="en-US" sz="2000" dirty="0">
                          <a:latin typeface="Times New Roman"/>
                          <a:ea typeface="Calibri"/>
                          <a:cs typeface="Latha"/>
                        </a:rPr>
                        <a:t>, A. </a:t>
                      </a:r>
                      <a:r>
                        <a:rPr lang="en-US" sz="2000" dirty="0" err="1">
                          <a:latin typeface="Times New Roman"/>
                          <a:ea typeface="Calibri"/>
                          <a:cs typeface="Latha"/>
                        </a:rPr>
                        <a:t>Lysyanskaya</a:t>
                      </a:r>
                      <a:r>
                        <a:rPr lang="en-US" sz="2000" dirty="0">
                          <a:latin typeface="Times New Roman"/>
                          <a:ea typeface="Calibri"/>
                          <a:cs typeface="Latha"/>
                        </a:rPr>
                        <a:t>, and H. </a:t>
                      </a:r>
                      <a:r>
                        <a:rPr lang="en-US" sz="2000" dirty="0" err="1">
                          <a:latin typeface="Times New Roman"/>
                          <a:ea typeface="Calibri"/>
                          <a:cs typeface="Latha"/>
                        </a:rPr>
                        <a:t>Shacham</a:t>
                      </a:r>
                      <a:r>
                        <a:rPr lang="en-US" sz="2000" dirty="0">
                          <a:latin typeface="Times New Roman"/>
                          <a:ea typeface="Calibri"/>
                          <a:cs typeface="Latha"/>
                        </a:rPr>
                        <a:t>,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revise the entire approach to constructing anonymous credentials and identify randomizable zero-knowledge proof of knowledge systems as the key building block.</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Ciphertext-policy attributebased encryption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Bethencourt, A. Sahai, and B. Waters,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several distributed systems a user should only be able to access data if a user posses a certain set of credentials or attributes.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6.png"/>
          <p:cNvPicPr>
            <a:picLocks noGrp="1" noChangeAspect="1" noChangeArrowheads="1"/>
          </p:cNvPicPr>
          <p:nvPr>
            <p:ph idx="1"/>
          </p:nvPr>
        </p:nvPicPr>
        <p:blipFill>
          <a:blip r:embed="rId2"/>
          <a:srcRect/>
          <a:stretch>
            <a:fillRect/>
          </a:stretch>
        </p:blipFill>
        <p:spPr bwMode="auto">
          <a:xfrm>
            <a:off x="1793299" y="1447800"/>
            <a:ext cx="6782952"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redesigned an attribute-based data sharing scheme in cloud computing. The improved key issuing protocol was presented to resolve the key escrow problem. It enhances data confidentiality and privacy in cloud system against the managers of KA and CSP as well as malicious system outsiders, where KA and CSP are semi-trusted. In addition, the weighted attribute was proposed to improve the expression of attribute, which can not only describe </a:t>
            </a:r>
            <a:r>
              <a:rPr lang="en-IN" sz="2000" dirty="0" err="1" smtClean="0">
                <a:latin typeface="Times New Roman" pitchFamily="18" charset="0"/>
                <a:cs typeface="Times New Roman" pitchFamily="18" charset="0"/>
              </a:rPr>
              <a:t>arbitrarystate</a:t>
            </a:r>
            <a:r>
              <a:rPr lang="en-IN" sz="2000" dirty="0" smtClean="0">
                <a:latin typeface="Times New Roman" pitchFamily="18" charset="0"/>
                <a:cs typeface="Times New Roman" pitchFamily="18" charset="0"/>
              </a:rPr>
              <a:t> attributes, but also reduce the complexity of access policy, so that the storage cost of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and time cost in encryption can be saved. Finally, we presented the performance and security analyses for the proposed scheme, in which the results demonstrate high efficiency and security of our scheme.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J. </a:t>
            </a:r>
            <a:r>
              <a:rPr lang="en-IN" sz="1800" dirty="0" err="1" smtClean="0">
                <a:latin typeface="Times New Roman" pitchFamily="18" charset="0"/>
                <a:cs typeface="Times New Roman" pitchFamily="18" charset="0"/>
              </a:rPr>
              <a:t>Baek</a:t>
            </a:r>
            <a:r>
              <a:rPr lang="en-IN" sz="1800" dirty="0" smtClean="0">
                <a:latin typeface="Times New Roman" pitchFamily="18" charset="0"/>
                <a:cs typeface="Times New Roman" pitchFamily="18" charset="0"/>
              </a:rPr>
              <a:t>, Q. H. Vu, J. K. Liu, X. Huang, and Y. Xiang, “A secure cloud computing based framework for big data information management of smart grid,” IEEE Trans. Cloud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vol. 3, no. 2, pp. 233–244, Apr./Jun.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 </a:t>
            </a:r>
            <a:r>
              <a:rPr lang="en-IN" sz="1800" dirty="0" err="1" smtClean="0">
                <a:latin typeface="Times New Roman" pitchFamily="18" charset="0"/>
                <a:cs typeface="Times New Roman" pitchFamily="18" charset="0"/>
              </a:rPr>
              <a:t>Balu</a:t>
            </a:r>
            <a:r>
              <a:rPr lang="en-IN" sz="1800" dirty="0" smtClean="0">
                <a:latin typeface="Times New Roman" pitchFamily="18" charset="0"/>
                <a:cs typeface="Times New Roman" pitchFamily="18" charset="0"/>
              </a:rPr>
              <a:t> and K. </a:t>
            </a:r>
            <a:r>
              <a:rPr lang="en-IN" sz="1800" dirty="0" err="1" smtClean="0">
                <a:latin typeface="Times New Roman" pitchFamily="18" charset="0"/>
                <a:cs typeface="Times New Roman" pitchFamily="18" charset="0"/>
              </a:rPr>
              <a:t>Kuppusamy</a:t>
            </a:r>
            <a:r>
              <a:rPr lang="en-IN" sz="1800" dirty="0" smtClean="0">
                <a:latin typeface="Times New Roman" pitchFamily="18" charset="0"/>
                <a:cs typeface="Times New Roman" pitchFamily="18" charset="0"/>
              </a:rPr>
              <a:t>, “An expressive and provably secure </a:t>
            </a:r>
            <a:r>
              <a:rPr lang="en-IN" sz="1800" dirty="0" err="1" smtClean="0">
                <a:latin typeface="Times New Roman" pitchFamily="18" charset="0"/>
                <a:cs typeface="Times New Roman" pitchFamily="18" charset="0"/>
              </a:rPr>
              <a:t>ciphertext</a:t>
            </a:r>
            <a:r>
              <a:rPr lang="en-IN" sz="1800" dirty="0" smtClean="0">
                <a:latin typeface="Times New Roman" pitchFamily="18" charset="0"/>
                <a:cs typeface="Times New Roman" pitchFamily="18" charset="0"/>
              </a:rPr>
              <a:t>-policy attribute-based encryption,” Inf. Sci., vol. 276, no. 4, pp. 354–362, Aug.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M. </a:t>
            </a:r>
            <a:r>
              <a:rPr lang="en-IN" sz="1800" dirty="0" err="1" smtClean="0">
                <a:latin typeface="Times New Roman" pitchFamily="18" charset="0"/>
                <a:cs typeface="Times New Roman" pitchFamily="18" charset="0"/>
              </a:rPr>
              <a:t>Belenkiy</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Camenisch</a:t>
            </a:r>
            <a:r>
              <a:rPr lang="en-IN" sz="1800" dirty="0" smtClean="0">
                <a:latin typeface="Times New Roman" pitchFamily="18" charset="0"/>
                <a:cs typeface="Times New Roman" pitchFamily="18" charset="0"/>
              </a:rPr>
              <a:t>, M. Chase, M. </a:t>
            </a:r>
            <a:r>
              <a:rPr lang="en-IN" sz="1800" dirty="0" err="1" smtClean="0">
                <a:latin typeface="Times New Roman" pitchFamily="18" charset="0"/>
                <a:cs typeface="Times New Roman" pitchFamily="18" charset="0"/>
              </a:rPr>
              <a:t>Kohlweiss</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Lysyanskaya</a:t>
            </a:r>
            <a:r>
              <a:rPr lang="en-IN" sz="1800" dirty="0" smtClean="0">
                <a:latin typeface="Times New Roman" pitchFamily="18" charset="0"/>
                <a:cs typeface="Times New Roman" pitchFamily="18" charset="0"/>
              </a:rPr>
              <a:t>, and H. </a:t>
            </a:r>
            <a:r>
              <a:rPr lang="en-IN" sz="1800" dirty="0" err="1" smtClean="0">
                <a:latin typeface="Times New Roman" pitchFamily="18" charset="0"/>
                <a:cs typeface="Times New Roman" pitchFamily="18" charset="0"/>
              </a:rPr>
              <a:t>Shacham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Randomizable</a:t>
            </a:r>
            <a:r>
              <a:rPr lang="en-IN" sz="1800" dirty="0" smtClean="0">
                <a:latin typeface="Times New Roman" pitchFamily="18" charset="0"/>
                <a:cs typeface="Times New Roman" pitchFamily="18" charset="0"/>
              </a:rPr>
              <a:t> proofs and </a:t>
            </a:r>
            <a:r>
              <a:rPr lang="en-IN" sz="1800" dirty="0" err="1" smtClean="0">
                <a:latin typeface="Times New Roman" pitchFamily="18" charset="0"/>
                <a:cs typeface="Times New Roman" pitchFamily="18" charset="0"/>
              </a:rPr>
              <a:t>delegatable</a:t>
            </a:r>
            <a:r>
              <a:rPr lang="en-IN" sz="1800" dirty="0" smtClean="0">
                <a:latin typeface="Times New Roman" pitchFamily="18" charset="0"/>
                <a:cs typeface="Times New Roman" pitchFamily="18" charset="0"/>
              </a:rPr>
              <a:t> anonymous credentials,” in Proc. 29th </a:t>
            </a:r>
            <a:r>
              <a:rPr lang="en-IN" sz="1800" dirty="0" err="1" smtClean="0">
                <a:latin typeface="Times New Roman" pitchFamily="18" charset="0"/>
                <a:cs typeface="Times New Roman" pitchFamily="18" charset="0"/>
              </a:rPr>
              <a:t>Annu</a:t>
            </a:r>
            <a:r>
              <a:rPr lang="en-IN" sz="1800" dirty="0" smtClean="0">
                <a:latin typeface="Times New Roman" pitchFamily="18" charset="0"/>
                <a:cs typeface="Times New Roman" pitchFamily="18" charset="0"/>
              </a:rPr>
              <a:t>. Int. </a:t>
            </a:r>
            <a:r>
              <a:rPr lang="en-IN" sz="1800" dirty="0" err="1" smtClean="0">
                <a:latin typeface="Times New Roman" pitchFamily="18" charset="0"/>
                <a:cs typeface="Times New Roman" pitchFamily="18" charset="0"/>
              </a:rPr>
              <a:t>Cryptol</a:t>
            </a:r>
            <a:r>
              <a:rPr lang="en-IN" sz="1800" dirty="0" smtClean="0">
                <a:latin typeface="Times New Roman" pitchFamily="18" charset="0"/>
                <a:cs typeface="Times New Roman" pitchFamily="18" charset="0"/>
              </a:rPr>
              <a:t>. Conf., 2009, pp. 108–125.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J. </a:t>
            </a:r>
            <a:r>
              <a:rPr lang="en-IN" sz="1800" dirty="0" err="1" smtClean="0">
                <a:latin typeface="Times New Roman" pitchFamily="18" charset="0"/>
                <a:cs typeface="Times New Roman" pitchFamily="18" charset="0"/>
              </a:rPr>
              <a:t>Bethencourt</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Sahai</a:t>
            </a:r>
            <a:r>
              <a:rPr lang="en-IN" sz="1800" dirty="0" smtClean="0">
                <a:latin typeface="Times New Roman" pitchFamily="18" charset="0"/>
                <a:cs typeface="Times New Roman" pitchFamily="18" charset="0"/>
              </a:rPr>
              <a:t>, and B. Waters, “</a:t>
            </a:r>
            <a:r>
              <a:rPr lang="en-IN" sz="1800" dirty="0" err="1" smtClean="0">
                <a:latin typeface="Times New Roman" pitchFamily="18" charset="0"/>
                <a:cs typeface="Times New Roman" pitchFamily="18" charset="0"/>
              </a:rPr>
              <a:t>Ciphertext</a:t>
            </a:r>
            <a:r>
              <a:rPr lang="en-IN" sz="1800" dirty="0" smtClean="0">
                <a:latin typeface="Times New Roman" pitchFamily="18" charset="0"/>
                <a:cs typeface="Times New Roman" pitchFamily="18" charset="0"/>
              </a:rPr>
              <a:t>-policy </a:t>
            </a:r>
            <a:r>
              <a:rPr lang="en-IN" sz="1800" dirty="0" err="1" smtClean="0">
                <a:latin typeface="Times New Roman" pitchFamily="18" charset="0"/>
                <a:cs typeface="Times New Roman" pitchFamily="18" charset="0"/>
              </a:rPr>
              <a:t>attributebased</a:t>
            </a:r>
            <a:r>
              <a:rPr lang="en-IN" sz="1800" dirty="0" smtClean="0">
                <a:latin typeface="Times New Roman" pitchFamily="18" charset="0"/>
                <a:cs typeface="Times New Roman" pitchFamily="18" charset="0"/>
              </a:rPr>
              <a:t> encryption,” in Proc. IEEE </a:t>
            </a:r>
            <a:r>
              <a:rPr lang="en-IN" sz="1800" dirty="0" err="1" smtClean="0">
                <a:latin typeface="Times New Roman" pitchFamily="18" charset="0"/>
                <a:cs typeface="Times New Roman" pitchFamily="18" charset="0"/>
              </a:rPr>
              <a:t>Symp</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Privacy, May 2007, pp. 321–334.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D. </a:t>
            </a:r>
            <a:r>
              <a:rPr lang="en-IN" sz="1800" dirty="0" err="1" smtClean="0">
                <a:latin typeface="Times New Roman" pitchFamily="18" charset="0"/>
                <a:cs typeface="Times New Roman" pitchFamily="18" charset="0"/>
              </a:rPr>
              <a:t>Boneh</a:t>
            </a:r>
            <a:r>
              <a:rPr lang="en-IN" sz="1800" dirty="0" smtClean="0">
                <a:latin typeface="Times New Roman" pitchFamily="18" charset="0"/>
                <a:cs typeface="Times New Roman" pitchFamily="18" charset="0"/>
              </a:rPr>
              <a:t>, B. Lynn, and H. </a:t>
            </a:r>
            <a:r>
              <a:rPr lang="en-IN" sz="1800" dirty="0" err="1" smtClean="0">
                <a:latin typeface="Times New Roman" pitchFamily="18" charset="0"/>
                <a:cs typeface="Times New Roman" pitchFamily="18" charset="0"/>
              </a:rPr>
              <a:t>Shacham</a:t>
            </a:r>
            <a:r>
              <a:rPr lang="en-IN" sz="1800" dirty="0" smtClean="0">
                <a:latin typeface="Times New Roman" pitchFamily="18" charset="0"/>
                <a:cs typeface="Times New Roman" pitchFamily="18" charset="0"/>
              </a:rPr>
              <a:t>, “Short signatures from the Weil pairing,” J. </a:t>
            </a:r>
            <a:r>
              <a:rPr lang="en-IN" sz="1800" dirty="0" err="1" smtClean="0">
                <a:latin typeface="Times New Roman" pitchFamily="18" charset="0"/>
                <a:cs typeface="Times New Roman" pitchFamily="18" charset="0"/>
              </a:rPr>
              <a:t>Cryptol</a:t>
            </a:r>
            <a:r>
              <a:rPr lang="en-IN" sz="1800" dirty="0" smtClean="0">
                <a:latin typeface="Times New Roman" pitchFamily="18" charset="0"/>
                <a:cs typeface="Times New Roman" pitchFamily="18" charset="0"/>
              </a:rPr>
              <a:t>., vol. 17, no. 4, pp. 297–319, 2004.</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M. Chase, “Multi-authority attribute based encryption,” in Proc. 4th Conf. Theory </a:t>
            </a:r>
            <a:r>
              <a:rPr lang="en-IN" sz="1800" dirty="0" err="1" smtClean="0">
                <a:latin typeface="Times New Roman" pitchFamily="18" charset="0"/>
                <a:cs typeface="Times New Roman" pitchFamily="18" charset="0"/>
              </a:rPr>
              <a:t>Cryptogr</a:t>
            </a:r>
            <a:r>
              <a:rPr lang="en-IN" sz="1800" dirty="0" smtClean="0">
                <a:latin typeface="Times New Roman" pitchFamily="18" charset="0"/>
                <a:cs typeface="Times New Roman" pitchFamily="18" charset="0"/>
              </a:rPr>
              <a:t>., 2007, pp. 515–534.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Chase and S. S. M. Chow, “Improving privacy and security in </a:t>
            </a:r>
            <a:r>
              <a:rPr lang="en-IN" sz="1800" dirty="0" err="1" smtClean="0">
                <a:latin typeface="Times New Roman" pitchFamily="18" charset="0"/>
                <a:cs typeface="Times New Roman" pitchFamily="18" charset="0"/>
              </a:rPr>
              <a:t>multiauthority</a:t>
            </a:r>
            <a:r>
              <a:rPr lang="en-IN" sz="1800" dirty="0" smtClean="0">
                <a:latin typeface="Times New Roman" pitchFamily="18" charset="0"/>
                <a:cs typeface="Times New Roman" pitchFamily="18" charset="0"/>
              </a:rPr>
              <a:t> attribute-based encryption,” in Proc. 16th ACM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2009, pp. 121–130.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L. Cheung and C. Newport, “Provably secure </a:t>
            </a:r>
            <a:r>
              <a:rPr lang="en-IN" sz="1800" dirty="0" err="1" smtClean="0">
                <a:latin typeface="Times New Roman" pitchFamily="18" charset="0"/>
                <a:cs typeface="Times New Roman" pitchFamily="18" charset="0"/>
              </a:rPr>
              <a:t>ciphertext</a:t>
            </a:r>
            <a:r>
              <a:rPr lang="en-IN" sz="1800" dirty="0" smtClean="0">
                <a:latin typeface="Times New Roman" pitchFamily="18" charset="0"/>
                <a:cs typeface="Times New Roman" pitchFamily="18" charset="0"/>
              </a:rPr>
              <a:t> policy ABE,” in Proc. 14th ACM Conf.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Secur</a:t>
            </a:r>
            <a:r>
              <a:rPr lang="en-IN" sz="1800" dirty="0" smtClean="0">
                <a:latin typeface="Times New Roman" pitchFamily="18" charset="0"/>
                <a:cs typeface="Times New Roman" pitchFamily="18" charset="0"/>
              </a:rPr>
              <a:t>., 2007, pp. 456–465.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S. S. M. Chow, “Removing escrow from identity-based encryption,” in Proc. 12th Int. Conf. </a:t>
            </a:r>
            <a:r>
              <a:rPr lang="en-IN" sz="1800" dirty="0" err="1" smtClean="0">
                <a:latin typeface="Times New Roman" pitchFamily="18" charset="0"/>
                <a:cs typeface="Times New Roman" pitchFamily="18" charset="0"/>
              </a:rPr>
              <a:t>Pract</a:t>
            </a:r>
            <a:r>
              <a:rPr lang="en-IN" sz="1800" dirty="0" smtClean="0">
                <a:latin typeface="Times New Roman" pitchFamily="18" charset="0"/>
                <a:cs typeface="Times New Roman" pitchFamily="18" charset="0"/>
              </a:rPr>
              <a:t>. Theory Public Key </a:t>
            </a:r>
            <a:r>
              <a:rPr lang="en-IN" sz="1800" dirty="0" err="1" smtClean="0">
                <a:latin typeface="Times New Roman" pitchFamily="18" charset="0"/>
                <a:cs typeface="Times New Roman" pitchFamily="18" charset="0"/>
              </a:rPr>
              <a:t>Cryptogr</a:t>
            </a:r>
            <a:r>
              <a:rPr lang="en-IN" sz="1800" dirty="0" smtClean="0">
                <a:latin typeface="Times New Roman" pitchFamily="18" charset="0"/>
                <a:cs typeface="Times New Roman" pitchFamily="18" charset="0"/>
              </a:rPr>
              <a:t>., 2009, pp. 256–276.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C.-K. Chu, W.-T. Zhu, J. Han, J.-K. Liu, J.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and J. Zhou, “Security concerns in popular cloud storage services,” IEEE Pervasive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vol. 12, no. 4, pp. 50–57, Oct./Dec. 2013.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1475</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Comments on “Attribute-Based Data Sharing Scheme Revisited in Cloud Computing”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2021-06-22T14:24:28Z</dcterms:modified>
</cp:coreProperties>
</file>