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6/22/2021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6/22/2021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 Utility Game Driven </a:t>
            </a:r>
            <a:r>
              <a:rPr lang="en-IN" b="1" dirty="0" err="1" smtClean="0">
                <a:latin typeface="Times New Roman" pitchFamily="18" charset="0"/>
                <a:cs typeface="Times New Roman" pitchFamily="18" charset="0"/>
              </a:rPr>
              <a:t>QoS</a:t>
            </a:r>
            <a:r>
              <a:rPr lang="en-IN" b="1" dirty="0" smtClean="0">
                <a:latin typeface="Times New Roman" pitchFamily="18" charset="0"/>
                <a:cs typeface="Times New Roman" pitchFamily="18" charset="0"/>
              </a:rPr>
              <a:t> Optimization for Cloud Services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572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381000"/>
            <a:ext cx="7498080" cy="5257800"/>
          </a:xfrm>
        </p:spPr>
        <p:txBody>
          <a:bodyPr>
            <a:noAutofit/>
          </a:bodyPr>
          <a:lstStyle/>
          <a:p>
            <a:pPr algn="just">
              <a:buNone/>
            </a:pPr>
            <a:r>
              <a:rPr lang="en-IN" sz="2000" dirty="0" smtClean="0">
                <a:latin typeface="Times New Roman" pitchFamily="18" charset="0"/>
                <a:cs typeface="Times New Roman" pitchFamily="18" charset="0"/>
              </a:rPr>
              <a:t>    Cloud </a:t>
            </a:r>
            <a:r>
              <a:rPr lang="en-IN" sz="2000" dirty="0" smtClean="0">
                <a:latin typeface="Times New Roman" pitchFamily="18" charset="0"/>
                <a:cs typeface="Times New Roman" pitchFamily="18" charset="0"/>
              </a:rPr>
              <a:t>services request lower cost compared to traditional software of self-purchased infrastructure due to the characteristics of on-demand resource provisioning and pay-as-you-go </a:t>
            </a:r>
            <a:r>
              <a:rPr lang="en-IN" sz="2000" dirty="0" err="1" smtClean="0">
                <a:latin typeface="Times New Roman" pitchFamily="18" charset="0"/>
                <a:cs typeface="Times New Roman" pitchFamily="18" charset="0"/>
              </a:rPr>
              <a:t>mode.In</a:t>
            </a:r>
            <a:r>
              <a:rPr lang="en-IN" sz="2000" dirty="0" smtClean="0">
                <a:latin typeface="Times New Roman" pitchFamily="18" charset="0"/>
                <a:cs typeface="Times New Roman" pitchFamily="18" charset="0"/>
              </a:rPr>
              <a:t> the cloud services market, service providers attempt to make more profits from their </a:t>
            </a:r>
            <a:r>
              <a:rPr lang="en-IN" sz="2000" dirty="0" err="1" smtClean="0">
                <a:latin typeface="Times New Roman" pitchFamily="18" charset="0"/>
                <a:cs typeface="Times New Roman" pitchFamily="18" charset="0"/>
              </a:rPr>
              <a:t>services,while</a:t>
            </a:r>
            <a:r>
              <a:rPr lang="en-IN" sz="2000" dirty="0" smtClean="0">
                <a:latin typeface="Times New Roman" pitchFamily="18" charset="0"/>
                <a:cs typeface="Times New Roman" pitchFamily="18" charset="0"/>
              </a:rPr>
              <a:t> users hope to choose low-cost services with high-</a:t>
            </a:r>
            <a:r>
              <a:rPr lang="en-IN" sz="2000" dirty="0" err="1" smtClean="0">
                <a:latin typeface="Times New Roman" pitchFamily="18" charset="0"/>
                <a:cs typeface="Times New Roman" pitchFamily="18" charset="0"/>
              </a:rPr>
              <a:t>quality.The</a:t>
            </a:r>
            <a:r>
              <a:rPr lang="en-IN" sz="2000" dirty="0" smtClean="0">
                <a:latin typeface="Times New Roman" pitchFamily="18" charset="0"/>
                <a:cs typeface="Times New Roman" pitchFamily="18" charset="0"/>
              </a:rPr>
              <a:t> conflict of interests between users and service providers is an important challenge for the booming cloud service market. This paper characterizes this application problem formally based on a utility game model of service providers and users. In the model,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is considered as the basis for determining the utilities of both </a:t>
            </a:r>
            <a:r>
              <a:rPr lang="en-IN" sz="2000" dirty="0" err="1" smtClean="0">
                <a:latin typeface="Times New Roman" pitchFamily="18" charset="0"/>
                <a:cs typeface="Times New Roman" pitchFamily="18" charset="0"/>
              </a:rPr>
              <a:t>parties.By</a:t>
            </a:r>
            <a:r>
              <a:rPr lang="en-IN" sz="2000" dirty="0" smtClean="0">
                <a:latin typeface="Times New Roman" pitchFamily="18" charset="0"/>
                <a:cs typeface="Times New Roman" pitchFamily="18" charset="0"/>
              </a:rPr>
              <a:t> analyzing the </a:t>
            </a:r>
            <a:r>
              <a:rPr lang="en-IN" sz="2000" dirty="0" err="1" smtClean="0">
                <a:latin typeface="Times New Roman" pitchFamily="18" charset="0"/>
                <a:cs typeface="Times New Roman" pitchFamily="18" charset="0"/>
              </a:rPr>
              <a:t>behaviors</a:t>
            </a:r>
            <a:r>
              <a:rPr lang="en-IN" sz="2000" dirty="0" smtClean="0">
                <a:latin typeface="Times New Roman" pitchFamily="18" charset="0"/>
                <a:cs typeface="Times New Roman" pitchFamily="18" charset="0"/>
              </a:rPr>
              <a:t> of users and service </a:t>
            </a:r>
            <a:r>
              <a:rPr lang="en-IN" sz="2000" dirty="0" err="1" smtClean="0">
                <a:latin typeface="Times New Roman" pitchFamily="18" charset="0"/>
                <a:cs typeface="Times New Roman" pitchFamily="18" charset="0"/>
              </a:rPr>
              <a:t>providers,we</a:t>
            </a:r>
            <a:r>
              <a:rPr lang="en-IN" sz="2000" dirty="0" smtClean="0">
                <a:latin typeface="Times New Roman" pitchFamily="18" charset="0"/>
                <a:cs typeface="Times New Roman" pitchFamily="18" charset="0"/>
              </a:rPr>
              <a:t> introduce the concept of reputation cost for the first time in the model and find a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solution that balances the utilities of users and service providers in service </a:t>
            </a:r>
            <a:r>
              <a:rPr lang="en-IN" sz="2000" dirty="0" err="1" smtClean="0">
                <a:latin typeface="Times New Roman" pitchFamily="18" charset="0"/>
                <a:cs typeface="Times New Roman" pitchFamily="18" charset="0"/>
              </a:rPr>
              <a:t>transactions.In</a:t>
            </a:r>
            <a:r>
              <a:rPr lang="en-IN" sz="2000" dirty="0" smtClean="0">
                <a:latin typeface="Times New Roman" pitchFamily="18" charset="0"/>
                <a:cs typeface="Times New Roman" pitchFamily="18" charset="0"/>
              </a:rPr>
              <a:t> such a balance, any change in either party's strategy will result in a loss of utility. And then a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optimization method is designed to obtain a near-optimal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solution for a </a:t>
            </a:r>
            <a:r>
              <a:rPr lang="en-IN" sz="2000" dirty="0" err="1" smtClean="0">
                <a:latin typeface="Times New Roman" pitchFamily="18" charset="0"/>
                <a:cs typeface="Times New Roman" pitchFamily="18" charset="0"/>
              </a:rPr>
              <a:t>tradeoff</a:t>
            </a:r>
            <a:r>
              <a:rPr lang="en-IN" sz="2000" dirty="0" smtClean="0">
                <a:latin typeface="Times New Roman" pitchFamily="18" charset="0"/>
                <a:cs typeface="Times New Roman" pitchFamily="18" charset="0"/>
              </a:rPr>
              <a:t> between user satisfaction and provider profit. Extensive simulation experiments are conducted to substantiate the effectiveness of our </a:t>
            </a:r>
            <a:r>
              <a:rPr lang="en-IN" sz="2000" dirty="0" err="1" smtClean="0">
                <a:latin typeface="Times New Roman" pitchFamily="18" charset="0"/>
                <a:cs typeface="Times New Roman" pitchFamily="18" charset="0"/>
              </a:rPr>
              <a:t>method.The</a:t>
            </a:r>
            <a:r>
              <a:rPr lang="en-IN" sz="2000" dirty="0" smtClean="0">
                <a:latin typeface="Times New Roman" pitchFamily="18" charset="0"/>
                <a:cs typeface="Times New Roman" pitchFamily="18" charset="0"/>
              </a:rPr>
              <a:t> results are applicable to win-win service applications between service providers and users.</a:t>
            </a:r>
          </a:p>
          <a:p>
            <a:pPr algn="just"/>
            <a:r>
              <a:rPr lang="en-IN" sz="2000" dirty="0" smtClean="0">
                <a:latin typeface="Times New Roman" pitchFamily="18" charset="0"/>
                <a:cs typeface="Times New Roman" pitchFamily="18" charset="0"/>
              </a:rPr>
              <a:t/>
            </a:r>
            <a:br>
              <a:rPr lang="en-IN" sz="2000" dirty="0" smtClean="0">
                <a:latin typeface="Times New Roman" pitchFamily="18" charset="0"/>
                <a:cs typeface="Times New Roman" pitchFamily="18" charset="0"/>
              </a:rPr>
            </a:b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first experiment aims at proving that federated infrastructure of clouds has potential to deliver better performance and service quality as compared to existing </a:t>
            </a:r>
            <a:r>
              <a:rPr lang="en-IN" sz="2000" dirty="0" err="1" smtClean="0">
                <a:latin typeface="Times New Roman" pitchFamily="18" charset="0"/>
                <a:cs typeface="Times New Roman" pitchFamily="18" charset="0"/>
              </a:rPr>
              <a:t>nonfederated</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approaches.</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existing systems do not support mechanisms and policies for dynamically coordinating load distribution among different Cloud-based data </a:t>
            </a:r>
            <a:r>
              <a:rPr lang="en-IN" sz="2000" dirty="0" err="1" smtClean="0">
                <a:latin typeface="Times New Roman" pitchFamily="18" charset="0"/>
                <a:cs typeface="Times New Roman" pitchFamily="18" charset="0"/>
              </a:rPr>
              <a:t>centers</a:t>
            </a:r>
            <a:r>
              <a:rPr lang="en-IN" sz="2000" dirty="0" smtClean="0">
                <a:latin typeface="Times New Roman" pitchFamily="18" charset="0"/>
                <a:cs typeface="Times New Roman" pitchFamily="18" charset="0"/>
              </a:rPr>
              <a:t> in order to determine optimal location for hosting application services to achieve reasonable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levels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Although the components that contribute to a federated system may be distributed, existing techniques usually employ centralized approaches to overall system monitoring and management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Cloud Brokers query the registry to learn information about existing SLA offers and resource availability of member Clouds in the federation</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295400"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problem is </a:t>
            </a:r>
            <a:r>
              <a:rPr lang="en-IN" sz="2000" dirty="0" err="1" smtClean="0">
                <a:latin typeface="Times New Roman" pitchFamily="18" charset="0"/>
                <a:cs typeface="Times New Roman" pitchFamily="18" charset="0"/>
              </a:rPr>
              <a:t>modeled</a:t>
            </a:r>
            <a:r>
              <a:rPr lang="en-IN" sz="2000" dirty="0" smtClean="0">
                <a:latin typeface="Times New Roman" pitchFamily="18" charset="0"/>
                <a:cs typeface="Times New Roman" pitchFamily="18" charset="0"/>
              </a:rPr>
              <a:t> as a mixed integer linear programming (MILP). A two-stage heuristic algorithm based on linear programming (LP) is proposed to solve the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method can not only maximize the amount of resources allocated to users but also consider the dynamic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level of users. So, edge user allocation problem can be made more general and improving the quality of </a:t>
            </a:r>
            <a:r>
              <a:rPr lang="en-IN" sz="2000" dirty="0" smtClean="0">
                <a:latin typeface="Times New Roman" pitchFamily="18" charset="0"/>
                <a:cs typeface="Times New Roman" pitchFamily="18" charset="0"/>
              </a:rPr>
              <a:t>experience.</a:t>
            </a:r>
          </a:p>
          <a:p>
            <a:pPr algn="just">
              <a:lnSpc>
                <a:spcPct val="150000"/>
              </a:lnSpc>
            </a:pPr>
            <a:r>
              <a:rPr lang="en-IN" sz="2000" dirty="0" smtClean="0">
                <a:latin typeface="Times New Roman" pitchFamily="18" charset="0"/>
                <a:cs typeface="Times New Roman" pitchFamily="18" charset="0"/>
              </a:rPr>
              <a:t>It solves the problem of data loss under the condition of transmission delay, which is caused by the uneven requirements of user equipments on </a:t>
            </a:r>
            <a:r>
              <a:rPr lang="en-IN" sz="2000" dirty="0" smtClean="0">
                <a:latin typeface="Times New Roman" pitchFamily="18" charset="0"/>
                <a:cs typeface="Times New Roman" pitchFamily="18" charset="0"/>
              </a:rPr>
              <a:t>resources.</a:t>
            </a:r>
          </a:p>
          <a:p>
            <a:pPr algn="just">
              <a:lnSpc>
                <a:spcPct val="150000"/>
              </a:lnSpc>
            </a:pPr>
            <a:r>
              <a:rPr lang="en-IN" sz="2000" dirty="0" smtClean="0">
                <a:latin typeface="Times New Roman" pitchFamily="18" charset="0"/>
                <a:cs typeface="Times New Roman" pitchFamily="18" charset="0"/>
              </a:rPr>
              <a:t>Both </a:t>
            </a:r>
            <a:r>
              <a:rPr lang="en-IN" sz="2000" dirty="0" smtClean="0">
                <a:latin typeface="Times New Roman" pitchFamily="18" charset="0"/>
                <a:cs typeface="Times New Roman" pitchFamily="18" charset="0"/>
              </a:rPr>
              <a:t>of these heuristic algorithms can effectively solve the task assignment problem.</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a:t>
            </a:r>
            <a:r>
              <a:rPr lang="en-IN" sz="2000" dirty="0" err="1" smtClean="0">
                <a:latin typeface="Times New Roman" pitchFamily="18" charset="0"/>
                <a:cs typeface="Times New Roman" pitchFamily="18" charset="0"/>
              </a:rPr>
              <a:t>InterCloud</a:t>
            </a:r>
            <a:r>
              <a:rPr lang="en-IN" sz="2000" dirty="0" smtClean="0">
                <a:latin typeface="Times New Roman" pitchFamily="18" charset="0"/>
                <a:cs typeface="Times New Roman" pitchFamily="18" charset="0"/>
              </a:rPr>
              <a:t> environment supports scaling of applications across multiple vendor </a:t>
            </a:r>
            <a:r>
              <a:rPr lang="en-IN" sz="2000" dirty="0" smtClean="0">
                <a:latin typeface="Times New Roman" pitchFamily="18" charset="0"/>
                <a:cs typeface="Times New Roman" pitchFamily="18" charset="0"/>
              </a:rPr>
              <a:t>clouds.</a:t>
            </a:r>
          </a:p>
          <a:p>
            <a:pPr algn="just">
              <a:lnSpc>
                <a:spcPct val="150000"/>
              </a:lnSpc>
            </a:pPr>
            <a:r>
              <a:rPr lang="en-IN" sz="2000" dirty="0" smtClean="0">
                <a:latin typeface="Times New Roman" pitchFamily="18" charset="0"/>
                <a:cs typeface="Times New Roman" pitchFamily="18" charset="0"/>
              </a:rPr>
              <a:t>This is followed by some initial experiments and results, which quantifies the performance gains delivered by the proposed approach</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Mapping functions will be implemented by leveraging various economic models such as Continuous Double Auction (CDA) as proposed in earlier </a:t>
            </a:r>
            <a:r>
              <a:rPr lang="en-IN" sz="2000" dirty="0" smtClean="0">
                <a:latin typeface="Times New Roman" pitchFamily="18" charset="0"/>
                <a:cs typeface="Times New Roman" pitchFamily="18" charset="0"/>
              </a:rPr>
              <a:t>works.</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present our experiments and evaluation that we undertook using </a:t>
            </a:r>
            <a:r>
              <a:rPr lang="en-IN" sz="2000" dirty="0" err="1" smtClean="0">
                <a:latin typeface="Times New Roman" pitchFamily="18" charset="0"/>
                <a:cs typeface="Times New Roman" pitchFamily="18" charset="0"/>
              </a:rPr>
              <a:t>CloudSim</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framework for studying the feasibility of the proposed research vision.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6858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All these methods can reasonably configure resources in the cloud data </a:t>
            </a:r>
            <a:r>
              <a:rPr lang="en-IN" sz="2000" dirty="0" err="1" smtClean="0">
                <a:latin typeface="Times New Roman" pitchFamily="18" charset="0"/>
                <a:cs typeface="Times New Roman" pitchFamily="18" charset="0"/>
              </a:rPr>
              <a:t>center</a:t>
            </a:r>
            <a:r>
              <a:rPr lang="en-IN" sz="2000" dirty="0" smtClean="0">
                <a:latin typeface="Times New Roman" pitchFamily="18" charset="0"/>
                <a:cs typeface="Times New Roman" pitchFamily="18" charset="0"/>
              </a:rPr>
              <a:t>, improve system performance, reduce additional costs of using resources, and meet the required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And </a:t>
            </a:r>
            <a:r>
              <a:rPr lang="en-IN" sz="2000" dirty="0" smtClean="0">
                <a:latin typeface="Times New Roman" pitchFamily="18" charset="0"/>
                <a:cs typeface="Times New Roman" pitchFamily="18" charset="0"/>
              </a:rPr>
              <a:t>control-theoretic technologies realize the automatic management of computer performance and energy consumption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VM management refers to reasonable scheduling or integration of VMs to achieve better performance.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Compared with other schemes, this scheme not only sacrifices the performance of execution operations but also saves more energy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framework can achieve the best allocation and effectively improve the networks’ </a:t>
            </a:r>
            <a:r>
              <a:rPr lang="en-IN" sz="2000" dirty="0" smtClean="0">
                <a:latin typeface="Times New Roman" pitchFamily="18" charset="0"/>
                <a:cs typeface="Times New Roman" pitchFamily="18" charset="0"/>
              </a:rPr>
              <a:t>performance.</a:t>
            </a:r>
          </a:p>
          <a:p>
            <a:pPr algn="just">
              <a:lnSpc>
                <a:spcPct val="150000"/>
              </a:lnSpc>
            </a:pPr>
            <a:r>
              <a:rPr lang="en-IN" sz="2000" dirty="0" smtClean="0">
                <a:latin typeface="Times New Roman" pitchFamily="18" charset="0"/>
                <a:cs typeface="Times New Roman" pitchFamily="18" charset="0"/>
              </a:rPr>
              <a:t>And then it balances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performance and privacy protection to achieve joint optimization.</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406650"/>
                <a:gridCol w="2838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Cloud computing: state-of-the-art and research challenges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Q. Zhang, L. Cheng, and R. Boutaba,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Cloud computing has recently emerged as a new paradigm for hosting and delivering services over the Internet.</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Edge computing: vision and challenges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 Shi, J. Cao, Q. Zhang, Y. Li, and L. Xu,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Edge computing has the potential to address the concerns of response time requirement, battery life constraint, bandwidth cost saving, as well as data safety and privacy.</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076450"/>
                <a:gridCol w="3067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Fog computing conceptual model</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Iorga, L. Feldman, R. Barton, M. J. Martin, N. S. Goren, and C. Mahmoudi,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IoT devices will produce unprecedented volume of data that could be difficult for traditional system and cloud systems to manage.</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Fog vs edge computing</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Nebbiolo,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In our generic mathematical model, the user can define a cost type (e.g., number of instructions, execution time, energy consumption) and plug in values to analyze test cases.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7.jpg"/>
          <p:cNvPicPr>
            <a:picLocks noGrp="1" noChangeAspect="1" noChangeArrowheads="1"/>
          </p:cNvPicPr>
          <p:nvPr>
            <p:ph idx="1"/>
          </p:nvPr>
        </p:nvPicPr>
        <p:blipFill>
          <a:blip r:embed="rId2"/>
          <a:srcRect/>
          <a:stretch>
            <a:fillRect/>
          </a:stretch>
        </p:blipFill>
        <p:spPr bwMode="auto">
          <a:xfrm>
            <a:off x="1828800" y="1524000"/>
            <a:ext cx="6248400" cy="45720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457200"/>
            <a:ext cx="7498080" cy="4800600"/>
          </a:xfrm>
        </p:spPr>
        <p:txBody>
          <a:bodyPr>
            <a:noAutofit/>
          </a:bodyPr>
          <a:lstStyle/>
          <a:p>
            <a:pPr algn="just">
              <a:lnSpc>
                <a:spcPct val="170000"/>
              </a:lnSpc>
              <a:buNone/>
            </a:pPr>
            <a:r>
              <a:rPr lang="en-IN" sz="1800" dirty="0" smtClean="0">
                <a:latin typeface="Times New Roman" pitchFamily="18" charset="0"/>
                <a:cs typeface="Times New Roman" pitchFamily="18" charset="0"/>
              </a:rPr>
              <a:t>    This </a:t>
            </a:r>
            <a:r>
              <a:rPr lang="en-IN" sz="1800" dirty="0" smtClean="0">
                <a:latin typeface="Times New Roman" pitchFamily="18" charset="0"/>
                <a:cs typeface="Times New Roman" pitchFamily="18" charset="0"/>
              </a:rPr>
              <a:t>paper did a comprehensive study of </a:t>
            </a:r>
            <a:r>
              <a:rPr lang="en-IN" sz="1800" dirty="0" err="1" smtClean="0">
                <a:latin typeface="Times New Roman" pitchFamily="18" charset="0"/>
                <a:cs typeface="Times New Roman" pitchFamily="18" charset="0"/>
              </a:rPr>
              <a:t>QoS</a:t>
            </a:r>
            <a:r>
              <a:rPr lang="en-IN" sz="1800" dirty="0" smtClean="0">
                <a:latin typeface="Times New Roman" pitchFamily="18" charset="0"/>
                <a:cs typeface="Times New Roman" pitchFamily="18" charset="0"/>
              </a:rPr>
              <a:t> optimization and energy saving in cloud computing, edge computing, fog computing, and </a:t>
            </a:r>
            <a:r>
              <a:rPr lang="en-IN" sz="1800" dirty="0" err="1" smtClean="0">
                <a:latin typeface="Times New Roman" pitchFamily="18" charset="0"/>
                <a:cs typeface="Times New Roman" pitchFamily="18" charset="0"/>
              </a:rPr>
              <a:t>IoT</a:t>
            </a:r>
            <a:r>
              <a:rPr lang="en-IN" sz="1800" dirty="0" smtClean="0">
                <a:latin typeface="Times New Roman" pitchFamily="18" charset="0"/>
                <a:cs typeface="Times New Roman" pitchFamily="18" charset="0"/>
              </a:rPr>
              <a:t> models. We summarized five main problems and analyzed their solutions proposed by existing works. By conducting this survey, we aim to help readers have a deeper understanding on the concepts of different computing models and the techniques of </a:t>
            </a:r>
            <a:r>
              <a:rPr lang="en-IN" sz="1800" dirty="0" err="1" smtClean="0">
                <a:latin typeface="Times New Roman" pitchFamily="18" charset="0"/>
                <a:cs typeface="Times New Roman" pitchFamily="18" charset="0"/>
              </a:rPr>
              <a:t>QoS</a:t>
            </a:r>
            <a:r>
              <a:rPr lang="en-IN" sz="1800" dirty="0" smtClean="0">
                <a:latin typeface="Times New Roman" pitchFamily="18" charset="0"/>
                <a:cs typeface="Times New Roman" pitchFamily="18" charset="0"/>
              </a:rPr>
              <a:t> optimization and energy saving in these models. ,e investigated papers focus on issues about ensuring </a:t>
            </a:r>
            <a:r>
              <a:rPr lang="en-IN" sz="1800" dirty="0" err="1" smtClean="0">
                <a:latin typeface="Times New Roman" pitchFamily="18" charset="0"/>
                <a:cs typeface="Times New Roman" pitchFamily="18" charset="0"/>
              </a:rPr>
              <a:t>QoS</a:t>
            </a:r>
            <a:r>
              <a:rPr lang="en-IN" sz="1800" dirty="0" smtClean="0">
                <a:latin typeface="Times New Roman" pitchFamily="18" charset="0"/>
                <a:cs typeface="Times New Roman" pitchFamily="18" charset="0"/>
              </a:rPr>
              <a:t> and reducing SLA violations and resource management. In the case of </a:t>
            </a:r>
            <a:r>
              <a:rPr lang="en-IN" sz="1800" dirty="0" err="1" smtClean="0">
                <a:latin typeface="Times New Roman" pitchFamily="18" charset="0"/>
                <a:cs typeface="Times New Roman" pitchFamily="18" charset="0"/>
              </a:rPr>
              <a:t>QoS</a:t>
            </a:r>
            <a:r>
              <a:rPr lang="en-IN" sz="1800" dirty="0" smtClean="0">
                <a:latin typeface="Times New Roman" pitchFamily="18" charset="0"/>
                <a:cs typeface="Times New Roman" pitchFamily="18" charset="0"/>
              </a:rPr>
              <a:t> assurance and SLA violations reduction, the main solution of </a:t>
            </a:r>
            <a:r>
              <a:rPr lang="en-IN" sz="1800" dirty="0" err="1" smtClean="0">
                <a:latin typeface="Times New Roman" pitchFamily="18" charset="0"/>
                <a:cs typeface="Times New Roman" pitchFamily="18" charset="0"/>
              </a:rPr>
              <a:t>QoS</a:t>
            </a:r>
            <a:r>
              <a:rPr lang="en-IN" sz="1800" dirty="0" smtClean="0">
                <a:latin typeface="Times New Roman" pitchFamily="18" charset="0"/>
                <a:cs typeface="Times New Roman" pitchFamily="18" charset="0"/>
              </a:rPr>
              <a:t> assurance is efficient VM management. ,is solution can meet customers’ requirements through reasonable scheduling and integration of VMs. Most of resource management techniques are realized by reasonable scheduling of resources, which can reduce the waste of VMs, servers, and traffic. </a:t>
            </a:r>
            <a:endParaRPr lang="en-US" sz="18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Q. Zhang, L. Cheng, and R. </a:t>
            </a:r>
            <a:r>
              <a:rPr lang="en-IN" sz="1600" dirty="0" err="1" smtClean="0">
                <a:latin typeface="Times New Roman" pitchFamily="18" charset="0"/>
                <a:cs typeface="Times New Roman" pitchFamily="18" charset="0"/>
              </a:rPr>
              <a:t>Boutaba</a:t>
            </a:r>
            <a:r>
              <a:rPr lang="en-IN" sz="1600" dirty="0" smtClean="0">
                <a:latin typeface="Times New Roman" pitchFamily="18" charset="0"/>
                <a:cs typeface="Times New Roman" pitchFamily="18" charset="0"/>
              </a:rPr>
              <a:t>, “Cloud computing: state-of-the-art and research challenges,” Journal of Internet Services and Applications, vol. 1, no. 1, pp. 7–18, 2010.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W. Shi, J. Cao, Q. Zhang, Y. Li, and L.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“Edge computing: vision and challenges,” IEEE Internet of </a:t>
            </a:r>
            <a:r>
              <a:rPr lang="en-IN" sz="1600" dirty="0" err="1" smtClean="0">
                <a:latin typeface="Times New Roman" pitchFamily="18" charset="0"/>
                <a:cs typeface="Times New Roman" pitchFamily="18" charset="0"/>
              </a:rPr>
              <a:t>Aings</a:t>
            </a:r>
            <a:r>
              <a:rPr lang="en-IN" sz="1600" dirty="0" smtClean="0">
                <a:latin typeface="Times New Roman" pitchFamily="18" charset="0"/>
                <a:cs typeface="Times New Roman" pitchFamily="18" charset="0"/>
              </a:rPr>
              <a:t> Journal, vol. 3, no. 5, pp. 637–646, 2016.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M. </a:t>
            </a:r>
            <a:r>
              <a:rPr lang="en-IN" sz="1600" dirty="0" err="1" smtClean="0">
                <a:latin typeface="Times New Roman" pitchFamily="18" charset="0"/>
                <a:cs typeface="Times New Roman" pitchFamily="18" charset="0"/>
              </a:rPr>
              <a:t>Iorga</a:t>
            </a:r>
            <a:r>
              <a:rPr lang="en-IN" sz="1600" dirty="0" smtClean="0">
                <a:latin typeface="Times New Roman" pitchFamily="18" charset="0"/>
                <a:cs typeface="Times New Roman" pitchFamily="18" charset="0"/>
              </a:rPr>
              <a:t>, L. Feldman, R. Barton, M. J. Martin, N. S. Goren, and C. </a:t>
            </a:r>
            <a:r>
              <a:rPr lang="en-IN" sz="1600" dirty="0" err="1" smtClean="0">
                <a:latin typeface="Times New Roman" pitchFamily="18" charset="0"/>
                <a:cs typeface="Times New Roman" pitchFamily="18" charset="0"/>
              </a:rPr>
              <a:t>Mahmoudi</a:t>
            </a:r>
            <a:r>
              <a:rPr lang="en-IN" sz="1600" dirty="0" smtClean="0">
                <a:latin typeface="Times New Roman" pitchFamily="18" charset="0"/>
                <a:cs typeface="Times New Roman" pitchFamily="18" charset="0"/>
              </a:rPr>
              <a:t>, “Fog computing conceptual model,” Tech. Rep., Recommendations of the National Institute of Standards and Technology, Gaithersburg, MD, USA, 2018.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a:t>
            </a:r>
            <a:r>
              <a:rPr lang="en-IN" sz="1600" dirty="0" err="1" smtClean="0">
                <a:latin typeface="Times New Roman" pitchFamily="18" charset="0"/>
                <a:cs typeface="Times New Roman" pitchFamily="18" charset="0"/>
              </a:rPr>
              <a:t>Nebbiolo</a:t>
            </a:r>
            <a:r>
              <a:rPr lang="en-IN" sz="1600" dirty="0" smtClean="0">
                <a:latin typeface="Times New Roman" pitchFamily="18" charset="0"/>
                <a:cs typeface="Times New Roman" pitchFamily="18" charset="0"/>
              </a:rPr>
              <a:t>, “Fog </a:t>
            </a:r>
            <a:r>
              <a:rPr lang="en-IN" sz="1600" dirty="0" err="1" smtClean="0">
                <a:latin typeface="Times New Roman" pitchFamily="18" charset="0"/>
                <a:cs typeface="Times New Roman" pitchFamily="18" charset="0"/>
              </a:rPr>
              <a:t>vs</a:t>
            </a:r>
            <a:r>
              <a:rPr lang="en-IN" sz="1600" dirty="0" smtClean="0">
                <a:latin typeface="Times New Roman" pitchFamily="18" charset="0"/>
                <a:cs typeface="Times New Roman" pitchFamily="18" charset="0"/>
              </a:rPr>
              <a:t> edge computing,” Tech. Rep., </a:t>
            </a:r>
            <a:r>
              <a:rPr lang="en-IN" sz="1600" dirty="0" err="1" smtClean="0">
                <a:latin typeface="Times New Roman" pitchFamily="18" charset="0"/>
                <a:cs typeface="Times New Roman" pitchFamily="18" charset="0"/>
              </a:rPr>
              <a:t>Nebbiolo</a:t>
            </a:r>
            <a:r>
              <a:rPr lang="en-IN" sz="1600" dirty="0" smtClean="0">
                <a:latin typeface="Times New Roman" pitchFamily="18" charset="0"/>
                <a:cs typeface="Times New Roman" pitchFamily="18" charset="0"/>
              </a:rPr>
              <a:t> Technologies Inc., Milpitas, CA, USA, 2018.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C. T. Do, N. H. Tran, C. Pham, M. G. R. </a:t>
            </a:r>
            <a:r>
              <a:rPr lang="en-IN" sz="1600" dirty="0" err="1" smtClean="0">
                <a:latin typeface="Times New Roman" pitchFamily="18" charset="0"/>
                <a:cs typeface="Times New Roman" pitchFamily="18" charset="0"/>
              </a:rPr>
              <a:t>Alam</a:t>
            </a:r>
            <a:r>
              <a:rPr lang="en-IN" sz="1600" dirty="0" smtClean="0">
                <a:latin typeface="Times New Roman" pitchFamily="18" charset="0"/>
                <a:cs typeface="Times New Roman" pitchFamily="18" charset="0"/>
              </a:rPr>
              <a:t>, J. H. Son, and C. S. Hong, “A proximal algorithm for joint resource allocation and minimizing carbon footprint in geo-distributed fog computing,” in Proceedings of the 2015 International Conference on Information Networking (ICOIN), pp. 324–329, IEEE, </a:t>
            </a:r>
            <a:r>
              <a:rPr lang="en-IN" sz="1600" dirty="0" err="1" smtClean="0">
                <a:latin typeface="Times New Roman" pitchFamily="18" charset="0"/>
                <a:cs typeface="Times New Roman" pitchFamily="18" charset="0"/>
              </a:rPr>
              <a:t>Siem</a:t>
            </a:r>
            <a:r>
              <a:rPr lang="en-IN" sz="1600" dirty="0" smtClean="0">
                <a:latin typeface="Times New Roman" pitchFamily="18" charset="0"/>
                <a:cs typeface="Times New Roman" pitchFamily="18" charset="0"/>
              </a:rPr>
              <a:t> Reap, Cambodia, January 2015.</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500" dirty="0" smtClean="0">
                <a:latin typeface="Times New Roman" pitchFamily="18" charset="0"/>
                <a:cs typeface="Times New Roman" pitchFamily="18" charset="0"/>
              </a:rPr>
              <a:t>[6] S. </a:t>
            </a:r>
            <a:r>
              <a:rPr lang="en-IN" sz="1500" dirty="0" err="1" smtClean="0">
                <a:latin typeface="Times New Roman" pitchFamily="18" charset="0"/>
                <a:cs typeface="Times New Roman" pitchFamily="18" charset="0"/>
              </a:rPr>
              <a:t>Vashi</a:t>
            </a:r>
            <a:r>
              <a:rPr lang="en-IN" sz="1500" dirty="0" smtClean="0">
                <a:latin typeface="Times New Roman" pitchFamily="18" charset="0"/>
                <a:cs typeface="Times New Roman" pitchFamily="18" charset="0"/>
              </a:rPr>
              <a:t>, J. Ram, J. </a:t>
            </a:r>
            <a:r>
              <a:rPr lang="en-IN" sz="1500" dirty="0" err="1" smtClean="0">
                <a:latin typeface="Times New Roman" pitchFamily="18" charset="0"/>
                <a:cs typeface="Times New Roman" pitchFamily="18" charset="0"/>
              </a:rPr>
              <a:t>Modi</a:t>
            </a:r>
            <a:r>
              <a:rPr lang="en-IN" sz="1500" dirty="0" smtClean="0">
                <a:latin typeface="Times New Roman" pitchFamily="18" charset="0"/>
                <a:cs typeface="Times New Roman" pitchFamily="18" charset="0"/>
              </a:rPr>
              <a:t>, S. </a:t>
            </a:r>
            <a:r>
              <a:rPr lang="en-IN" sz="1500" dirty="0" err="1" smtClean="0">
                <a:latin typeface="Times New Roman" pitchFamily="18" charset="0"/>
                <a:cs typeface="Times New Roman" pitchFamily="18" charset="0"/>
              </a:rPr>
              <a:t>Verma</a:t>
            </a:r>
            <a:r>
              <a:rPr lang="en-IN" sz="1500" dirty="0" smtClean="0">
                <a:latin typeface="Times New Roman" pitchFamily="18" charset="0"/>
                <a:cs typeface="Times New Roman" pitchFamily="18" charset="0"/>
              </a:rPr>
              <a:t>, and C. </a:t>
            </a:r>
            <a:r>
              <a:rPr lang="en-IN" sz="1500" dirty="0" err="1" smtClean="0">
                <a:latin typeface="Times New Roman" pitchFamily="18" charset="0"/>
                <a:cs typeface="Times New Roman" pitchFamily="18" charset="0"/>
              </a:rPr>
              <a:t>Prakash</a:t>
            </a:r>
            <a:r>
              <a:rPr lang="en-IN" sz="1500" dirty="0" smtClean="0">
                <a:latin typeface="Times New Roman" pitchFamily="18" charset="0"/>
                <a:cs typeface="Times New Roman" pitchFamily="18" charset="0"/>
              </a:rPr>
              <a:t>, “Internet of things (</a:t>
            </a:r>
            <a:r>
              <a:rPr lang="en-IN" sz="1500" dirty="0" err="1" smtClean="0">
                <a:latin typeface="Times New Roman" pitchFamily="18" charset="0"/>
                <a:cs typeface="Times New Roman" pitchFamily="18" charset="0"/>
              </a:rPr>
              <a:t>IoT</a:t>
            </a:r>
            <a:r>
              <a:rPr lang="en-IN" sz="1500" dirty="0" smtClean="0">
                <a:latin typeface="Times New Roman" pitchFamily="18" charset="0"/>
                <a:cs typeface="Times New Roman" pitchFamily="18" charset="0"/>
              </a:rPr>
              <a:t>): a vision, architectural elements, and security issues,” in Proceedings of the 2017 International Conference on I-SMAC (</a:t>
            </a:r>
            <a:r>
              <a:rPr lang="en-IN" sz="1500" dirty="0" err="1" smtClean="0">
                <a:latin typeface="Times New Roman" pitchFamily="18" charset="0"/>
                <a:cs typeface="Times New Roman" pitchFamily="18" charset="0"/>
              </a:rPr>
              <a:t>IoT</a:t>
            </a:r>
            <a:r>
              <a:rPr lang="en-IN" sz="1500" dirty="0" smtClean="0">
                <a:latin typeface="Times New Roman" pitchFamily="18" charset="0"/>
                <a:cs typeface="Times New Roman" pitchFamily="18" charset="0"/>
              </a:rPr>
              <a:t> in Social, Mobile, Analytics and Cloud)(ISMAC), pp. 492–496, IEEE, Coimbatore, India, February 2017.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7] M. </a:t>
            </a:r>
            <a:r>
              <a:rPr lang="en-IN" sz="1500" dirty="0" err="1" smtClean="0">
                <a:latin typeface="Times New Roman" pitchFamily="18" charset="0"/>
                <a:cs typeface="Times New Roman" pitchFamily="18" charset="0"/>
              </a:rPr>
              <a:t>Mazzucco</a:t>
            </a:r>
            <a:r>
              <a:rPr lang="en-IN" sz="1500" dirty="0" smtClean="0">
                <a:latin typeface="Times New Roman" pitchFamily="18" charset="0"/>
                <a:cs typeface="Times New Roman" pitchFamily="18" charset="0"/>
              </a:rPr>
              <a:t>, D. </a:t>
            </a:r>
            <a:r>
              <a:rPr lang="en-IN" sz="1500" dirty="0" err="1" smtClean="0">
                <a:latin typeface="Times New Roman" pitchFamily="18" charset="0"/>
                <a:cs typeface="Times New Roman" pitchFamily="18" charset="0"/>
              </a:rPr>
              <a:t>Dyachuk</a:t>
            </a:r>
            <a:r>
              <a:rPr lang="en-IN" sz="1500" dirty="0" smtClean="0">
                <a:latin typeface="Times New Roman" pitchFamily="18" charset="0"/>
                <a:cs typeface="Times New Roman" pitchFamily="18" charset="0"/>
              </a:rPr>
              <a:t>, and R. Deters, “Maximizing cloud providers’ revenues via energy aware allocation policies,” in Proceedings of the 2010 IEEE 3rd International Conference on Cloud Computing, pp. 131–138, IEEE, Miami, FL, USA, July 2010.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8] Q. He, R. Zhou, X. Zhang et al., “Keyword search for building service-based systems,” IEEE Transactions on Software Engineering, vol. 43, no. 7, pp. 658–674, 2016.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9] L. Sun, H. Dong, O. K. </a:t>
            </a:r>
            <a:r>
              <a:rPr lang="en-IN" sz="1500" dirty="0" err="1" smtClean="0">
                <a:latin typeface="Times New Roman" pitchFamily="18" charset="0"/>
                <a:cs typeface="Times New Roman" pitchFamily="18" charset="0"/>
              </a:rPr>
              <a:t>Hussain</a:t>
            </a:r>
            <a:r>
              <a:rPr lang="en-IN" sz="1500" dirty="0" smtClean="0">
                <a:latin typeface="Times New Roman" pitchFamily="18" charset="0"/>
                <a:cs typeface="Times New Roman" pitchFamily="18" charset="0"/>
              </a:rPr>
              <a:t>, F. K. </a:t>
            </a:r>
            <a:r>
              <a:rPr lang="en-IN" sz="1500" dirty="0" err="1" smtClean="0">
                <a:latin typeface="Times New Roman" pitchFamily="18" charset="0"/>
                <a:cs typeface="Times New Roman" pitchFamily="18" charset="0"/>
              </a:rPr>
              <a:t>Hussain</a:t>
            </a:r>
            <a:r>
              <a:rPr lang="en-IN" sz="1500" dirty="0" smtClean="0">
                <a:latin typeface="Times New Roman" pitchFamily="18" charset="0"/>
                <a:cs typeface="Times New Roman" pitchFamily="18" charset="0"/>
              </a:rPr>
              <a:t>, and A. X. Liu, “A framework of cloud service selection with criteria interactions,” Future Generation Computer Systems, vol. 94, pp. 749–764, 2019.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10] M. </a:t>
            </a:r>
            <a:r>
              <a:rPr lang="en-IN" sz="1500" dirty="0" err="1" smtClean="0">
                <a:latin typeface="Times New Roman" pitchFamily="18" charset="0"/>
                <a:cs typeface="Times New Roman" pitchFamily="18" charset="0"/>
              </a:rPr>
              <a:t>Mazzucco</a:t>
            </a:r>
            <a:r>
              <a:rPr lang="en-IN" sz="1500" dirty="0" smtClean="0">
                <a:latin typeface="Times New Roman" pitchFamily="18" charset="0"/>
                <a:cs typeface="Times New Roman" pitchFamily="18" charset="0"/>
              </a:rPr>
              <a:t> and D. </a:t>
            </a:r>
            <a:r>
              <a:rPr lang="en-IN" sz="1500" dirty="0" err="1" smtClean="0">
                <a:latin typeface="Times New Roman" pitchFamily="18" charset="0"/>
                <a:cs typeface="Times New Roman" pitchFamily="18" charset="0"/>
              </a:rPr>
              <a:t>Dyachuk</a:t>
            </a:r>
            <a:r>
              <a:rPr lang="en-IN" sz="1500" dirty="0" smtClean="0">
                <a:latin typeface="Times New Roman" pitchFamily="18" charset="0"/>
                <a:cs typeface="Times New Roman" pitchFamily="18" charset="0"/>
              </a:rPr>
              <a:t>, “Optimizing cloud providers revenues via energy efficient server allocation,” Sustainable Computing: Informatics and Systems, vol. 2, no. 1, pp. 1–12, 2012.</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1281</TotalTime>
  <Words>1560</Words>
  <Application>Microsoft Office PowerPoint</Application>
  <PresentationFormat>On-screen Show (4:3)</PresentationFormat>
  <Paragraphs>71</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 Utility Game Driven QoS Optimization for Cloud Services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2021-06-22T15:24:40Z</dcterms:modified>
</cp:coreProperties>
</file>