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6/23/2021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6/23/2021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6/23/2021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6/23/2021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6/23/2021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6/23/2021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6/23/2021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6/23/2021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 Survey on the Adoption of Patterns for Engineering Software for the Cloud</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work takes as a starting point a collection of patterns for engineering software for the cloud and tries to find how they are regarded and adopted by professionals. Existing literature assessed the adoption of cloud computing with a focus on business and technological aspects and fall short in grasping a holistic view of the underlying approaches. Other authors delved into how independent patterns can be discovered (mined) and verified, but do not provide insights on their adoption. We investigate (1) their relevance for professional software developers, (2) the extent to which product and company characteristics influence their adoption, and (3) how adopting some patterns might correlate with the likelihood of adopting others.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For </a:t>
            </a:r>
            <a:r>
              <a:rPr lang="en-IN" sz="2000" dirty="0" smtClean="0">
                <a:latin typeface="Times New Roman" pitchFamily="18" charset="0"/>
                <a:cs typeface="Times New Roman" pitchFamily="18" charset="0"/>
              </a:rPr>
              <a:t>this purpose, we surveyed practitioners using an online questionnaire (n = 102). Among other findings, we conclude that most companies use these patterns, with the overwhelming majority (97%) using at least one. We observe that the mean pattern adoption tends to increase as companies mature, namely when varying the product operation complexity, active monthly users, and company size. Finally, we search for correlations in the adoption of specific patterns and attempt to infer causation among them, further hinting on how some practices are dependent or influence the adoption of others. We conclude that there are patterns of practices adoption that best correlates with a specific company and product characteristics, as well as relationships between the patterns that were not covered by the original pattern language and which might deserve further investigation.</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topology of the system will evolve with time, with new services joining existing ones, and others leaving in real-time.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Enforcing </a:t>
            </a:r>
            <a:r>
              <a:rPr lang="en-IN" sz="2000" dirty="0" smtClean="0">
                <a:latin typeface="Times New Roman" pitchFamily="18" charset="0"/>
                <a:cs typeface="Times New Roman" pitchFamily="18" charset="0"/>
              </a:rPr>
              <a:t>resource limitation introduces an overhead per se, which might have an impact on remaining existing systems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Failure </a:t>
            </a:r>
            <a:r>
              <a:rPr lang="en-IN" sz="2000" dirty="0" smtClean="0">
                <a:latin typeface="Times New Roman" pitchFamily="18" charset="0"/>
                <a:cs typeface="Times New Roman" pitchFamily="18" charset="0"/>
              </a:rPr>
              <a:t>injection can exercise the existing resilience mechanisms by randomly introducing errors in the infrastructure, such as randomly shutting down machines, and verifying that the system recovers </a:t>
            </a:r>
            <a:r>
              <a:rPr lang="en-IN" sz="2000" dirty="0" smtClean="0">
                <a:latin typeface="Times New Roman" pitchFamily="18" charset="0"/>
                <a:cs typeface="Times New Roman" pitchFamily="18" charset="0"/>
              </a:rPr>
              <a:t>automatically.</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authors believe that these three </a:t>
            </a:r>
            <a:r>
              <a:rPr lang="en-IN" sz="2000" dirty="0" err="1" smtClean="0">
                <a:latin typeface="Times New Roman" pitchFamily="18" charset="0"/>
                <a:cs typeface="Times New Roman" pitchFamily="18" charset="0"/>
              </a:rPr>
              <a:t>DevOps</a:t>
            </a:r>
            <a:r>
              <a:rPr lang="en-IN" sz="2000" dirty="0" smtClean="0">
                <a:latin typeface="Times New Roman" pitchFamily="18" charset="0"/>
                <a:cs typeface="Times New Roman" pitchFamily="18" charset="0"/>
              </a:rPr>
              <a:t> patterns will help researchers and newcomers to cloud orchestration to identify and adopt existing best practices earlier, hence, simplifying software life cycle management. </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variability model then allows to define the pattern selection as a variability management problem in three dimensions that distinguishes internal (provider-based deployment) and external (application and application access) perspectives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New applications take long for deployment, causing problems with adapting to changes. </a:t>
            </a:r>
          </a:p>
          <a:p>
            <a:pPr algn="just">
              <a:lnSpc>
                <a:spcPct val="150000"/>
              </a:lnSpc>
            </a:pPr>
            <a:r>
              <a:rPr lang="en-IN" sz="2000" dirty="0" smtClean="0">
                <a:latin typeface="Times New Roman" pitchFamily="18" charset="0"/>
                <a:cs typeface="Times New Roman" pitchFamily="18" charset="0"/>
              </a:rPr>
              <a:t>A common problem during migration is the need to </a:t>
            </a:r>
            <a:r>
              <a:rPr lang="en-IN" sz="2000" dirty="0" err="1" smtClean="0">
                <a:latin typeface="Times New Roman" pitchFamily="18" charset="0"/>
                <a:cs typeface="Times New Roman" pitchFamily="18" charset="0"/>
              </a:rPr>
              <a:t>refactor</a:t>
            </a:r>
            <a:r>
              <a:rPr lang="en-IN" sz="2000" dirty="0" smtClean="0">
                <a:latin typeface="Times New Roman" pitchFamily="18" charset="0"/>
                <a:cs typeface="Times New Roman" pitchFamily="18" charset="0"/>
              </a:rPr>
              <a:t> the architecture if the aim is to fully benefit from cloud performance and flexibility promises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application profile captures properties of the on-premise application that might impact on its migration</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first is a case study with five local </a:t>
            </a:r>
            <a:r>
              <a:rPr lang="en-IN" sz="2000" dirty="0" err="1" smtClean="0">
                <a:latin typeface="Times New Roman" pitchFamily="18" charset="0"/>
                <a:cs typeface="Times New Roman" pitchFamily="18" charset="0"/>
              </a:rPr>
              <a:t>startups</a:t>
            </a:r>
            <a:r>
              <a:rPr lang="en-IN" sz="2000" dirty="0" smtClean="0">
                <a:latin typeface="Times New Roman" pitchFamily="18" charset="0"/>
                <a:cs typeface="Times New Roman" pitchFamily="18" charset="0"/>
              </a:rPr>
              <a:t>, relating their practices with the ones proposed in the pattern language.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also target this work at cloud researchers, providing them empirical data regarding cloud adoption in the industry, and an extensive discussion relating the captured data to the proposed best practices.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solution properly balances those forces, providing a reliable implementation of the solution for the problem identified in the pattern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patterns identify such forces and provide implementation details that balance these forces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9906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Re-architecting </a:t>
            </a:r>
            <a:r>
              <a:rPr lang="en-IN" sz="2000" dirty="0" smtClean="0">
                <a:latin typeface="Times New Roman" pitchFamily="18" charset="0"/>
                <a:cs typeface="Times New Roman" pitchFamily="18" charset="0"/>
              </a:rPr>
              <a:t>into independent components reduces dependencies and enables optimization for scalability and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account for the situational context of applications, e.g., security, performance, availability needs, existing approaches suggest a trade-off between flexibility and ease of migration using a fixed set of migration </a:t>
            </a:r>
            <a:r>
              <a:rPr lang="en-IN" sz="2000" dirty="0" smtClean="0">
                <a:latin typeface="Times New Roman" pitchFamily="18" charset="0"/>
                <a:cs typeface="Times New Roman" pitchFamily="18" charset="0"/>
              </a:rPr>
              <a:t>strategies</a:t>
            </a:r>
            <a:r>
              <a:rPr lang="en-US"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constraint types include financial, organizational, security, communication, performance and availability constraints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Abandon the own payment application and rent a typically more generic cloud service, which needs to be evaluated regarding security, performance, and usability.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Value-added services from the cloud such as caching can maximize performance when retrieving data or can cache output, session state and profile information.</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Cloud Migration Research: A Systematic Review</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Jamshidi P, Ahmad A, Pahl C.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It identifies the needs for a migration framework to help improving the maturity level and consequently trust into cloud migration. </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Above the clouds: A Berkeley view of cloud computing</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Fox A, et al..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Developers with innovative ideas for new Internet services no longer require the large capital outlays in hardware to deploy their service or the human expense to operate it.</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669280"/>
        </p:xfrm>
        <a:graphic>
          <a:graphicData uri="http://schemas.openxmlformats.org/drawingml/2006/table">
            <a:tbl>
              <a:tblPr firstRow="1" bandRow="1">
                <a:tableStyleId>{5C22544A-7EE6-4342-B048-85BDC9FD1C3A}</a:tableStyleId>
              </a:tblPr>
              <a:tblGrid>
                <a:gridCol w="2571750"/>
                <a:gridCol w="1238250"/>
                <a:gridCol w="3905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Cloud Architecture Patterns: Using Microsoft Azure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Wilder B.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book is intended to be vendor-neutral, with the exception that Example sections in pattern chapters necessarily use terminology and features specific to Windows Azure.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Cloud Migration Patterns: A Multi-Cloud Service Architecture Perspective</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Jamshidi P, Pahl C, Chinenyeze S, Liu X.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proposed migration patterns are based on empirical evidence from a number of migration projects, best practices for cloud architectures and a systematic literature review of existing research. </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9.png"/>
          <p:cNvPicPr>
            <a:picLocks noGrp="1" noChangeAspect="1" noChangeArrowheads="1"/>
          </p:cNvPicPr>
          <p:nvPr>
            <p:ph idx="1"/>
          </p:nvPr>
        </p:nvPicPr>
        <p:blipFill>
          <a:blip r:embed="rId2"/>
          <a:srcRect/>
          <a:stretch>
            <a:fillRect/>
          </a:stretch>
        </p:blipFill>
        <p:spPr bwMode="auto">
          <a:xfrm>
            <a:off x="1676400" y="1524000"/>
            <a:ext cx="7010400" cy="48768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609600"/>
            <a:ext cx="7498080" cy="4800600"/>
          </a:xfrm>
        </p:spPr>
        <p:txBody>
          <a:bodyPr>
            <a:noAutofit/>
          </a:bodyPr>
          <a:lstStyle/>
          <a:p>
            <a:pPr algn="just">
              <a:buNone/>
            </a:pPr>
            <a:r>
              <a:rPr lang="en-IN" sz="1600" dirty="0" smtClean="0">
                <a:latin typeface="Times New Roman" pitchFamily="18" charset="0"/>
                <a:cs typeface="Times New Roman" pitchFamily="18" charset="0"/>
              </a:rPr>
              <a:t>    We </a:t>
            </a:r>
            <a:r>
              <a:rPr lang="en-IN" sz="1600" dirty="0" smtClean="0">
                <a:latin typeface="Times New Roman" pitchFamily="18" charset="0"/>
                <a:cs typeface="Times New Roman" pitchFamily="18" charset="0"/>
              </a:rPr>
              <a:t>have presented a cloud migration method – V-PAM for Variability-based, Pattern-driven Architecture Migration – built around architecture change patterns, which allows planning the migration of applications for multiple cloud platform deployment. The introduction of migration patterns complements existing migration practices and allows for an engineering approach towards constructing transparent and verifiable migration plans. The migration patterns are reusable and </a:t>
            </a:r>
            <a:r>
              <a:rPr lang="en-IN" sz="1600" dirty="0" err="1" smtClean="0">
                <a:latin typeface="Times New Roman" pitchFamily="18" charset="0"/>
                <a:cs typeface="Times New Roman" pitchFamily="18" charset="0"/>
              </a:rPr>
              <a:t>composable</a:t>
            </a:r>
            <a:r>
              <a:rPr lang="en-IN" sz="1600" dirty="0" smtClean="0">
                <a:latin typeface="Times New Roman" pitchFamily="18" charset="0"/>
                <a:cs typeface="Times New Roman" pitchFamily="18" charset="0"/>
              </a:rPr>
              <a:t> architectural change patterns that we see as building blocks of an overall migration process, reflected through a migration plan as a sequence of pattern applications. The migration process needs to rely on a combination of suitably selected and properly assembled patterns. In order to address this, we provided a framework that allows to capture the situational context through profiles and constraints. A three-dimensional variability model then facilitated the detailing and mapping of architectural concerns onto patterns. The variability models act as a link to manage migration variability through a product-line style approach. Architecture-oriented patterns for multi-cloud settings are important for two reasons. Firstly, architectures are often </a:t>
            </a:r>
            <a:r>
              <a:rPr lang="en-IN" sz="1600" dirty="0" err="1" smtClean="0">
                <a:latin typeface="Times New Roman" pitchFamily="18" charset="0"/>
                <a:cs typeface="Times New Roman" pitchFamily="18" charset="0"/>
              </a:rPr>
              <a:t>refactored</a:t>
            </a:r>
            <a:r>
              <a:rPr lang="en-IN" sz="1600" dirty="0" smtClean="0">
                <a:latin typeface="Times New Roman" pitchFamily="18" charset="0"/>
                <a:cs typeface="Times New Roman" pitchFamily="18" charset="0"/>
              </a:rPr>
              <a:t> to adapt an application to the cloud platform, to benefit more from cloud characteristics such as elasticity or simply to modernize a legacy application. Secondly, applications often need to be integrated with other components as part of a larger business process in often multi-cloud environments. Our implicit assumptions here included the possibility to </a:t>
            </a:r>
            <a:r>
              <a:rPr lang="en-IN" sz="1600" dirty="0" err="1" smtClean="0">
                <a:latin typeface="Times New Roman" pitchFamily="18" charset="0"/>
                <a:cs typeface="Times New Roman" pitchFamily="18" charset="0"/>
              </a:rPr>
              <a:t>componentise</a:t>
            </a:r>
            <a:r>
              <a:rPr lang="en-IN" sz="1600" dirty="0" smtClean="0">
                <a:latin typeface="Times New Roman" pitchFamily="18" charset="0"/>
                <a:cs typeface="Times New Roman" pitchFamily="18" charset="0"/>
              </a:rPr>
              <a:t> legacy applications and also to target a cloud native architecture. Our brief discussion of </a:t>
            </a:r>
            <a:r>
              <a:rPr lang="en-IN" sz="1600" dirty="0" err="1" smtClean="0">
                <a:latin typeface="Times New Roman" pitchFamily="18" charset="0"/>
                <a:cs typeface="Times New Roman" pitchFamily="18" charset="0"/>
              </a:rPr>
              <a:t>microservices</a:t>
            </a:r>
            <a:r>
              <a:rPr lang="en-IN" sz="1600" dirty="0" smtClean="0">
                <a:latin typeface="Times New Roman" pitchFamily="18" charset="0"/>
                <a:cs typeface="Times New Roman" pitchFamily="18" charset="0"/>
              </a:rPr>
              <a:t> as a recently emerging cloud native architectural style demonstrates the importance of </a:t>
            </a:r>
            <a:r>
              <a:rPr lang="en-IN" sz="1600" dirty="0" err="1" smtClean="0">
                <a:latin typeface="Times New Roman" pitchFamily="18" charset="0"/>
                <a:cs typeface="Times New Roman" pitchFamily="18" charset="0"/>
              </a:rPr>
              <a:t>servitisation</a:t>
            </a:r>
            <a:r>
              <a:rPr lang="en-IN" sz="1600" dirty="0" smtClean="0">
                <a:latin typeface="Times New Roman" pitchFamily="18" charset="0"/>
                <a:cs typeface="Times New Roman" pitchFamily="18" charset="0"/>
              </a:rPr>
              <a:t>, but also the need to provide a framework that is generic enough to support the different service flavours in the context of </a:t>
            </a:r>
            <a:r>
              <a:rPr lang="en-IN" sz="1600" dirty="0" err="1" smtClean="0">
                <a:latin typeface="Times New Roman" pitchFamily="18" charset="0"/>
                <a:cs typeface="Times New Roman" pitchFamily="18" charset="0"/>
              </a:rPr>
              <a:t>DevOps</a:t>
            </a:r>
            <a:r>
              <a:rPr lang="en-IN" sz="1600" dirty="0" smtClean="0">
                <a:latin typeface="Times New Roman" pitchFamily="18" charset="0"/>
                <a:cs typeface="Times New Roman" pitchFamily="18" charset="0"/>
              </a:rPr>
              <a:t>.</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Jamshidi</a:t>
            </a:r>
            <a:r>
              <a:rPr lang="en-IN" sz="1600" dirty="0" smtClean="0">
                <a:latin typeface="Times New Roman" pitchFamily="18" charset="0"/>
                <a:cs typeface="Times New Roman" pitchFamily="18" charset="0"/>
              </a:rPr>
              <a:t> P, Ahmad A, </a:t>
            </a:r>
            <a:r>
              <a:rPr lang="en-IN" sz="1600" dirty="0" err="1" smtClean="0">
                <a:latin typeface="Times New Roman" pitchFamily="18" charset="0"/>
                <a:cs typeface="Times New Roman" pitchFamily="18" charset="0"/>
              </a:rPr>
              <a:t>Pahl</a:t>
            </a:r>
            <a:r>
              <a:rPr lang="en-IN" sz="1600" dirty="0" smtClean="0">
                <a:latin typeface="Times New Roman" pitchFamily="18" charset="0"/>
                <a:cs typeface="Times New Roman" pitchFamily="18" charset="0"/>
              </a:rPr>
              <a:t> C. Cloud Migration Research: A Systematic Review. IEEE Transactions on Cloud Computing 2013; 1(2):142–157.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Fox A, et al.. Above the clouds: A Berkeley view of cloud computing. Technical Report, Dept. Electrical Eng. and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Sciences, University of California, Berkeley, Technical Report UCB/EECS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Idu</a:t>
            </a:r>
            <a:r>
              <a:rPr lang="en-IN" sz="1600" dirty="0" smtClean="0">
                <a:latin typeface="Times New Roman" pitchFamily="18" charset="0"/>
                <a:cs typeface="Times New Roman" pitchFamily="18" charset="0"/>
              </a:rPr>
              <a:t> RKA, </a:t>
            </a:r>
            <a:r>
              <a:rPr lang="en-IN" sz="1600" dirty="0" err="1" smtClean="0">
                <a:latin typeface="Times New Roman" pitchFamily="18" charset="0"/>
                <a:cs typeface="Times New Roman" pitchFamily="18" charset="0"/>
              </a:rPr>
              <a:t>Hage</a:t>
            </a:r>
            <a:r>
              <a:rPr lang="en-IN" sz="1600" dirty="0" smtClean="0">
                <a:latin typeface="Times New Roman" pitchFamily="18" charset="0"/>
                <a:cs typeface="Times New Roman" pitchFamily="18" charset="0"/>
              </a:rPr>
              <a:t> J, Jansen S. Legacy to SOA Evolution: A Systematic Literature Review. Migrating Legacy Applications: Challenges in Service Oriented Architecture and Cloud Computing Environments, </a:t>
            </a:r>
            <a:r>
              <a:rPr lang="en-IN" sz="1600" dirty="0" err="1" smtClean="0">
                <a:latin typeface="Times New Roman" pitchFamily="18" charset="0"/>
                <a:cs typeface="Times New Roman" pitchFamily="18" charset="0"/>
              </a:rPr>
              <a:t>Ionita</a:t>
            </a:r>
            <a:r>
              <a:rPr lang="en-IN" sz="1600" dirty="0" smtClean="0">
                <a:latin typeface="Times New Roman" pitchFamily="18" charset="0"/>
                <a:cs typeface="Times New Roman" pitchFamily="18" charset="0"/>
              </a:rPr>
              <a:t> AD, </a:t>
            </a:r>
            <a:r>
              <a:rPr lang="en-IN" sz="1600" dirty="0" err="1" smtClean="0">
                <a:latin typeface="Times New Roman" pitchFamily="18" charset="0"/>
                <a:cs typeface="Times New Roman" pitchFamily="18" charset="0"/>
              </a:rPr>
              <a:t>Litoiu</a:t>
            </a:r>
            <a:r>
              <a:rPr lang="en-IN" sz="1600" dirty="0" smtClean="0">
                <a:latin typeface="Times New Roman" pitchFamily="18" charset="0"/>
                <a:cs typeface="Times New Roman" pitchFamily="18" charset="0"/>
              </a:rPr>
              <a:t> M, Lewis G (eds.). IGI Global, 2012; 40–70.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van </a:t>
            </a:r>
            <a:r>
              <a:rPr lang="en-IN" sz="1600" dirty="0" err="1" smtClean="0">
                <a:latin typeface="Times New Roman" pitchFamily="18" charset="0"/>
                <a:cs typeface="Times New Roman" pitchFamily="18" charset="0"/>
              </a:rPr>
              <a:t>der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Meulen</a:t>
            </a:r>
            <a:r>
              <a:rPr lang="en-IN" sz="1600" dirty="0" smtClean="0">
                <a:latin typeface="Times New Roman" pitchFamily="18" charset="0"/>
                <a:cs typeface="Times New Roman" pitchFamily="18" charset="0"/>
              </a:rPr>
              <a:t> R. What Data </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 Architects Can Learn from Building Architects 2015. [Available Online at http://www.gartner.com/smarterwithgartner/ what-data-</a:t>
            </a:r>
            <a:r>
              <a:rPr lang="en-IN" sz="1600" dirty="0" err="1" smtClean="0">
                <a:latin typeface="Times New Roman" pitchFamily="18" charset="0"/>
                <a:cs typeface="Times New Roman" pitchFamily="18" charset="0"/>
              </a:rPr>
              <a:t>center</a:t>
            </a:r>
            <a:r>
              <a:rPr lang="en-IN" sz="1600" dirty="0" smtClean="0">
                <a:latin typeface="Times New Roman" pitchFamily="18" charset="0"/>
                <a:cs typeface="Times New Roman" pitchFamily="18" charset="0"/>
              </a:rPr>
              <a:t>-architects-can-learn-from-building-architects/].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Wilder B. Cloud Architecture Patterns: Using Microsoft Azure. O’Reilly, 2012.</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Jamshidi</a:t>
            </a:r>
            <a:r>
              <a:rPr lang="en-IN" sz="1600" dirty="0" smtClean="0">
                <a:latin typeface="Times New Roman" pitchFamily="18" charset="0"/>
                <a:cs typeface="Times New Roman" pitchFamily="18" charset="0"/>
              </a:rPr>
              <a:t> P, </a:t>
            </a:r>
            <a:r>
              <a:rPr lang="en-IN" sz="1600" dirty="0" err="1" smtClean="0">
                <a:latin typeface="Times New Roman" pitchFamily="18" charset="0"/>
                <a:cs typeface="Times New Roman" pitchFamily="18" charset="0"/>
              </a:rPr>
              <a:t>Pahl</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Chinenyeze</a:t>
            </a:r>
            <a:r>
              <a:rPr lang="en-IN" sz="1600" dirty="0" smtClean="0">
                <a:latin typeface="Times New Roman" pitchFamily="18" charset="0"/>
                <a:cs typeface="Times New Roman" pitchFamily="18" charset="0"/>
              </a:rPr>
              <a:t> S, Liu X. Cloud Migration Patterns: A Multi-Cloud Service Architecture Perspective. 10th International Workshop on Engineering Service Oriented Applications (WESOA),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Tran V, Keung J, Liu A, </a:t>
            </a:r>
            <a:r>
              <a:rPr lang="en-IN" sz="1600" dirty="0" err="1" smtClean="0">
                <a:latin typeface="Times New Roman" pitchFamily="18" charset="0"/>
                <a:cs typeface="Times New Roman" pitchFamily="18" charset="0"/>
              </a:rPr>
              <a:t>Fekete</a:t>
            </a:r>
            <a:r>
              <a:rPr lang="en-IN" sz="1600" dirty="0" smtClean="0">
                <a:latin typeface="Times New Roman" pitchFamily="18" charset="0"/>
                <a:cs typeface="Times New Roman" pitchFamily="18" charset="0"/>
              </a:rPr>
              <a:t> A. Application migration to cloud: a taxonomy of critical factors. 2nd International Workshop on Software Engineering for Cloud Computing (SECLOUD), ACM, 2011; 22–28.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Gholami</a:t>
            </a:r>
            <a:r>
              <a:rPr lang="en-IN" sz="1600" dirty="0" smtClean="0">
                <a:latin typeface="Times New Roman" pitchFamily="18" charset="0"/>
                <a:cs typeface="Times New Roman" pitchFamily="18" charset="0"/>
              </a:rPr>
              <a:t> MF, </a:t>
            </a:r>
            <a:r>
              <a:rPr lang="en-IN" sz="1600" dirty="0" err="1" smtClean="0">
                <a:latin typeface="Times New Roman" pitchFamily="18" charset="0"/>
                <a:cs typeface="Times New Roman" pitchFamily="18" charset="0"/>
              </a:rPr>
              <a:t>Sharifi</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Jamshidi</a:t>
            </a:r>
            <a:r>
              <a:rPr lang="en-IN" sz="1600" dirty="0" smtClean="0">
                <a:latin typeface="Times New Roman" pitchFamily="18" charset="0"/>
                <a:cs typeface="Times New Roman" pitchFamily="18" charset="0"/>
              </a:rPr>
              <a:t> P. Enhancing the OPEN Process Framework with service-oriented method fragments. Software &amp; Systems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2014; 13(1):361–390.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Mirbel</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Ralyte</a:t>
            </a:r>
            <a:r>
              <a:rPr lang="en-IN" sz="1600" dirty="0" smtClean="0">
                <a:latin typeface="Times New Roman" pitchFamily="18" charset="0"/>
                <a:cs typeface="Times New Roman" pitchFamily="18" charset="0"/>
              </a:rPr>
              <a:t> J. Situational method engineering: combining assembly-based and roadmap-driven approaches. ´ Requirements Engineering 2006; 11(1):58–78.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Pahl</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Xiong</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Walshe</a:t>
            </a:r>
            <a:r>
              <a:rPr lang="en-IN" sz="1600" dirty="0" smtClean="0">
                <a:latin typeface="Times New Roman" pitchFamily="18" charset="0"/>
                <a:cs typeface="Times New Roman" pitchFamily="18" charset="0"/>
              </a:rPr>
              <a:t> R. A Comparison of On-Premise to Cloud Migration Approaches. Service-Oriented and Cloud Computing, Lecture Notes in Computer Science, vol. 8135, Lau KK, </a:t>
            </a:r>
            <a:r>
              <a:rPr lang="en-IN" sz="1600" dirty="0" err="1" smtClean="0">
                <a:latin typeface="Times New Roman" pitchFamily="18" charset="0"/>
                <a:cs typeface="Times New Roman" pitchFamily="18" charset="0"/>
              </a:rPr>
              <a:t>Lamersdorf</a:t>
            </a:r>
            <a:r>
              <a:rPr lang="en-IN" sz="1600" dirty="0" smtClean="0">
                <a:latin typeface="Times New Roman" pitchFamily="18" charset="0"/>
                <a:cs typeface="Times New Roman" pitchFamily="18" charset="0"/>
              </a:rPr>
              <a:t> W, Pimentel E (eds.). Springer, 2013; 212–226.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1279</TotalTime>
  <Words>1568</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 Survey on the Adoption of Patterns for Engineering Software for the Cloud</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2021-06-23T04:55:24Z</dcterms:modified>
</cp:coreProperties>
</file>