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6/22/2021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6/22/2021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6/22/2021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6/22/2021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Robust Optimization Model for Primary and Backup Resource Allocation in Cloud Providers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paper proposes a backup resource allocation model that provides a probabilistic protection for primary physical machines in a cloud provider to minimize the required total capacity. When any random failure occurs, workloads are transferred to </a:t>
            </a:r>
            <a:r>
              <a:rPr lang="en-IN" sz="2000" dirty="0" err="1" smtClean="0">
                <a:latin typeface="Times New Roman" pitchFamily="18" charset="0"/>
                <a:cs typeface="Times New Roman" pitchFamily="18" charset="0"/>
              </a:rPr>
              <a:t>preplanned</a:t>
            </a:r>
            <a:r>
              <a:rPr lang="en-IN" sz="2000" dirty="0" smtClean="0">
                <a:latin typeface="Times New Roman" pitchFamily="18" charset="0"/>
                <a:cs typeface="Times New Roman" pitchFamily="18" charset="0"/>
              </a:rPr>
              <a:t> and dedicated backup physical machines for prompt recovery. In the proposed model, a probabilistic protection guarantee is introduced to prevent the cloud provider from capacity overbooking. We apply robust optimization in our model to formulate the backup resource allocation problem as an integer linear programming problem. A simulated annealing heuristic is adopted to solve the same optimization problem when the cloud provider is large. Finally, the results reveal that the required backup capacity depends on the reliability of primary physical machines. Specifically, the more the resources in primary physical machines share backup capacity when the failure probabilities of primary physical machines are sufficiently small, the less capacity is required for backup resource allocation</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295400" y="609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Cloud computing provides configurable computing resources such as networks, servers, storage, applications, and services, to users through the </a:t>
            </a:r>
            <a:r>
              <a:rPr lang="en-IN" sz="2000" dirty="0" smtClean="0">
                <a:latin typeface="Times New Roman" pitchFamily="18" charset="0"/>
                <a:cs typeface="Times New Roman" pitchFamily="18" charset="0"/>
              </a:rPr>
              <a:t>Internet.</a:t>
            </a:r>
          </a:p>
          <a:p>
            <a:pPr algn="just">
              <a:lnSpc>
                <a:spcPct val="150000"/>
              </a:lnSpc>
            </a:pPr>
            <a:r>
              <a:rPr lang="en-IN" sz="2000" dirty="0" smtClean="0">
                <a:latin typeface="Times New Roman" pitchFamily="18" charset="0"/>
                <a:cs typeface="Times New Roman" pitchFamily="18" charset="0"/>
              </a:rPr>
              <a:t>Robust optimization deals with the problems in which some data are uncertain and the data belong to some uncertainty </a:t>
            </a:r>
            <a:r>
              <a:rPr lang="en-IN" sz="2000" dirty="0" smtClean="0">
                <a:latin typeface="Times New Roman" pitchFamily="18" charset="0"/>
                <a:cs typeface="Times New Roman" pitchFamily="18" charset="0"/>
              </a:rPr>
              <a:t>set</a:t>
            </a:r>
            <a:r>
              <a:rPr lang="en-US"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set three survivability parameters for CPU, memory, and the entire cloud provider, whereas the previous works in </a:t>
            </a:r>
            <a:r>
              <a:rPr lang="en-IN" sz="2000" dirty="0" smtClean="0">
                <a:latin typeface="Times New Roman" pitchFamily="18" charset="0"/>
                <a:cs typeface="Times New Roman" pitchFamily="18" charset="0"/>
              </a:rPr>
              <a:t>used </a:t>
            </a:r>
            <a:r>
              <a:rPr lang="en-IN" sz="2000" dirty="0" smtClean="0">
                <a:latin typeface="Times New Roman" pitchFamily="18" charset="0"/>
                <a:cs typeface="Times New Roman" pitchFamily="18" charset="0"/>
              </a:rPr>
              <a:t>only one survivability parameter.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Pareto optimality is the predominant concept, which defines an optimal solution for a multi-objective optimization problem.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global criterion method transforms the multi-objective optimization problem into a single-objective optimization problem with a global criterion.</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We consider large-scale, network-based, resource allocation problems under uncertainty, with specific focus on the class of problems referred to as multi-commodity flow problems with time-windows.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These problems are at the core of many network-based resource allocation problems.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master problem has the structure of a multi-commodity flow problem and the sub-problem is a set of network flow problems.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Uncertainty is captured in part by the master problem and in part by the sub-problem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As proof-of-concept, we apply our approach to a vehicle routing and scheduling problem and compare its solutions to those of other robust optimization approaches.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algorithm is robust against uncertainties such as performance variation and scheduling time and offers multi-objective resource allocation policies to add a task based on deadline and budget constraints.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 in practice these assumptions are likely to be not accurate that may turn a proposed optimal solution to a highly infeasible or sub-optimal </a:t>
            </a:r>
            <a:r>
              <a:rPr lang="en-IN" sz="2000" dirty="0" smtClean="0">
                <a:latin typeface="Times New Roman" pitchFamily="18" charset="0"/>
                <a:cs typeface="Times New Roman" pitchFamily="18" charset="0"/>
              </a:rPr>
              <a:t>one.</a:t>
            </a:r>
          </a:p>
          <a:p>
            <a:pPr algn="just">
              <a:lnSpc>
                <a:spcPct val="150000"/>
              </a:lnSpc>
            </a:pPr>
            <a:r>
              <a:rPr lang="en-IN" sz="2000" dirty="0" smtClean="0">
                <a:latin typeface="Times New Roman" pitchFamily="18" charset="0"/>
                <a:cs typeface="Times New Roman" pitchFamily="18" charset="0"/>
              </a:rPr>
              <a:t>The ability of estimating the risk taken by a given migration plan will provide the </a:t>
            </a:r>
            <a:r>
              <a:rPr lang="en-IN" sz="2000" dirty="0" err="1" smtClean="0">
                <a:latin typeface="Times New Roman" pitchFamily="18" charset="0"/>
                <a:cs typeface="Times New Roman" pitchFamily="18" charset="0"/>
              </a:rPr>
              <a:t>datacenter</a:t>
            </a:r>
            <a:r>
              <a:rPr lang="en-IN" sz="2000" dirty="0" smtClean="0">
                <a:latin typeface="Times New Roman" pitchFamily="18" charset="0"/>
                <a:cs typeface="Times New Roman" pitchFamily="18" charset="0"/>
              </a:rPr>
              <a:t> operators with a deeper insight into the performance of the proposed plan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risk measure provides a deeper insight on the power consumption for the proposed VM consolidation plan.</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6096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We compare its performance with conventional models that are built using the time-space network approach </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need not identify all cliques in the graph to improve the algorithmic efficiency; adding even a few clique constraints can improve algorithmic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While </a:t>
            </a:r>
            <a:r>
              <a:rPr lang="en-IN" sz="2000" dirty="0" smtClean="0">
                <a:latin typeface="Times New Roman" pitchFamily="18" charset="0"/>
                <a:cs typeface="Times New Roman" pitchFamily="18" charset="0"/>
              </a:rPr>
              <a:t>providing enhanced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capabilities, the performance of the solutions are best evaluated not by the objective function values but rather by other means such as simulation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this work, he developed a UAV Mission Planner that couples the scheduling of tasks with the assignment of these tasks to UAVs, while maintaining the characteristics of longevity and efficiency in the plans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potential impact of providing robust, efficient resource allocations over networks can be enormous. </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7594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Network Flows: Theory, Algorithms and Applications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Ravindra Ahuja, Thomas Magnanti, and James Orlin.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Manufacturing and distribution networks give us access to life's essential foodstock and to consumer products.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Airline schedule planning and optimization</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 Barnhart.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airline’s scheduling process is intended to provide a plan on the operating patterns of the companies’ aircraft and their resources, to meet the anticipated demand.</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166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err="1">
                          <a:latin typeface="Times New Roman"/>
                          <a:ea typeface="Calibri"/>
                          <a:cs typeface="Latha"/>
                        </a:rPr>
                        <a:t>Branchand</a:t>
                      </a:r>
                      <a:r>
                        <a:rPr lang="en-US" sz="2000" dirty="0">
                          <a:latin typeface="Times New Roman"/>
                          <a:ea typeface="Calibri"/>
                          <a:cs typeface="Latha"/>
                        </a:rPr>
                        <a:t>-price: Column generation for solving huge integer programs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 Barnhart, E. Johnson, G. Nemhauser, M. Savelsbergh, and P. Vance.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We present classes of models for which this approach decomposes the problem, provides tighter LP relaxations, and eliminates symmetry.</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On some problems of mathematical programming</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Ben-Israel.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By studying the book, readers will learn the applications as well as the basic understanding of mathematical programming.</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752600" y="1676400"/>
            <a:ext cx="6858000" cy="47244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buNone/>
            </a:pPr>
            <a:r>
              <a:rPr lang="en-IN" dirty="0" smtClean="0">
                <a:latin typeface="Times New Roman" pitchFamily="18" charset="0"/>
                <a:cs typeface="Times New Roman" pitchFamily="18" charset="0"/>
              </a:rPr>
              <a:t>    Focus </a:t>
            </a:r>
            <a:r>
              <a:rPr lang="en-IN" dirty="0" smtClean="0">
                <a:latin typeface="Times New Roman" pitchFamily="18" charset="0"/>
                <a:cs typeface="Times New Roman" pitchFamily="18" charset="0"/>
              </a:rPr>
              <a:t>in the optimization community has shifted from finding solutions to models using nominal data to finding solutions that are valid under a range of data realizations. Investigations reported in the literature have clearly shown that nominal solutions are not optimal, making the strong case for robust solutions. We consider resource allocation problems, which are prevalent, and develop models and methods to generate robust solutions that are less vulnerable to uncertainty. In particular, we consider the problem of multi-commodity flows with time-windows under uncertainty, which we refer to as the MCFTW-UU. This problem is at the core of many resource allocation problems, including network design problems. The issue of introducing robustness into existing models and solutions is of increasing importance in the optimization community in the past decade. The area of developing robust models for resource allocation problems is ripe with challenges and opportunities. Our contribution in this thesis is to provide models and methods capable of producing robust solutions to large-scale multi-commodity flow problems with time-windows, under uncertainty.</a:t>
            </a:r>
            <a:endParaRPr lang="en-US"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096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 Air traffic association, annual report. 46, 2006.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2] </a:t>
            </a:r>
            <a:r>
              <a:rPr lang="en-IN" sz="2000" dirty="0" err="1" smtClean="0">
                <a:latin typeface="Times New Roman" pitchFamily="18" charset="0"/>
                <a:cs typeface="Times New Roman" pitchFamily="18" charset="0"/>
              </a:rPr>
              <a:t>Ravindra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Ahuja</a:t>
            </a:r>
            <a:r>
              <a:rPr lang="en-IN" sz="2000" dirty="0" smtClean="0">
                <a:latin typeface="Times New Roman" pitchFamily="18" charset="0"/>
                <a:cs typeface="Times New Roman" pitchFamily="18" charset="0"/>
              </a:rPr>
              <a:t>, Thomas </a:t>
            </a:r>
            <a:r>
              <a:rPr lang="en-IN" sz="2000" dirty="0" err="1" smtClean="0">
                <a:latin typeface="Times New Roman" pitchFamily="18" charset="0"/>
                <a:cs typeface="Times New Roman" pitchFamily="18" charset="0"/>
              </a:rPr>
              <a:t>Magnanti</a:t>
            </a:r>
            <a:r>
              <a:rPr lang="en-IN" sz="2000" dirty="0" smtClean="0">
                <a:latin typeface="Times New Roman" pitchFamily="18" charset="0"/>
                <a:cs typeface="Times New Roman" pitchFamily="18" charset="0"/>
              </a:rPr>
              <a:t>, and James </a:t>
            </a:r>
            <a:r>
              <a:rPr lang="en-IN" sz="2000" dirty="0" err="1" smtClean="0">
                <a:latin typeface="Times New Roman" pitchFamily="18" charset="0"/>
                <a:cs typeface="Times New Roman" pitchFamily="18" charset="0"/>
              </a:rPr>
              <a:t>Orlin</a:t>
            </a:r>
            <a:r>
              <a:rPr lang="en-IN" sz="2000" dirty="0" smtClean="0">
                <a:latin typeface="Times New Roman" pitchFamily="18" charset="0"/>
                <a:cs typeface="Times New Roman" pitchFamily="18" charset="0"/>
              </a:rPr>
              <a:t>. Network Flows: Theory, Algorithms and Applications. Prentice Hall, New York, 1993.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3] C. Barnhart. Airline schedule planning and optimization. stellar.mit.edu, Massachusetts Institute of Technology, 2006. Reading for Course 1.232,15.054/16.71/ESD.217.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4] C. Barnhart, E. Johnson, G. </a:t>
            </a:r>
            <a:r>
              <a:rPr lang="en-IN" sz="2000" dirty="0" err="1" smtClean="0">
                <a:latin typeface="Times New Roman" pitchFamily="18" charset="0"/>
                <a:cs typeface="Times New Roman" pitchFamily="18" charset="0"/>
              </a:rPr>
              <a:t>Nemhauser</a:t>
            </a:r>
            <a:r>
              <a:rPr lang="en-IN" sz="2000" dirty="0" smtClean="0">
                <a:latin typeface="Times New Roman" pitchFamily="18" charset="0"/>
                <a:cs typeface="Times New Roman" pitchFamily="18" charset="0"/>
              </a:rPr>
              <a:t>, M. </a:t>
            </a:r>
            <a:r>
              <a:rPr lang="en-IN" sz="2000" dirty="0" err="1" smtClean="0">
                <a:latin typeface="Times New Roman" pitchFamily="18" charset="0"/>
                <a:cs typeface="Times New Roman" pitchFamily="18" charset="0"/>
              </a:rPr>
              <a:t>Savelsbergh</a:t>
            </a:r>
            <a:r>
              <a:rPr lang="en-IN" sz="2000" dirty="0" smtClean="0">
                <a:latin typeface="Times New Roman" pitchFamily="18" charset="0"/>
                <a:cs typeface="Times New Roman" pitchFamily="18" charset="0"/>
              </a:rPr>
              <a:t>, and P. Vance. </a:t>
            </a:r>
            <a:r>
              <a:rPr lang="en-IN" sz="2000" dirty="0" err="1" smtClean="0">
                <a:latin typeface="Times New Roman" pitchFamily="18" charset="0"/>
                <a:cs typeface="Times New Roman" pitchFamily="18" charset="0"/>
              </a:rPr>
              <a:t>Branchand</a:t>
            </a:r>
            <a:r>
              <a:rPr lang="en-IN" sz="2000" dirty="0" smtClean="0">
                <a:latin typeface="Times New Roman" pitchFamily="18" charset="0"/>
                <a:cs typeface="Times New Roman" pitchFamily="18" charset="0"/>
              </a:rPr>
              <a:t>-price: Column generation for solving huge integer programs. Operations Research, 46:316-329, 1998a.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5] A. Ben-Israel. On some problems of mathematical programming. PhD thesis, </a:t>
            </a:r>
            <a:r>
              <a:rPr lang="en-IN" sz="2000" dirty="0" err="1" smtClean="0">
                <a:latin typeface="Times New Roman" pitchFamily="18" charset="0"/>
                <a:cs typeface="Times New Roman" pitchFamily="18" charset="0"/>
              </a:rPr>
              <a:t>Northwestern</a:t>
            </a:r>
            <a:r>
              <a:rPr lang="en-IN" sz="2000" dirty="0" smtClean="0">
                <a:latin typeface="Times New Roman" pitchFamily="18" charset="0"/>
                <a:cs typeface="Times New Roman" pitchFamily="18" charset="0"/>
              </a:rPr>
              <a:t> University, 1962.</a:t>
            </a:r>
            <a:endParaRPr lang="en-US" sz="20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[6] A. Ben-Tal and A. </a:t>
            </a:r>
            <a:r>
              <a:rPr lang="en-IN" sz="2000" dirty="0" err="1" smtClean="0">
                <a:latin typeface="Times New Roman" pitchFamily="18" charset="0"/>
                <a:cs typeface="Times New Roman" pitchFamily="18" charset="0"/>
              </a:rPr>
              <a:t>Nemirovski</a:t>
            </a:r>
            <a:r>
              <a:rPr lang="en-IN" sz="2000" dirty="0" smtClean="0">
                <a:latin typeface="Times New Roman" pitchFamily="18" charset="0"/>
                <a:cs typeface="Times New Roman" pitchFamily="18" charset="0"/>
              </a:rPr>
              <a:t>. Robust solutions to uncertain programs. Operations Research Letters, 25:1-13, 1999.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7] A. Ben-Tal and A. </a:t>
            </a:r>
            <a:r>
              <a:rPr lang="en-IN" sz="2000" dirty="0" err="1" smtClean="0">
                <a:latin typeface="Times New Roman" pitchFamily="18" charset="0"/>
                <a:cs typeface="Times New Roman" pitchFamily="18" charset="0"/>
              </a:rPr>
              <a:t>Nemirovski</a:t>
            </a:r>
            <a:r>
              <a:rPr lang="en-IN" sz="2000" dirty="0" smtClean="0">
                <a:latin typeface="Times New Roman" pitchFamily="18" charset="0"/>
                <a:cs typeface="Times New Roman" pitchFamily="18" charset="0"/>
              </a:rPr>
              <a:t>. Robust solutions of linear programming problems contaminated with uncertain data. Mathematical Programming, 88:411-424, 2000.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8] D. Bertsimas and M. </a:t>
            </a:r>
            <a:r>
              <a:rPr lang="en-IN" sz="2000" dirty="0" err="1" smtClean="0">
                <a:latin typeface="Times New Roman" pitchFamily="18" charset="0"/>
                <a:cs typeface="Times New Roman" pitchFamily="18" charset="0"/>
              </a:rPr>
              <a:t>Sim</a:t>
            </a:r>
            <a:r>
              <a:rPr lang="en-IN" sz="2000" dirty="0" smtClean="0">
                <a:latin typeface="Times New Roman" pitchFamily="18" charset="0"/>
                <a:cs typeface="Times New Roman" pitchFamily="18" charset="0"/>
              </a:rPr>
              <a:t>. Robust discrete optimization and network flows. Mathematical Programming Series B, 98:49-71, 2003.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9] D. Bertsimas and M. </a:t>
            </a:r>
            <a:r>
              <a:rPr lang="en-IN" sz="2000" dirty="0" err="1" smtClean="0">
                <a:latin typeface="Times New Roman" pitchFamily="18" charset="0"/>
                <a:cs typeface="Times New Roman" pitchFamily="18" charset="0"/>
              </a:rPr>
              <a:t>Sim</a:t>
            </a:r>
            <a:r>
              <a:rPr lang="en-IN" sz="2000" dirty="0" smtClean="0">
                <a:latin typeface="Times New Roman" pitchFamily="18" charset="0"/>
                <a:cs typeface="Times New Roman" pitchFamily="18" charset="0"/>
              </a:rPr>
              <a:t>. The price of robustness. Operations Research, 52(1):35-53, 2004.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10] D. Bertsimas and A. Thiele. A robust optimization approach to supply chain management. Massachusetts Institute of Technology, 2003.</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1279</TotalTime>
  <Words>1265</Words>
  <Application>Microsoft Office PowerPoint</Application>
  <PresentationFormat>On-screen Show (4:3)</PresentationFormat>
  <Paragraphs>71</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Robust Optimization Model for Primary and Backup Resource Allocation in Cloud Providers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2021-06-22T06:17:09Z</dcterms:modified>
</cp:coreProperties>
</file>