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3" r:id="rId6"/>
    <p:sldId id="262"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Revocable Attribute-Based Encryption with Data Integrity in Clouds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computing enables enterprises and </a:t>
            </a:r>
            <a:r>
              <a:rPr lang="en-IN" sz="2000" dirty="0" smtClean="0">
                <a:latin typeface="Times New Roman" pitchFamily="18" charset="0"/>
                <a:cs typeface="Times New Roman" pitchFamily="18" charset="0"/>
              </a:rPr>
              <a:t>individuals </a:t>
            </a:r>
            <a:r>
              <a:rPr lang="en-IN" sz="2000" dirty="0" smtClean="0">
                <a:latin typeface="Times New Roman" pitchFamily="18" charset="0"/>
                <a:cs typeface="Times New Roman" pitchFamily="18" charset="0"/>
              </a:rPr>
              <a:t>to outsource and share their data. This way, cloud computing </a:t>
            </a:r>
            <a:r>
              <a:rPr lang="en-IN" sz="2000" dirty="0" smtClean="0">
                <a:latin typeface="Times New Roman" pitchFamily="18" charset="0"/>
                <a:cs typeface="Times New Roman" pitchFamily="18" charset="0"/>
              </a:rPr>
              <a:t>eliminates </a:t>
            </a:r>
            <a:r>
              <a:rPr lang="en-IN" sz="2000" dirty="0" smtClean="0">
                <a:latin typeface="Times New Roman" pitchFamily="18" charset="0"/>
                <a:cs typeface="Times New Roman" pitchFamily="18" charset="0"/>
              </a:rPr>
              <a:t>the heavy workload of local information </a:t>
            </a:r>
            <a:r>
              <a:rPr lang="en-IN" sz="2000" dirty="0" smtClean="0">
                <a:latin typeface="Times New Roman" pitchFamily="18" charset="0"/>
                <a:cs typeface="Times New Roman" pitchFamily="18" charset="0"/>
              </a:rPr>
              <a:t>infrastructure</a:t>
            </a:r>
            <a:r>
              <a:rPr lang="en-IN" sz="2000" dirty="0" smtClean="0">
                <a:latin typeface="Times New Roman" pitchFamily="18" charset="0"/>
                <a:cs typeface="Times New Roman" pitchFamily="18" charset="0"/>
              </a:rPr>
              <a:t>. Attribute-based encryption has become a promising </a:t>
            </a:r>
            <a:r>
              <a:rPr lang="en-IN" sz="2000" dirty="0" smtClean="0">
                <a:latin typeface="Times New Roman" pitchFamily="18" charset="0"/>
                <a:cs typeface="Times New Roman" pitchFamily="18" charset="0"/>
              </a:rPr>
              <a:t>solution for </a:t>
            </a:r>
            <a:r>
              <a:rPr lang="en-IN" sz="2000" dirty="0" smtClean="0">
                <a:latin typeface="Times New Roman" pitchFamily="18" charset="0"/>
                <a:cs typeface="Times New Roman" pitchFamily="18" charset="0"/>
              </a:rPr>
              <a:t>encrypted data access control in clouds due to the ability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to achieve one-to-many encrypted data sharing. Revocation is a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critical requirement for encrypted data access control </a:t>
            </a:r>
            <a:r>
              <a:rPr lang="en-IN" sz="2000" dirty="0" smtClean="0">
                <a:latin typeface="Times New Roman" pitchFamily="18" charset="0"/>
                <a:cs typeface="Times New Roman" pitchFamily="18" charset="0"/>
              </a:rPr>
              <a:t>systems. After </a:t>
            </a:r>
            <a:r>
              <a:rPr lang="en-IN" sz="2000" dirty="0" smtClean="0">
                <a:latin typeface="Times New Roman" pitchFamily="18" charset="0"/>
                <a:cs typeface="Times New Roman" pitchFamily="18" charset="0"/>
              </a:rPr>
              <a:t>outsourcing the encrypted attribute-based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to the </a:t>
            </a:r>
            <a:r>
              <a:rPr lang="en-IN" sz="2000" dirty="0" smtClean="0">
                <a:latin typeface="Times New Roman" pitchFamily="18" charset="0"/>
                <a:cs typeface="Times New Roman" pitchFamily="18" charset="0"/>
              </a:rPr>
              <a:t>cloud</a:t>
            </a:r>
            <a:r>
              <a:rPr lang="en-IN" sz="2000" dirty="0" smtClean="0">
                <a:latin typeface="Times New Roman" pitchFamily="18" charset="0"/>
                <a:cs typeface="Times New Roman" pitchFamily="18" charset="0"/>
              </a:rPr>
              <a:t>, the data owner may want to revoke some recipients that </a:t>
            </a:r>
            <a:r>
              <a:rPr lang="en-IN" sz="2000" dirty="0" smtClean="0">
                <a:latin typeface="Times New Roman" pitchFamily="18" charset="0"/>
                <a:cs typeface="Times New Roman" pitchFamily="18" charset="0"/>
              </a:rPr>
              <a:t>were </a:t>
            </a:r>
            <a:r>
              <a:rPr lang="en-IN" sz="2000" dirty="0" smtClean="0">
                <a:latin typeface="Times New Roman" pitchFamily="18" charset="0"/>
                <a:cs typeface="Times New Roman" pitchFamily="18" charset="0"/>
              </a:rPr>
              <a:t>authorized previously, which means that the outsourced </a:t>
            </a:r>
            <a:r>
              <a:rPr lang="en-IN" sz="2000" dirty="0" smtClean="0">
                <a:latin typeface="Times New Roman" pitchFamily="18" charset="0"/>
                <a:cs typeface="Times New Roman" pitchFamily="18" charset="0"/>
              </a:rPr>
              <a:t>attribute-based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needs to be updated to a new one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that is under the revoked policy.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integrity issue arises when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revocation is executed. When a new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with the </a:t>
            </a:r>
            <a:r>
              <a:rPr lang="en-IN" sz="2000" dirty="0" smtClean="0">
                <a:latin typeface="Times New Roman" pitchFamily="18" charset="0"/>
                <a:cs typeface="Times New Roman" pitchFamily="18" charset="0"/>
              </a:rPr>
              <a:t>revoked </a:t>
            </a:r>
            <a:r>
              <a:rPr lang="en-IN" sz="2000" dirty="0" smtClean="0">
                <a:latin typeface="Times New Roman" pitchFamily="18" charset="0"/>
                <a:cs typeface="Times New Roman" pitchFamily="18" charset="0"/>
              </a:rPr>
              <a:t>access policy is generated by the cloud server, the </a:t>
            </a:r>
            <a:r>
              <a:rPr lang="en-IN" sz="2000" dirty="0" smtClean="0">
                <a:latin typeface="Times New Roman" pitchFamily="18" charset="0"/>
                <a:cs typeface="Times New Roman" pitchFamily="18" charset="0"/>
              </a:rPr>
              <a:t>data </a:t>
            </a:r>
            <a:r>
              <a:rPr lang="en-IN" sz="2000" dirty="0" smtClean="0">
                <a:latin typeface="Times New Roman" pitchFamily="18" charset="0"/>
                <a:cs typeface="Times New Roman" pitchFamily="18" charset="0"/>
              </a:rPr>
              <a:t>recipient cannot be sure that the newly generated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guarantees to be decrypted to the same plaintext as the </a:t>
            </a:r>
            <a:r>
              <a:rPr lang="en-IN" sz="2000" dirty="0" smtClean="0">
                <a:latin typeface="Times New Roman" pitchFamily="18" charset="0"/>
                <a:cs typeface="Times New Roman" pitchFamily="18" charset="0"/>
              </a:rPr>
              <a:t>originally </a:t>
            </a:r>
            <a:r>
              <a:rPr lang="en-IN" sz="2000" dirty="0" smtClean="0">
                <a:latin typeface="Times New Roman" pitchFamily="18" charset="0"/>
                <a:cs typeface="Times New Roman" pitchFamily="18" charset="0"/>
              </a:rPr>
              <a:t>encrypted data, since the cloud server is provided by a third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party, which is not fully trusted. In this paper, we consider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new security requirement for the revocable attribute-based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encryption schemes: integrity. We introduce a formal definition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security model for the revocable attribute-based </a:t>
            </a:r>
            <a:r>
              <a:rPr lang="en-IN" sz="2000" dirty="0" smtClean="0">
                <a:latin typeface="Times New Roman" pitchFamily="18" charset="0"/>
                <a:cs typeface="Times New Roman" pitchFamily="18" charset="0"/>
              </a:rPr>
              <a:t>encryption </a:t>
            </a:r>
            <a:r>
              <a:rPr lang="en-IN" sz="2000" dirty="0" smtClean="0">
                <a:latin typeface="Times New Roman" pitchFamily="18" charset="0"/>
                <a:cs typeface="Times New Roman" pitchFamily="18" charset="0"/>
              </a:rPr>
              <a:t>with data integrity protection (RABE-DI). Then, we propose </a:t>
            </a: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concrete RABE-DI scheme and prove its confidentiality and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integrity under the defined security model. Finally, we </a:t>
            </a:r>
            <a:r>
              <a:rPr lang="en-IN" sz="2000" dirty="0" smtClean="0">
                <a:latin typeface="Times New Roman" pitchFamily="18" charset="0"/>
                <a:cs typeface="Times New Roman" pitchFamily="18" charset="0"/>
              </a:rPr>
              <a:t>present </a:t>
            </a:r>
            <a:r>
              <a:rPr lang="en-IN" sz="2000" dirty="0" smtClean="0">
                <a:latin typeface="Times New Roman" pitchFamily="18" charset="0"/>
                <a:cs typeface="Times New Roman" pitchFamily="18" charset="0"/>
              </a:rPr>
              <a:t>an implementation result and provide performance evaluation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shows that our scheme is efficient and practical.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Majority of the existing CP-ABE schemes, public keys and secret keys are issued by an authority.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safeguard the data, these data category uses RHA, HAS and existing FH-CPABE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for encryption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ISTING SYSTEM The existing system utilizes an Identity-Based Broadcast Proxy Re-Encryption (IB-BPRE)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Initially</a:t>
            </a:r>
            <a:r>
              <a:rPr lang="en-IN" sz="2000" dirty="0" smtClean="0">
                <a:latin typeface="Times New Roman" pitchFamily="18" charset="0"/>
                <a:cs typeface="Times New Roman" pitchFamily="18" charset="0"/>
              </a:rPr>
              <a:t>, proxy re-encryption was proposed to enable a semi-trust proxy to transform a cipher text with one’s identity to a new cipher text under a different identity. IB-PRE was introduced to simplify PKI.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 the concept of broadcast proxy re-encryption (BPRE) was proposed to remove the linear computation for </a:t>
            </a:r>
            <a:r>
              <a:rPr lang="en-IN" sz="2000" dirty="0" err="1" smtClean="0">
                <a:latin typeface="Times New Roman" pitchFamily="18" charset="0"/>
                <a:cs typeface="Times New Roman" pitchFamily="18" charset="0"/>
              </a:rPr>
              <a:t>reencryption</a:t>
            </a:r>
            <a:r>
              <a:rPr lang="en-IN" sz="2000" dirty="0" smtClean="0">
                <a:latin typeface="Times New Roman" pitchFamily="18" charset="0"/>
                <a:cs typeface="Times New Roman" pitchFamily="18" charset="0"/>
              </a:rPr>
              <a:t> key generation.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algorithm used in the proposed system is Revocable and Decentralized Attribute-based Encryption (R-DABE)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resolve the above problem numerous identity-based broadcast proxy re-encryption (IB-BPRE) schemes have recently been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Even though, the proposed scheme showed that both the private key and cipher text had a constant size it still failed to address the re-encryption key revocation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utilizes the scheme called Revocable and Decentralized Attribute-based Encryption (R-DABE).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have proposed a tangible construction under the definition and proved that this scheme is CPA secure in the random oracle model.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solution of this problem can help users enhance their confidence in the reliability of cloud service applications and help developers better promote cloud computing services. </a:t>
            </a:r>
          </a:p>
          <a:p>
            <a:pPr algn="just">
              <a:lnSpc>
                <a:spcPct val="150000"/>
              </a:lnSpc>
            </a:pPr>
            <a:r>
              <a:rPr lang="en-IN" sz="2000" dirty="0" smtClean="0">
                <a:latin typeface="Times New Roman" pitchFamily="18" charset="0"/>
                <a:cs typeface="Times New Roman" pitchFamily="18" charset="0"/>
              </a:rPr>
              <a:t>So, the problem of batch processing of data integrity audit request in cloud storage environment also needs further research.</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the demand for cloud storage services becomes more and more diverse, more and more data security problems are exposed, so we propose the following research directions as the next research content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to ensure the security of cloud storage services, one of the urgent problems is to propose more efficient mechanisms to resist security threats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order to improve user’s work efficiency, improve data utilization rate, and reduce local data management and maintenance costs, the cloud storage technology has been promoted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Formal </a:t>
            </a:r>
            <a:r>
              <a:rPr lang="en-IN" sz="2000" dirty="0" smtClean="0">
                <a:latin typeface="Times New Roman" pitchFamily="18" charset="0"/>
                <a:cs typeface="Times New Roman" pitchFamily="18" charset="0"/>
              </a:rPr>
              <a:t>security analysis and experimental results show that the proposed data-auditing solution is suitable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 the cloud storage environment with respect to security and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this time, we can reduce the DO burden and improve the audit efficiency by dispersing the audit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computational cost of revoking a single user’s operation is constant, but when the number of users increases, the efficiency of this scheme is significantly higher than that of scheme </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Robust and universal seamless handover authentication in 5G </a:t>
                      </a:r>
                      <a:r>
                        <a:rPr lang="en-US" sz="2000" dirty="0" err="1">
                          <a:latin typeface="Times New Roman"/>
                          <a:ea typeface="Calibri"/>
                          <a:cs typeface="Latha"/>
                        </a:rPr>
                        <a:t>hetnets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Zhang, R. Deng, E. Bertino, and D. Zheng,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evolving fifth generation (5G) cellular networks will be a collection of heterogeneous and backward-compatible networks.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Cell phone security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E. Mensch and L. Wilkie,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None of the early internet designers has ever foreseen the pervasiveness of its involvement in everyday life.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Cell phone security: usage trends and awareness of security issues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Mensch,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resultants are very interesting and can be considered as a potential guide by various mobile operators for their future technological investments.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Mobile device security using transient authentication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J. Nicholson, M. D. Corner, and B. D. Noble,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Mobile devices are vulnerable to theft and loss due to their small size and the characteristics of their common usage environment.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00200" y="1524000"/>
            <a:ext cx="6857999"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9906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main discussion in this paper is a user revocable attribute-based data integrity audit scheme. Compared with the scheme of completely anonymous user identity, this scheme can break the anonymity of user signature when necessary, and can be applied to the place where users do not want to be completely anonymous, and the scheme has the function of public audit. In addition, this scheme uses attribute-based signature to realize flexible access permission-granting mechanism, and realizes the </a:t>
            </a:r>
            <a:r>
              <a:rPr lang="en-IN" sz="2000" dirty="0" err="1" smtClean="0">
                <a:latin typeface="Times New Roman" pitchFamily="18" charset="0"/>
                <a:cs typeface="Times New Roman" pitchFamily="18" charset="0"/>
              </a:rPr>
              <a:t>unforgeability</a:t>
            </a:r>
            <a:r>
              <a:rPr lang="en-IN" sz="2000" dirty="0" smtClean="0">
                <a:latin typeface="Times New Roman" pitchFamily="18" charset="0"/>
                <a:cs typeface="Times New Roman" pitchFamily="18" charset="0"/>
              </a:rPr>
              <a:t> of signature to resist collusion attack from revoked </a:t>
            </a:r>
            <a:r>
              <a:rPr lang="en-IN" sz="2000" dirty="0" err="1" smtClean="0">
                <a:latin typeface="Times New Roman" pitchFamily="18" charset="0"/>
                <a:cs typeface="Times New Roman" pitchFamily="18" charset="0"/>
              </a:rPr>
              <a:t>users.As</a:t>
            </a:r>
            <a:r>
              <a:rPr lang="en-IN" sz="2000" dirty="0" smtClean="0">
                <a:latin typeface="Times New Roman" pitchFamily="18" charset="0"/>
                <a:cs typeface="Times New Roman" pitchFamily="18" charset="0"/>
              </a:rPr>
              <a:t> the demand for cloud storage services becomes more and more diverse, more and more data security problems are exposed, so we propose the following research directions as the next research content.</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IN" sz="2000" dirty="0" smtClean="0">
                <a:latin typeface="Times New Roman" pitchFamily="18" charset="0"/>
                <a:cs typeface="Times New Roman" pitchFamily="18" charset="0"/>
              </a:rPr>
              <a:t>Y. Zhang, R. Deng, E. </a:t>
            </a:r>
            <a:r>
              <a:rPr lang="en-IN" sz="2000" dirty="0" err="1" smtClean="0">
                <a:latin typeface="Times New Roman" pitchFamily="18" charset="0"/>
                <a:cs typeface="Times New Roman" pitchFamily="18" charset="0"/>
              </a:rPr>
              <a:t>Bertino</a:t>
            </a:r>
            <a:r>
              <a:rPr lang="en-IN" sz="2000" dirty="0" smtClean="0">
                <a:latin typeface="Times New Roman" pitchFamily="18" charset="0"/>
                <a:cs typeface="Times New Roman" pitchFamily="18" charset="0"/>
              </a:rPr>
              <a:t>, and D. </a:t>
            </a:r>
            <a:r>
              <a:rPr lang="en-IN" sz="2000" dirty="0" err="1" smtClean="0">
                <a:latin typeface="Times New Roman" pitchFamily="18" charset="0"/>
                <a:cs typeface="Times New Roman" pitchFamily="18" charset="0"/>
              </a:rPr>
              <a:t>Zheng</a:t>
            </a:r>
            <a:r>
              <a:rPr lang="en-IN" sz="2000" dirty="0" smtClean="0">
                <a:latin typeface="Times New Roman" pitchFamily="18" charset="0"/>
                <a:cs typeface="Times New Roman" pitchFamily="18" charset="0"/>
              </a:rPr>
              <a:t>, “Robust and universal seamless handover authentication in 5G </a:t>
            </a:r>
            <a:r>
              <a:rPr lang="en-IN" sz="2000" dirty="0" err="1" smtClean="0">
                <a:latin typeface="Times New Roman" pitchFamily="18" charset="0"/>
                <a:cs typeface="Times New Roman" pitchFamily="18" charset="0"/>
              </a:rPr>
              <a:t>hetnets</a:t>
            </a:r>
            <a:r>
              <a:rPr lang="en-IN" sz="2000" dirty="0" smtClean="0">
                <a:latin typeface="Times New Roman" pitchFamily="18" charset="0"/>
                <a:cs typeface="Times New Roman" pitchFamily="18" charset="0"/>
              </a:rPr>
              <a:t>,” </a:t>
            </a:r>
            <a:r>
              <a:rPr lang="en-IN" sz="2000" i="1" dirty="0" smtClean="0">
                <a:latin typeface="Times New Roman" pitchFamily="18" charset="0"/>
                <a:cs typeface="Times New Roman" pitchFamily="18" charset="0"/>
              </a:rPr>
              <a:t>IEEE Transactions on Dependable and Secure Computing</a:t>
            </a:r>
            <a:r>
              <a:rPr lang="en-IN" sz="2000" dirty="0" smtClean="0">
                <a:latin typeface="Times New Roman" pitchFamily="18" charset="0"/>
                <a:cs typeface="Times New Roman" pitchFamily="18" charset="0"/>
              </a:rPr>
              <a:t>, 2019.View at: Publisher Site | Google Scholar</a:t>
            </a:r>
          </a:p>
          <a:p>
            <a:pPr algn="just"/>
            <a:r>
              <a:rPr lang="en-IN" sz="2000" dirty="0" smtClean="0">
                <a:latin typeface="Times New Roman" pitchFamily="18" charset="0"/>
                <a:cs typeface="Times New Roman" pitchFamily="18" charset="0"/>
              </a:rPr>
              <a:t>S. E. </a:t>
            </a:r>
            <a:r>
              <a:rPr lang="en-IN" sz="2000" dirty="0" err="1" smtClean="0">
                <a:latin typeface="Times New Roman" pitchFamily="18" charset="0"/>
                <a:cs typeface="Times New Roman" pitchFamily="18" charset="0"/>
              </a:rPr>
              <a:t>Mensch</a:t>
            </a:r>
            <a:r>
              <a:rPr lang="en-IN" sz="2000" dirty="0" smtClean="0">
                <a:latin typeface="Times New Roman" pitchFamily="18" charset="0"/>
                <a:cs typeface="Times New Roman" pitchFamily="18" charset="0"/>
              </a:rPr>
              <a:t> and L. </a:t>
            </a:r>
            <a:r>
              <a:rPr lang="en-IN" sz="2000" dirty="0" err="1" smtClean="0">
                <a:latin typeface="Times New Roman" pitchFamily="18" charset="0"/>
                <a:cs typeface="Times New Roman" pitchFamily="18" charset="0"/>
              </a:rPr>
              <a:t>Wilkie</a:t>
            </a:r>
            <a:r>
              <a:rPr lang="en-IN" sz="2000" dirty="0" smtClean="0">
                <a:latin typeface="Times New Roman" pitchFamily="18" charset="0"/>
                <a:cs typeface="Times New Roman" pitchFamily="18" charset="0"/>
              </a:rPr>
              <a:t>, “Cell phone security,” </a:t>
            </a:r>
            <a:r>
              <a:rPr lang="en-IN" sz="2000" i="1" dirty="0" smtClean="0">
                <a:latin typeface="Times New Roman" pitchFamily="18" charset="0"/>
                <a:cs typeface="Times New Roman" pitchFamily="18" charset="0"/>
              </a:rPr>
              <a:t>International Journal of Strategic Information Technology and Applications</a:t>
            </a:r>
            <a:r>
              <a:rPr lang="en-IN" sz="2000" dirty="0" smtClean="0">
                <a:latin typeface="Times New Roman" pitchFamily="18" charset="0"/>
                <a:cs typeface="Times New Roman" pitchFamily="18" charset="0"/>
              </a:rPr>
              <a:t>, vol. 9, no. 3, pp. 15–31, 2018.View at: Publisher Site | Google Scholar</a:t>
            </a:r>
          </a:p>
          <a:p>
            <a:pPr algn="just"/>
            <a:r>
              <a:rPr lang="en-IN" sz="2000" dirty="0" smtClean="0">
                <a:latin typeface="Times New Roman" pitchFamily="18" charset="0"/>
                <a:cs typeface="Times New Roman" pitchFamily="18" charset="0"/>
              </a:rPr>
              <a:t>S. </a:t>
            </a:r>
            <a:r>
              <a:rPr lang="en-IN" sz="2000" dirty="0" err="1" smtClean="0">
                <a:latin typeface="Times New Roman" pitchFamily="18" charset="0"/>
                <a:cs typeface="Times New Roman" pitchFamily="18" charset="0"/>
              </a:rPr>
              <a:t>Mensch</a:t>
            </a:r>
            <a:r>
              <a:rPr lang="en-IN" sz="2000" dirty="0" smtClean="0">
                <a:latin typeface="Times New Roman" pitchFamily="18" charset="0"/>
                <a:cs typeface="Times New Roman" pitchFamily="18" charset="0"/>
              </a:rPr>
              <a:t>, “Cell phone security: usage trends and awareness of security issues,” in </a:t>
            </a:r>
            <a:r>
              <a:rPr lang="en-IN" sz="2000" i="1" dirty="0" smtClean="0">
                <a:latin typeface="Times New Roman" pitchFamily="18" charset="0"/>
                <a:cs typeface="Times New Roman" pitchFamily="18" charset="0"/>
              </a:rPr>
              <a:t>Proceedings of the International Academic Conferences</a:t>
            </a:r>
            <a:r>
              <a:rPr lang="en-IN" sz="2000" dirty="0" smtClean="0">
                <a:latin typeface="Times New Roman" pitchFamily="18" charset="0"/>
                <a:cs typeface="Times New Roman" pitchFamily="18" charset="0"/>
              </a:rPr>
              <a:t>, Rome, Italy, November 2016.View at: Google Scholar</a:t>
            </a:r>
          </a:p>
          <a:p>
            <a:pPr algn="just"/>
            <a:r>
              <a:rPr lang="en-IN" sz="2000" dirty="0" smtClean="0">
                <a:latin typeface="Times New Roman" pitchFamily="18" charset="0"/>
                <a:cs typeface="Times New Roman" pitchFamily="18" charset="0"/>
              </a:rPr>
              <a:t>A. J. Nicholson, M. D. Corner, and B. D. Noble, “Mobile device security using transient authentication,” </a:t>
            </a:r>
            <a:r>
              <a:rPr lang="en-IN" sz="2000" i="1" dirty="0" smtClean="0">
                <a:latin typeface="Times New Roman" pitchFamily="18" charset="0"/>
                <a:cs typeface="Times New Roman" pitchFamily="18" charset="0"/>
              </a:rPr>
              <a:t>IEEE Transactions on Mobile Computing</a:t>
            </a:r>
            <a:r>
              <a:rPr lang="en-IN" sz="2000" dirty="0" smtClean="0">
                <a:latin typeface="Times New Roman" pitchFamily="18" charset="0"/>
                <a:cs typeface="Times New Roman" pitchFamily="18" charset="0"/>
              </a:rPr>
              <a:t>, vol. 5, no. 11, pp. 1489–1502, 2006.View at: Publisher Site | Google Scholar</a:t>
            </a:r>
          </a:p>
          <a:p>
            <a:pPr algn="just"/>
            <a:r>
              <a:rPr lang="en-IN" sz="2000" dirty="0" smtClean="0">
                <a:latin typeface="Times New Roman" pitchFamily="18" charset="0"/>
                <a:cs typeface="Times New Roman" pitchFamily="18" charset="0"/>
              </a:rPr>
              <a:t>M. A. Harris and K. P. Patten, “Mobile device security considerations for small- and medium-sized enterprise business mobility,” </a:t>
            </a:r>
            <a:r>
              <a:rPr lang="en-IN" sz="2000" i="1" dirty="0" smtClean="0">
                <a:latin typeface="Times New Roman" pitchFamily="18" charset="0"/>
                <a:cs typeface="Times New Roman" pitchFamily="18" charset="0"/>
              </a:rPr>
              <a:t>Information Management &amp; Computer Security</a:t>
            </a:r>
            <a:r>
              <a:rPr lang="en-IN" sz="2000" dirty="0" smtClean="0">
                <a:latin typeface="Times New Roman" pitchFamily="18" charset="0"/>
                <a:cs typeface="Times New Roman" pitchFamily="18" charset="0"/>
              </a:rPr>
              <a:t>, vol. 22, no. 1, pp. 97–114, 2014.View at: Publisher Site | Google Scholar</a:t>
            </a:r>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r>
              <a:rPr lang="en-IN" sz="2000" dirty="0" smtClean="0">
                <a:latin typeface="Times New Roman" pitchFamily="18" charset="0"/>
                <a:cs typeface="Times New Roman" pitchFamily="18" charset="0"/>
              </a:rPr>
              <a:t>X. Zhang, H.-t. Du, J.-q. Chen, Y. Lin, and L.-j. </a:t>
            </a:r>
            <a:r>
              <a:rPr lang="en-IN" sz="2000" dirty="0" err="1" smtClean="0">
                <a:latin typeface="Times New Roman" pitchFamily="18" charset="0"/>
                <a:cs typeface="Times New Roman" pitchFamily="18" charset="0"/>
              </a:rPr>
              <a:t>Zeng</a:t>
            </a:r>
            <a:r>
              <a:rPr lang="en-IN" sz="2000" dirty="0" smtClean="0">
                <a:latin typeface="Times New Roman" pitchFamily="18" charset="0"/>
                <a:cs typeface="Times New Roman" pitchFamily="18" charset="0"/>
              </a:rPr>
              <a:t>, “Ensure data security in cloud storage,” in </a:t>
            </a:r>
            <a:r>
              <a:rPr lang="en-IN" sz="2000" i="1" dirty="0" smtClean="0">
                <a:latin typeface="Times New Roman" pitchFamily="18" charset="0"/>
                <a:cs typeface="Times New Roman" pitchFamily="18" charset="0"/>
              </a:rPr>
              <a:t>Proceedings of the 2011 International Conference on Network Computing and Information Security</a:t>
            </a:r>
            <a:r>
              <a:rPr lang="en-IN" sz="2000" dirty="0" smtClean="0">
                <a:latin typeface="Times New Roman" pitchFamily="18" charset="0"/>
                <a:cs typeface="Times New Roman" pitchFamily="18" charset="0"/>
              </a:rPr>
              <a:t>, pp. 284–287, IEEE, Guilin, China, May 2011.View at: Google Scholar</a:t>
            </a:r>
          </a:p>
          <a:p>
            <a:pPr algn="just"/>
            <a:r>
              <a:rPr lang="en-IN" sz="2000" dirty="0" smtClean="0">
                <a:latin typeface="Times New Roman" pitchFamily="18" charset="0"/>
                <a:cs typeface="Times New Roman" pitchFamily="18" charset="0"/>
              </a:rPr>
              <a:t>R. V. </a:t>
            </a:r>
            <a:r>
              <a:rPr lang="en-IN" sz="2000" dirty="0" err="1" smtClean="0">
                <a:latin typeface="Times New Roman" pitchFamily="18" charset="0"/>
                <a:cs typeface="Times New Roman" pitchFamily="18" charset="0"/>
              </a:rPr>
              <a:t>Rao</a:t>
            </a:r>
            <a:r>
              <a:rPr lang="en-IN" sz="2000" dirty="0" smtClean="0">
                <a:latin typeface="Times New Roman" pitchFamily="18" charset="0"/>
                <a:cs typeface="Times New Roman" pitchFamily="18" charset="0"/>
              </a:rPr>
              <a:t> and K. </a:t>
            </a:r>
            <a:r>
              <a:rPr lang="en-IN" sz="2000" dirty="0" err="1" smtClean="0">
                <a:latin typeface="Times New Roman" pitchFamily="18" charset="0"/>
                <a:cs typeface="Times New Roman" pitchFamily="18" charset="0"/>
              </a:rPr>
              <a:t>Selvamani</a:t>
            </a:r>
            <a:r>
              <a:rPr lang="en-IN" sz="2000" dirty="0" smtClean="0">
                <a:latin typeface="Times New Roman" pitchFamily="18" charset="0"/>
                <a:cs typeface="Times New Roman" pitchFamily="18" charset="0"/>
              </a:rPr>
              <a:t>, “Data security challenges and its solutions in cloud computing,” </a:t>
            </a:r>
            <a:r>
              <a:rPr lang="en-IN" sz="2000" i="1" dirty="0" err="1" smtClean="0">
                <a:latin typeface="Times New Roman" pitchFamily="18" charset="0"/>
                <a:cs typeface="Times New Roman" pitchFamily="18" charset="0"/>
              </a:rPr>
              <a:t>Procedia</a:t>
            </a:r>
            <a:r>
              <a:rPr lang="en-IN" sz="2000" i="1" dirty="0" smtClean="0">
                <a:latin typeface="Times New Roman" pitchFamily="18" charset="0"/>
                <a:cs typeface="Times New Roman" pitchFamily="18" charset="0"/>
              </a:rPr>
              <a:t> Computer Science</a:t>
            </a:r>
            <a:r>
              <a:rPr lang="en-IN" sz="2000" dirty="0" smtClean="0">
                <a:latin typeface="Times New Roman" pitchFamily="18" charset="0"/>
                <a:cs typeface="Times New Roman" pitchFamily="18" charset="0"/>
              </a:rPr>
              <a:t>, vol. 48, pp. 204–209, 2015.View at: Publisher Site | Google Scholar</a:t>
            </a:r>
          </a:p>
          <a:p>
            <a:pPr algn="just"/>
            <a:r>
              <a:rPr lang="en-IN" sz="2000" dirty="0" smtClean="0">
                <a:latin typeface="Times New Roman" pitchFamily="18" charset="0"/>
                <a:cs typeface="Times New Roman" pitchFamily="18" charset="0"/>
              </a:rPr>
              <a:t>L. M. Kaufman, “Data security in the world of cloud computing,” </a:t>
            </a:r>
            <a:r>
              <a:rPr lang="en-IN" sz="2000" i="1" dirty="0" smtClean="0">
                <a:latin typeface="Times New Roman" pitchFamily="18" charset="0"/>
                <a:cs typeface="Times New Roman" pitchFamily="18" charset="0"/>
              </a:rPr>
              <a:t>IEEE Security &amp; Privacy</a:t>
            </a:r>
            <a:r>
              <a:rPr lang="en-IN" sz="2000" dirty="0" smtClean="0">
                <a:latin typeface="Times New Roman" pitchFamily="18" charset="0"/>
                <a:cs typeface="Times New Roman" pitchFamily="18" charset="0"/>
              </a:rPr>
              <a:t>, vol. 7, no. 4, pp. 61–64, 2009.View at: Publisher Site | Google Scholar</a:t>
            </a:r>
          </a:p>
          <a:p>
            <a:pPr algn="just"/>
            <a:r>
              <a:rPr lang="en-IN" sz="2000" dirty="0" smtClean="0">
                <a:latin typeface="Times New Roman" pitchFamily="18" charset="0"/>
                <a:cs typeface="Times New Roman" pitchFamily="18" charset="0"/>
              </a:rPr>
              <a:t>P. </a:t>
            </a:r>
            <a:r>
              <a:rPr lang="en-IN" sz="2000" dirty="0" err="1" smtClean="0">
                <a:latin typeface="Times New Roman" pitchFamily="18" charset="0"/>
                <a:cs typeface="Times New Roman" pitchFamily="18" charset="0"/>
              </a:rPr>
              <a:t>Dinadayalan</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Jegadeeswari</a:t>
            </a:r>
            <a:r>
              <a:rPr lang="en-IN" sz="2000" dirty="0" smtClean="0">
                <a:latin typeface="Times New Roman" pitchFamily="18" charset="0"/>
                <a:cs typeface="Times New Roman" pitchFamily="18" charset="0"/>
              </a:rPr>
              <a:t>, and D. </a:t>
            </a:r>
            <a:r>
              <a:rPr lang="en-IN" sz="2000" dirty="0" err="1" smtClean="0">
                <a:latin typeface="Times New Roman" pitchFamily="18" charset="0"/>
                <a:cs typeface="Times New Roman" pitchFamily="18" charset="0"/>
              </a:rPr>
              <a:t>Gnanambigai</a:t>
            </a:r>
            <a:r>
              <a:rPr lang="en-IN" sz="2000" dirty="0" smtClean="0">
                <a:latin typeface="Times New Roman" pitchFamily="18" charset="0"/>
                <a:cs typeface="Times New Roman" pitchFamily="18" charset="0"/>
              </a:rPr>
              <a:t>, “Data security issues in cloud environment and solutions,” in </a:t>
            </a:r>
            <a:r>
              <a:rPr lang="en-IN" sz="2000" i="1" dirty="0" smtClean="0">
                <a:latin typeface="Times New Roman" pitchFamily="18" charset="0"/>
                <a:cs typeface="Times New Roman" pitchFamily="18" charset="0"/>
              </a:rPr>
              <a:t>Proceedings of the 2014 World Congress on Computing and Communication Technologies</a:t>
            </a:r>
            <a:r>
              <a:rPr lang="en-IN" sz="2000" dirty="0" smtClean="0">
                <a:latin typeface="Times New Roman" pitchFamily="18" charset="0"/>
                <a:cs typeface="Times New Roman" pitchFamily="18" charset="0"/>
              </a:rPr>
              <a:t>, pp. 88–91, IEEE, </a:t>
            </a:r>
            <a:r>
              <a:rPr lang="en-IN" sz="2000" dirty="0" err="1" smtClean="0">
                <a:latin typeface="Times New Roman" pitchFamily="18" charset="0"/>
                <a:cs typeface="Times New Roman" pitchFamily="18" charset="0"/>
              </a:rPr>
              <a:t>Trichirappalli</a:t>
            </a:r>
            <a:r>
              <a:rPr lang="en-IN" sz="2000" dirty="0" smtClean="0">
                <a:latin typeface="Times New Roman" pitchFamily="18" charset="0"/>
                <a:cs typeface="Times New Roman" pitchFamily="18" charset="0"/>
              </a:rPr>
              <a:t>, India, February 2014.View at: Publisher Site | Google Scholar</a:t>
            </a:r>
          </a:p>
          <a:p>
            <a:pPr algn="just"/>
            <a:r>
              <a:rPr lang="en-IN" sz="2000" dirty="0" smtClean="0">
                <a:latin typeface="Times New Roman" pitchFamily="18" charset="0"/>
                <a:cs typeface="Times New Roman" pitchFamily="18" charset="0"/>
              </a:rPr>
              <a:t>D. Chen and H. Zhao, “Data security and privacy protection issues in cloud computing,” in </a:t>
            </a:r>
            <a:r>
              <a:rPr lang="en-IN" sz="2000" i="1" dirty="0" smtClean="0">
                <a:latin typeface="Times New Roman" pitchFamily="18" charset="0"/>
                <a:cs typeface="Times New Roman" pitchFamily="18" charset="0"/>
              </a:rPr>
              <a:t>Proceedings of the 2012 International Conference on Computer Science and Electronics Engineering</a:t>
            </a:r>
            <a:r>
              <a:rPr lang="en-IN" sz="2000" dirty="0" smtClean="0">
                <a:latin typeface="Times New Roman" pitchFamily="18" charset="0"/>
                <a:cs typeface="Times New Roman" pitchFamily="18" charset="0"/>
              </a:rPr>
              <a:t>, pp. 647–651, IEEE, Hangzhou, China, March 2012.View at: Publisher Site | Google Scholar</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1285</TotalTime>
  <Words>1098</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Revocable Attribute-Based Encryption with Data Integrity in Clouds</vt:lpstr>
      <vt:lpstr>Abstract</vt:lpstr>
      <vt:lpstr>Slide 3</vt:lpstr>
      <vt:lpstr>Existing System</vt:lpstr>
      <vt:lpstr>PROPOSED SYSTEM :</vt:lpstr>
      <vt:lpstr>Disadvantage of Existing System</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2021-06-22T09:25:54Z</dcterms:modified>
</cp:coreProperties>
</file>