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Bidirectional and Malleable Proof-of-Ownership for Large File in Cloud Storage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Cloud </a:t>
            </a:r>
            <a:r>
              <a:rPr lang="en-IN" sz="2000" dirty="0" smtClean="0">
                <a:latin typeface="Times New Roman" pitchFamily="18" charset="0"/>
                <a:cs typeface="Times New Roman" pitchFamily="18" charset="0"/>
              </a:rPr>
              <a:t>storage is a cost-effective platform to accommodate massive data at low cost. However, advances of cloud services propel data generation, which pushes storage servers to its limit. </a:t>
            </a:r>
            <a:r>
              <a:rPr lang="en-IN" sz="2000" dirty="0" err="1" smtClean="0">
                <a:latin typeface="Times New Roman" pitchFamily="18" charset="0"/>
                <a:cs typeface="Times New Roman" pitchFamily="18" charset="0"/>
              </a:rPr>
              <a:t>Deduplication</a:t>
            </a:r>
            <a:r>
              <a:rPr lang="en-IN" sz="2000" dirty="0" smtClean="0">
                <a:latin typeface="Times New Roman" pitchFamily="18" charset="0"/>
                <a:cs typeface="Times New Roman" pitchFamily="18" charset="0"/>
              </a:rPr>
              <a:t> is a popular technique enjoyed by most current cloud servers, which detects and deletes redundant data to save storage and bandwidth. For security concerns, proof-of-ownership (</a:t>
            </a:r>
            <a:r>
              <a:rPr lang="en-IN" sz="2000" dirty="0" err="1" smtClean="0">
                <a:latin typeface="Times New Roman" pitchFamily="18" charset="0"/>
                <a:cs typeface="Times New Roman" pitchFamily="18" charset="0"/>
              </a:rPr>
              <a:t>PoW</a:t>
            </a:r>
            <a:r>
              <a:rPr lang="en-IN" sz="2000" dirty="0" smtClean="0">
                <a:latin typeface="Times New Roman" pitchFamily="18" charset="0"/>
                <a:cs typeface="Times New Roman" pitchFamily="18" charset="0"/>
              </a:rPr>
              <a:t>) can be used to guarantee ownership of data such that no malicious user could pass </a:t>
            </a:r>
            <a:r>
              <a:rPr lang="en-IN" sz="2000" dirty="0" err="1" smtClean="0">
                <a:latin typeface="Times New Roman" pitchFamily="18" charset="0"/>
                <a:cs typeface="Times New Roman" pitchFamily="18" charset="0"/>
              </a:rPr>
              <a:t>deduplication</a:t>
            </a:r>
            <a:r>
              <a:rPr lang="en-IN" sz="2000" dirty="0" smtClean="0">
                <a:latin typeface="Times New Roman" pitchFamily="18" charset="0"/>
                <a:cs typeface="Times New Roman" pitchFamily="18" charset="0"/>
              </a:rPr>
              <a:t> easily or utilize such mechanism for malicious purposes. Generally, </a:t>
            </a:r>
            <a:r>
              <a:rPr lang="en-IN" sz="2000" dirty="0" err="1" smtClean="0">
                <a:latin typeface="Times New Roman" pitchFamily="18" charset="0"/>
                <a:cs typeface="Times New Roman" pitchFamily="18" charset="0"/>
              </a:rPr>
              <a:t>PoW</a:t>
            </a:r>
            <a:r>
              <a:rPr lang="en-IN" sz="2000" dirty="0" smtClean="0">
                <a:latin typeface="Times New Roman" pitchFamily="18" charset="0"/>
                <a:cs typeface="Times New Roman" pitchFamily="18" charset="0"/>
              </a:rPr>
              <a:t> is implemented in static data archive where the data file is supposed to be read-only</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However</a:t>
            </a:r>
            <a:r>
              <a:rPr lang="en-IN" sz="2000" dirty="0" smtClean="0">
                <a:latin typeface="Times New Roman" pitchFamily="18" charset="0"/>
                <a:cs typeface="Times New Roman" pitchFamily="18" charset="0"/>
              </a:rPr>
              <a:t>, to satisfy users' needs for dynamical manipulation on data and support real-time data services, it is required to devise efficient </a:t>
            </a:r>
            <a:r>
              <a:rPr lang="en-IN" sz="2000" dirty="0" err="1" smtClean="0">
                <a:latin typeface="Times New Roman" pitchFamily="18" charset="0"/>
                <a:cs typeface="Times New Roman" pitchFamily="18" charset="0"/>
              </a:rPr>
              <a:t>PoW</a:t>
            </a:r>
            <a:r>
              <a:rPr lang="en-IN" sz="2000" dirty="0" smtClean="0">
                <a:latin typeface="Times New Roman" pitchFamily="18" charset="0"/>
                <a:cs typeface="Times New Roman" pitchFamily="18" charset="0"/>
              </a:rPr>
              <a:t> for dynamic archive. In this work, we propose the notion of bidirectional and malleable proof-of-ownership (BM-</a:t>
            </a:r>
            <a:r>
              <a:rPr lang="en-IN" sz="2000" dirty="0" err="1" smtClean="0">
                <a:latin typeface="Times New Roman" pitchFamily="18" charset="0"/>
                <a:cs typeface="Times New Roman" pitchFamily="18" charset="0"/>
              </a:rPr>
              <a:t>PoW</a:t>
            </a:r>
            <a:r>
              <a:rPr lang="en-IN" sz="2000" dirty="0" smtClean="0">
                <a:latin typeface="Times New Roman" pitchFamily="18" charset="0"/>
                <a:cs typeface="Times New Roman" pitchFamily="18" charset="0"/>
              </a:rPr>
              <a:t>) for the above challenge. Our proposed BM-</a:t>
            </a:r>
            <a:r>
              <a:rPr lang="en-IN" sz="2000" dirty="0" err="1" smtClean="0">
                <a:latin typeface="Times New Roman" pitchFamily="18" charset="0"/>
                <a:cs typeface="Times New Roman" pitchFamily="18" charset="0"/>
              </a:rPr>
              <a:t>PoW</a:t>
            </a:r>
            <a:r>
              <a:rPr lang="en-IN" sz="2000" dirty="0" smtClean="0">
                <a:latin typeface="Times New Roman" pitchFamily="18" charset="0"/>
                <a:cs typeface="Times New Roman" pitchFamily="18" charset="0"/>
              </a:rPr>
              <a:t> consists of bidirectional </a:t>
            </a:r>
            <a:r>
              <a:rPr lang="en-IN" sz="2000" dirty="0" err="1" smtClean="0">
                <a:latin typeface="Times New Roman" pitchFamily="18" charset="0"/>
                <a:cs typeface="Times New Roman" pitchFamily="18" charset="0"/>
              </a:rPr>
              <a:t>PoW</a:t>
            </a:r>
            <a:r>
              <a:rPr lang="en-IN" sz="2000" dirty="0" smtClean="0">
                <a:latin typeface="Times New Roman" pitchFamily="18" charset="0"/>
                <a:cs typeface="Times New Roman" pitchFamily="18" charset="0"/>
              </a:rPr>
              <a:t> (B-</a:t>
            </a:r>
            <a:r>
              <a:rPr lang="en-IN" sz="2000" dirty="0" err="1" smtClean="0">
                <a:latin typeface="Times New Roman" pitchFamily="18" charset="0"/>
                <a:cs typeface="Times New Roman" pitchFamily="18" charset="0"/>
              </a:rPr>
              <a:t>PoW</a:t>
            </a:r>
            <a:r>
              <a:rPr lang="en-IN" sz="2000" dirty="0" smtClean="0">
                <a:latin typeface="Times New Roman" pitchFamily="18" charset="0"/>
                <a:cs typeface="Times New Roman" pitchFamily="18" charset="0"/>
              </a:rPr>
              <a:t>), malleable </a:t>
            </a:r>
            <a:r>
              <a:rPr lang="en-IN" sz="2000" dirty="0" err="1" smtClean="0">
                <a:latin typeface="Times New Roman" pitchFamily="18" charset="0"/>
                <a:cs typeface="Times New Roman" pitchFamily="18" charset="0"/>
              </a:rPr>
              <a:t>PoW</a:t>
            </a:r>
            <a:r>
              <a:rPr lang="en-IN" sz="2000" dirty="0" smtClean="0">
                <a:latin typeface="Times New Roman" pitchFamily="18" charset="0"/>
                <a:cs typeface="Times New Roman" pitchFamily="18" charset="0"/>
              </a:rPr>
              <a:t> (M-</a:t>
            </a:r>
            <a:r>
              <a:rPr lang="en-IN" sz="2000" dirty="0" err="1" smtClean="0">
                <a:latin typeface="Times New Roman" pitchFamily="18" charset="0"/>
                <a:cs typeface="Times New Roman" pitchFamily="18" charset="0"/>
              </a:rPr>
              <a:t>PoW</a:t>
            </a:r>
            <a:r>
              <a:rPr lang="en-IN" sz="2000" dirty="0" smtClean="0">
                <a:latin typeface="Times New Roman" pitchFamily="18" charset="0"/>
                <a:cs typeface="Times New Roman" pitchFamily="18" charset="0"/>
              </a:rPr>
              <a:t>) and dispute arbitration protocol DAP. We provide the security analysis of our proposal, and performance evaluation that suggests our proposed B-</a:t>
            </a:r>
            <a:r>
              <a:rPr lang="en-IN" sz="2000" dirty="0" err="1" smtClean="0">
                <a:latin typeface="Times New Roman" pitchFamily="18" charset="0"/>
                <a:cs typeface="Times New Roman" pitchFamily="18" charset="0"/>
              </a:rPr>
              <a:t>PoW</a:t>
            </a:r>
            <a:r>
              <a:rPr lang="en-IN" sz="2000" dirty="0" smtClean="0">
                <a:latin typeface="Times New Roman" pitchFamily="18" charset="0"/>
                <a:cs typeface="Times New Roman" pitchFamily="18" charset="0"/>
              </a:rPr>
              <a:t> is secure and efficient for large file in static data archive. In addition, our proposed M-</a:t>
            </a:r>
            <a:r>
              <a:rPr lang="en-IN" sz="2000" dirty="0" err="1" smtClean="0">
                <a:latin typeface="Times New Roman" pitchFamily="18" charset="0"/>
                <a:cs typeface="Times New Roman" pitchFamily="18" charset="0"/>
              </a:rPr>
              <a:t>PoW</a:t>
            </a:r>
            <a:r>
              <a:rPr lang="en-IN" sz="2000" dirty="0" smtClean="0">
                <a:latin typeface="Times New Roman" pitchFamily="18" charset="0"/>
                <a:cs typeface="Times New Roman" pitchFamily="18" charset="0"/>
              </a:rPr>
              <a:t> achieves acceptable performance under dynamic setting where data is supposed to be outsourced first and updated later in dynamic data archive.</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existing model stores data files in the public cloud and keys in the private cloud.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User </a:t>
            </a:r>
            <a:r>
              <a:rPr lang="en-IN" sz="2000" dirty="0" smtClean="0">
                <a:latin typeface="Times New Roman" pitchFamily="18" charset="0"/>
                <a:cs typeface="Times New Roman" pitchFamily="18" charset="0"/>
              </a:rPr>
              <a:t>need to request the respective keys from the private cloud to access the files from the public cloud </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As </a:t>
            </a:r>
            <a:r>
              <a:rPr lang="en-IN" sz="2000" dirty="0" smtClean="0">
                <a:latin typeface="Times New Roman" pitchFamily="18" charset="0"/>
                <a:cs typeface="Times New Roman" pitchFamily="18" charset="0"/>
              </a:rPr>
              <a:t>the request is processed by the private cloud and the keys are given to the user, after retrieving keys from the private cloud the user access the </a:t>
            </a:r>
            <a:r>
              <a:rPr lang="en-IN" sz="2000" dirty="0" err="1" smtClean="0">
                <a:latin typeface="Times New Roman" pitchFamily="18" charset="0"/>
                <a:cs typeface="Times New Roman" pitchFamily="18" charset="0"/>
              </a:rPr>
              <a:t>filespresent</a:t>
            </a:r>
            <a:r>
              <a:rPr lang="en-IN" sz="2000" dirty="0" smtClean="0">
                <a:latin typeface="Times New Roman" pitchFamily="18" charset="0"/>
                <a:cs typeface="Times New Roman" pitchFamily="18" charset="0"/>
              </a:rPr>
              <a:t> in the public cloud by using the private </a:t>
            </a:r>
            <a:r>
              <a:rPr lang="en-IN" sz="2000" dirty="0" smtClean="0">
                <a:latin typeface="Times New Roman" pitchFamily="18" charset="0"/>
                <a:cs typeface="Times New Roman" pitchFamily="18" charset="0"/>
              </a:rPr>
              <a:t>keys.</a:t>
            </a:r>
          </a:p>
          <a:p>
            <a:pPr algn="just">
              <a:lnSpc>
                <a:spcPct val="150000"/>
              </a:lnSpc>
            </a:pPr>
            <a:r>
              <a:rPr lang="en-IN" sz="2000" dirty="0" smtClean="0">
                <a:latin typeface="Times New Roman" pitchFamily="18" charset="0"/>
                <a:cs typeface="Times New Roman" pitchFamily="18" charset="0"/>
              </a:rPr>
              <a:t>To provide confidentiality and proof of ownership for the data, some encryption technique is used to convert the plain text to cipher text before uploading into the cloud server.</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problem illustrated above stems from the fact that by learning just a small piece of information about the file, namely its hash value, an attacker is able to get the entire file from the server.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thus view a solution to this problem as an enabler for the creation of advanced open storage APIs.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solve the problem of using a small hash value as a proxy for the entire file, we want to design a solution where a client proves to the server that it indeed has the file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problem with using the generic solution from the previous section is that good erasure codes for very large files are expensive to compute.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security of the file is not compromised by having the hash value and the encrypted text. So, to make it complete we are generating one time password(OTP).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generate this OTP, we use random number generator. The OTP is generated and stored in data base until the verification is done. As the user need to login into their account.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download the file by their request, the user is required to enter the hash value as input and the encrypted data text for accessing it. After the user enters the hash value and encrypted text, the user is required to submit the one-time password to the server.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method provides confidentiality and reliability to the user data.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We implemented this streaming scheme and measured its expected effect on performance of the </a:t>
            </a:r>
            <a:r>
              <a:rPr lang="en-IN" sz="2000" dirty="0" smtClean="0">
                <a:latin typeface="Times New Roman" pitchFamily="18" charset="0"/>
                <a:cs typeface="Times New Roman" pitchFamily="18" charset="0"/>
              </a:rPr>
              <a:t>system.</a:t>
            </a:r>
          </a:p>
          <a:p>
            <a:pPr algn="just">
              <a:lnSpc>
                <a:spcPct val="150000"/>
              </a:lnSpc>
            </a:pPr>
            <a:r>
              <a:rPr lang="en-IN" sz="2000" dirty="0" smtClean="0">
                <a:latin typeface="Times New Roman" pitchFamily="18" charset="0"/>
                <a:cs typeface="Times New Roman" pitchFamily="18" charset="0"/>
              </a:rPr>
              <a:t>Our performance measurements indicate that the scheme incurs only a small overhead compared to naive client-side </a:t>
            </a:r>
            <a:r>
              <a:rPr lang="en-IN" sz="2000" dirty="0" err="1" smtClean="0">
                <a:latin typeface="Times New Roman" pitchFamily="18" charset="0"/>
                <a:cs typeface="Times New Roman" pitchFamily="18" charset="0"/>
              </a:rPr>
              <a:t>deduplication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small constant is significant for performance, but it means that we have poor diffusion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trick greatly improves performance, since the mapping can now be computed from the file using quantities that we have anyway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Note that we are using a different set of pseudorandom choices for different files, which heuristically could help security, but we are using it here as a performance optimization trick rather than a security enhancement mechanism.</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dropbox</a:t>
                      </a:r>
                      <a:r>
                        <a:rPr lang="en-US" sz="2000" dirty="0">
                          <a:latin typeface="Times New Roman"/>
                          <a:ea typeface="Calibri"/>
                          <a:cs typeface="Latha"/>
                        </a:rPr>
                        <a:t> </a:t>
                      </a:r>
                      <a:r>
                        <a:rPr lang="en-US" sz="2000" dirty="0" err="1">
                          <a:latin typeface="Times New Roman"/>
                          <a:ea typeface="Calibri"/>
                          <a:cs typeface="Latha"/>
                        </a:rPr>
                        <a:t>api</a:t>
                      </a:r>
                      <a:r>
                        <a:rPr lang="en-US" sz="2000" dirty="0">
                          <a:latin typeface="Times New Roman"/>
                          <a:ea typeface="Calibri"/>
                          <a:cs typeface="Latha"/>
                        </a:rPr>
                        <a:t> utilities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Dropship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Some members of our developer community have also created alternative libraries in other programming languages.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State of the Internet</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Akamai.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is because, in some cases, multiple individuals may be represented by a single IP address (or small number of IP addresses), because they access the Web through a firewall or proxy server.</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Provable data possession at </a:t>
                      </a:r>
                      <a:r>
                        <a:rPr lang="en-US" sz="2000" dirty="0" err="1">
                          <a:latin typeface="Times New Roman"/>
                          <a:ea typeface="Calibri"/>
                          <a:cs typeface="Latha"/>
                        </a:rPr>
                        <a:t>untrusted</a:t>
                      </a:r>
                      <a:r>
                        <a:rPr lang="en-US" sz="2000" dirty="0">
                          <a:latin typeface="Times New Roman"/>
                          <a:ea typeface="Calibri"/>
                          <a:cs typeface="Latha"/>
                        </a:rPr>
                        <a:t> stores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 Ateniese, R. Burns, R. Curtmola, J. Herring, L. Kissner, Z. Peterson, and D. Song.</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particular, the overhead at the server is low (or even constant), as opposed to linear in the size of the data.</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Hail: a high-availability and integrity layer for cloud storage</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D. Bowers, A. Juels, and A. Oprea.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We show how HAIL improves on the security and efficiency of existing tools, like Proofs of </a:t>
                      </a:r>
                      <a:r>
                        <a:rPr lang="en-US" sz="2000" dirty="0" err="1">
                          <a:latin typeface="Times New Roman"/>
                          <a:ea typeface="Calibri"/>
                          <a:cs typeface="Latha"/>
                        </a:rPr>
                        <a:t>Retrievability</a:t>
                      </a:r>
                      <a:r>
                        <a:rPr lang="en-US" sz="2000" dirty="0">
                          <a:latin typeface="Times New Roman"/>
                          <a:ea typeface="Calibri"/>
                          <a:cs typeface="Latha"/>
                        </a:rPr>
                        <a:t> (PORs) deployed on individual servers.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524000" y="1600200"/>
            <a:ext cx="6934199" cy="4648199"/>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228600"/>
            <a:ext cx="7498080" cy="4800600"/>
          </a:xfrm>
        </p:spPr>
        <p:txBody>
          <a:bodyPr>
            <a:noAutofit/>
          </a:bodyPr>
          <a:lstStyle/>
          <a:p>
            <a:pPr algn="just">
              <a:lnSpc>
                <a:spcPct val="150000"/>
              </a:lnSpc>
              <a:buNone/>
            </a:pPr>
            <a:r>
              <a:rPr lang="en-IN" sz="1800" dirty="0" smtClean="0">
                <a:latin typeface="Times New Roman" pitchFamily="18" charset="0"/>
                <a:cs typeface="Times New Roman" pitchFamily="18" charset="0"/>
              </a:rPr>
              <a:t>   The </a:t>
            </a:r>
            <a:r>
              <a:rPr lang="en-IN" sz="1800" dirty="0" smtClean="0">
                <a:latin typeface="Times New Roman" pitchFamily="18" charset="0"/>
                <a:cs typeface="Times New Roman" pitchFamily="18" charset="0"/>
              </a:rPr>
              <a:t>threshold-free notion of security from Definition 1 does not capture the added security of this composed solution, since there are setting of parameters that it does not address. For example, for a 16GByte file with 128MByte of entropy, an attacker can use only 64MByte of leakage – i.e., the encoded buffer – and has a reasonable chance of convincing the server. This is because, unlike the described solution, the </a:t>
            </a:r>
            <a:r>
              <a:rPr lang="en-IN" sz="1800" dirty="0" err="1" smtClean="0">
                <a:latin typeface="Times New Roman" pitchFamily="18" charset="0"/>
                <a:cs typeface="Times New Roman" pitchFamily="18" charset="0"/>
              </a:rPr>
              <a:t>Merkle</a:t>
            </a:r>
            <a:r>
              <a:rPr lang="en-IN" sz="1800" dirty="0" smtClean="0">
                <a:latin typeface="Times New Roman" pitchFamily="18" charset="0"/>
                <a:cs typeface="Times New Roman" pitchFamily="18" charset="0"/>
              </a:rPr>
              <a:t>-tree queries into the file itself are unlikely to hit the small fraction of the file that the attacker does not know. However this setting which is not addressed does not seem to appear much in typical applications. We remark that the new attacks that we consider and our solutions to them are more relevant for file-level de-duplication than for block-level </a:t>
            </a:r>
            <a:r>
              <a:rPr lang="en-IN" sz="1800" dirty="0" err="1" smtClean="0">
                <a:latin typeface="Times New Roman" pitchFamily="18" charset="0"/>
                <a:cs typeface="Times New Roman" pitchFamily="18" charset="0"/>
              </a:rPr>
              <a:t>deduplication</a:t>
            </a:r>
            <a:r>
              <a:rPr lang="en-IN" sz="1800" dirty="0" smtClean="0">
                <a:latin typeface="Times New Roman" pitchFamily="18" charset="0"/>
                <a:cs typeface="Times New Roman" pitchFamily="18" charset="0"/>
              </a:rPr>
              <a:t>. (Indeed, if an attacker can learn a hash value for each 8KByte block of the file, then it can probably learn also the blocks themselves and does not need to fool the storage server.) Note, however, that the attack remains relevant (and our solution useful) when a service uses both file- and block-level </a:t>
            </a:r>
            <a:r>
              <a:rPr lang="en-IN" sz="1800" dirty="0" err="1" smtClean="0">
                <a:latin typeface="Times New Roman" pitchFamily="18" charset="0"/>
                <a:cs typeface="Times New Roman" pitchFamily="18" charset="0"/>
              </a:rPr>
              <a:t>deduplication</a:t>
            </a:r>
            <a:r>
              <a:rPr lang="en-IN" sz="1800" dirty="0" smtClean="0">
                <a:latin typeface="Times New Roman" pitchFamily="18" charset="0"/>
                <a:cs typeface="Times New Roman" pitchFamily="18" charset="0"/>
              </a:rPr>
              <a:t>, as is likely to be the case in practical systems.</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a:t>
            </a:r>
            <a:r>
              <a:rPr lang="en-IN" sz="1800" dirty="0" err="1" smtClean="0">
                <a:latin typeface="Times New Roman" pitchFamily="18" charset="0"/>
                <a:cs typeface="Times New Roman" pitchFamily="18" charset="0"/>
              </a:rPr>
              <a:t>Dropship</a:t>
            </a:r>
            <a:r>
              <a:rPr lang="en-IN" sz="1800" dirty="0" smtClean="0">
                <a:latin typeface="Times New Roman" pitchFamily="18" charset="0"/>
                <a:cs typeface="Times New Roman" pitchFamily="18" charset="0"/>
              </a:rPr>
              <a:t> - </a:t>
            </a:r>
            <a:r>
              <a:rPr lang="en-IN" sz="1800" dirty="0" err="1" smtClean="0">
                <a:latin typeface="Times New Roman" pitchFamily="18" charset="0"/>
                <a:cs typeface="Times New Roman" pitchFamily="18" charset="0"/>
              </a:rPr>
              <a:t>dropbox</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api</a:t>
            </a:r>
            <a:r>
              <a:rPr lang="en-IN" sz="1800" dirty="0" smtClean="0">
                <a:latin typeface="Times New Roman" pitchFamily="18" charset="0"/>
                <a:cs typeface="Times New Roman" pitchFamily="18" charset="0"/>
              </a:rPr>
              <a:t> utilities. https://github.com/ </a:t>
            </a:r>
            <a:r>
              <a:rPr lang="en-IN" sz="1800" dirty="0" err="1" smtClean="0">
                <a:latin typeface="Times New Roman" pitchFamily="18" charset="0"/>
                <a:cs typeface="Times New Roman" pitchFamily="18" charset="0"/>
              </a:rPr>
              <a:t>driverdan</a:t>
            </a:r>
            <a:r>
              <a:rPr lang="en-IN" sz="1800" dirty="0" smtClean="0">
                <a:latin typeface="Times New Roman" pitchFamily="18" charset="0"/>
                <a:cs typeface="Times New Roman" pitchFamily="18" charset="0"/>
              </a:rPr>
              <a:t>/</a:t>
            </a:r>
            <a:r>
              <a:rPr lang="en-IN" sz="1800" dirty="0" err="1" smtClean="0">
                <a:latin typeface="Times New Roman" pitchFamily="18" charset="0"/>
                <a:cs typeface="Times New Roman" pitchFamily="18" charset="0"/>
              </a:rPr>
              <a:t>dropship</a:t>
            </a:r>
            <a:r>
              <a:rPr lang="en-IN" sz="1800" dirty="0" smtClean="0">
                <a:latin typeface="Times New Roman" pitchFamily="18" charset="0"/>
                <a:cs typeface="Times New Roman" pitchFamily="18" charset="0"/>
              </a:rPr>
              <a:t>, April 2011.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a:t>
            </a:r>
            <a:r>
              <a:rPr lang="en-IN" sz="1800" dirty="0" err="1" smtClean="0">
                <a:latin typeface="Times New Roman" pitchFamily="18" charset="0"/>
                <a:cs typeface="Times New Roman" pitchFamily="18" charset="0"/>
              </a:rPr>
              <a:t>Akamai</a:t>
            </a:r>
            <a:r>
              <a:rPr lang="en-IN" sz="1800" dirty="0" smtClean="0">
                <a:latin typeface="Times New Roman" pitchFamily="18" charset="0"/>
                <a:cs typeface="Times New Roman" pitchFamily="18" charset="0"/>
              </a:rPr>
              <a:t>. The State of the Internet, 3rd Quarter 2010. www.akamai.com/stateoftheinternet.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G. </a:t>
            </a:r>
            <a:r>
              <a:rPr lang="en-IN" sz="1800" dirty="0" err="1" smtClean="0">
                <a:latin typeface="Times New Roman" pitchFamily="18" charset="0"/>
                <a:cs typeface="Times New Roman" pitchFamily="18" charset="0"/>
              </a:rPr>
              <a:t>Ateniese</a:t>
            </a:r>
            <a:r>
              <a:rPr lang="en-IN" sz="1800" dirty="0" smtClean="0">
                <a:latin typeface="Times New Roman" pitchFamily="18" charset="0"/>
                <a:cs typeface="Times New Roman" pitchFamily="18" charset="0"/>
              </a:rPr>
              <a:t>, R. Burns, R. </a:t>
            </a:r>
            <a:r>
              <a:rPr lang="en-IN" sz="1800" dirty="0" err="1" smtClean="0">
                <a:latin typeface="Times New Roman" pitchFamily="18" charset="0"/>
                <a:cs typeface="Times New Roman" pitchFamily="18" charset="0"/>
              </a:rPr>
              <a:t>Curtmola</a:t>
            </a:r>
            <a:r>
              <a:rPr lang="en-IN" sz="1800" dirty="0" smtClean="0">
                <a:latin typeface="Times New Roman" pitchFamily="18" charset="0"/>
                <a:cs typeface="Times New Roman" pitchFamily="18" charset="0"/>
              </a:rPr>
              <a:t>, J. Herring, L. </a:t>
            </a:r>
            <a:r>
              <a:rPr lang="en-IN" sz="1800" dirty="0" err="1" smtClean="0">
                <a:latin typeface="Times New Roman" pitchFamily="18" charset="0"/>
                <a:cs typeface="Times New Roman" pitchFamily="18" charset="0"/>
              </a:rPr>
              <a:t>Kissner</a:t>
            </a:r>
            <a:r>
              <a:rPr lang="en-IN" sz="1800" dirty="0" smtClean="0">
                <a:latin typeface="Times New Roman" pitchFamily="18" charset="0"/>
                <a:cs typeface="Times New Roman" pitchFamily="18" charset="0"/>
              </a:rPr>
              <a:t>, Z. Peterson, and D. Song. Provable data possession at </a:t>
            </a:r>
            <a:r>
              <a:rPr lang="en-IN" sz="1800" dirty="0" err="1" smtClean="0">
                <a:latin typeface="Times New Roman" pitchFamily="18" charset="0"/>
                <a:cs typeface="Times New Roman" pitchFamily="18" charset="0"/>
              </a:rPr>
              <a:t>untrusted</a:t>
            </a:r>
            <a:r>
              <a:rPr lang="en-IN" sz="1800" dirty="0" smtClean="0">
                <a:latin typeface="Times New Roman" pitchFamily="18" charset="0"/>
                <a:cs typeface="Times New Roman" pitchFamily="18" charset="0"/>
              </a:rPr>
              <a:t> stores. In ACM CCS ’07, pages 598–609. ACM, 2007.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K. D. Bowers, A. </a:t>
            </a:r>
            <a:r>
              <a:rPr lang="en-IN" sz="1800" dirty="0" err="1" smtClean="0">
                <a:latin typeface="Times New Roman" pitchFamily="18" charset="0"/>
                <a:cs typeface="Times New Roman" pitchFamily="18" charset="0"/>
              </a:rPr>
              <a:t>Juels</a:t>
            </a:r>
            <a:r>
              <a:rPr lang="en-IN" sz="1800" dirty="0" smtClean="0">
                <a:latin typeface="Times New Roman" pitchFamily="18" charset="0"/>
                <a:cs typeface="Times New Roman" pitchFamily="18" charset="0"/>
              </a:rPr>
              <a:t>, and A. </a:t>
            </a:r>
            <a:r>
              <a:rPr lang="en-IN" sz="1800" dirty="0" err="1" smtClean="0">
                <a:latin typeface="Times New Roman" pitchFamily="18" charset="0"/>
                <a:cs typeface="Times New Roman" pitchFamily="18" charset="0"/>
              </a:rPr>
              <a:t>Oprea</a:t>
            </a:r>
            <a:r>
              <a:rPr lang="en-IN" sz="1800" dirty="0" smtClean="0">
                <a:latin typeface="Times New Roman" pitchFamily="18" charset="0"/>
                <a:cs typeface="Times New Roman" pitchFamily="18" charset="0"/>
              </a:rPr>
              <a:t>. Hail: a high-availability and integrity layer for cloud storage. In ACM CCS ’09, pages 187–198. ACM, 2009.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W. Dai. Crypto++ Library, 5.6.1, Jan, 2011. http://www.cryptopp.com/.</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G. </a:t>
            </a:r>
            <a:r>
              <a:rPr lang="en-IN" sz="1600" dirty="0" err="1" smtClean="0">
                <a:latin typeface="Times New Roman" pitchFamily="18" charset="0"/>
                <a:cs typeface="Times New Roman" pitchFamily="18" charset="0"/>
              </a:rPr>
              <a:t>DiCrescenzo</a:t>
            </a:r>
            <a:r>
              <a:rPr lang="en-IN" sz="1600" dirty="0" smtClean="0">
                <a:latin typeface="Times New Roman" pitchFamily="18" charset="0"/>
                <a:cs typeface="Times New Roman" pitchFamily="18" charset="0"/>
              </a:rPr>
              <a:t>, R. J. Lipton, and S. </a:t>
            </a:r>
            <a:r>
              <a:rPr lang="en-IN" sz="1600" dirty="0" err="1" smtClean="0">
                <a:latin typeface="Times New Roman" pitchFamily="18" charset="0"/>
                <a:cs typeface="Times New Roman" pitchFamily="18" charset="0"/>
              </a:rPr>
              <a:t>Walfish</a:t>
            </a:r>
            <a:r>
              <a:rPr lang="en-IN" sz="1600" dirty="0" smtClean="0">
                <a:latin typeface="Times New Roman" pitchFamily="18" charset="0"/>
                <a:cs typeface="Times New Roman" pitchFamily="18" charset="0"/>
              </a:rPr>
              <a:t>. Perfectly Secure Password Protocols in the Bounded Retrieval Model. In 3rd Theory of Cryptography Conference (TCC’06), volume 3876 of LNCS, pages 225–244. Springer, 2006.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L. </a:t>
            </a:r>
            <a:r>
              <a:rPr lang="en-IN" sz="1600" dirty="0" err="1" smtClean="0">
                <a:latin typeface="Times New Roman" pitchFamily="18" charset="0"/>
                <a:cs typeface="Times New Roman" pitchFamily="18" charset="0"/>
              </a:rPr>
              <a:t>Dorrendorf</a:t>
            </a:r>
            <a:r>
              <a:rPr lang="en-IN" sz="1600" dirty="0" smtClean="0">
                <a:latin typeface="Times New Roman" pitchFamily="18" charset="0"/>
                <a:cs typeface="Times New Roman" pitchFamily="18" charset="0"/>
              </a:rPr>
              <a:t> and B. </a:t>
            </a:r>
            <a:r>
              <a:rPr lang="en-IN" sz="1600" dirty="0" err="1" smtClean="0">
                <a:latin typeface="Times New Roman" pitchFamily="18" charset="0"/>
                <a:cs typeface="Times New Roman" pitchFamily="18" charset="0"/>
              </a:rPr>
              <a:t>Pinkas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Deduplication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volnurabilities</a:t>
            </a:r>
            <a:r>
              <a:rPr lang="en-IN" sz="1600" dirty="0" smtClean="0">
                <a:latin typeface="Times New Roman" pitchFamily="18" charset="0"/>
                <a:cs typeface="Times New Roman" pitchFamily="18" charset="0"/>
              </a:rPr>
              <a:t> in major storage services. Under preparation, 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M. Dutch and L. Freeman. Understanding data de-duplication ratios. SNIA, February 2009. http://www.snia.org</a:t>
            </a:r>
            <a:r>
              <a:rPr lang="en-IN" sz="1600" dirty="0" smtClean="0">
                <a:latin typeface="Times New Roman" pitchFamily="18" charset="0"/>
                <a:cs typeface="Times New Roman" pitchFamily="18" charset="0"/>
              </a:rPr>
              <a:t>/.</a:t>
            </a:r>
          </a:p>
          <a:p>
            <a:pPr algn="just">
              <a:lnSpc>
                <a:spcPct val="170000"/>
              </a:lnSpc>
            </a:pPr>
            <a:r>
              <a:rPr lang="en-IN" sz="1600" dirty="0" smtClean="0">
                <a:latin typeface="Times New Roman" pitchFamily="18" charset="0"/>
                <a:cs typeface="Times New Roman" pitchFamily="18" charset="0"/>
              </a:rPr>
              <a:t>[9] S. </a:t>
            </a:r>
            <a:r>
              <a:rPr lang="en-IN" sz="1600" dirty="0" err="1" smtClean="0">
                <a:latin typeface="Times New Roman" pitchFamily="18" charset="0"/>
                <a:cs typeface="Times New Roman" pitchFamily="18" charset="0"/>
              </a:rPr>
              <a:t>Dziembowski</a:t>
            </a:r>
            <a:r>
              <a:rPr lang="en-IN" sz="1600" dirty="0" smtClean="0">
                <a:latin typeface="Times New Roman" pitchFamily="18" charset="0"/>
                <a:cs typeface="Times New Roman" pitchFamily="18" charset="0"/>
              </a:rPr>
              <a:t>. Intrusion-Resilience Via the Bounded-Storage Model. In 3rd Theory of Cryptography Conference (TCC’06), volume 3876 of LNCS, pages 207–224. Springer, 2006.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R. </a:t>
            </a:r>
            <a:r>
              <a:rPr lang="en-IN" sz="1600" dirty="0" err="1" smtClean="0">
                <a:latin typeface="Times New Roman" pitchFamily="18" charset="0"/>
                <a:cs typeface="Times New Roman" pitchFamily="18" charset="0"/>
              </a:rPr>
              <a:t>Elbaz</a:t>
            </a:r>
            <a:r>
              <a:rPr lang="en-IN" sz="1600" dirty="0" smtClean="0">
                <a:latin typeface="Times New Roman" pitchFamily="18" charset="0"/>
                <a:cs typeface="Times New Roman" pitchFamily="18" charset="0"/>
              </a:rPr>
              <a:t>, D. Champagne, C. </a:t>
            </a:r>
            <a:r>
              <a:rPr lang="en-IN" sz="1600" dirty="0" err="1" smtClean="0">
                <a:latin typeface="Times New Roman" pitchFamily="18" charset="0"/>
                <a:cs typeface="Times New Roman" pitchFamily="18" charset="0"/>
              </a:rPr>
              <a:t>Gebotys</a:t>
            </a:r>
            <a:r>
              <a:rPr lang="en-IN" sz="1600" dirty="0" smtClean="0">
                <a:latin typeface="Times New Roman" pitchFamily="18" charset="0"/>
                <a:cs typeface="Times New Roman" pitchFamily="18" charset="0"/>
              </a:rPr>
              <a:t>, R. B. Lee, N. </a:t>
            </a:r>
            <a:r>
              <a:rPr lang="en-IN" sz="1600" dirty="0" err="1" smtClean="0">
                <a:latin typeface="Times New Roman" pitchFamily="18" charset="0"/>
                <a:cs typeface="Times New Roman" pitchFamily="18" charset="0"/>
              </a:rPr>
              <a:t>Potlapally</a:t>
            </a:r>
            <a:r>
              <a:rPr lang="en-IN" sz="1600" dirty="0" smtClean="0">
                <a:latin typeface="Times New Roman" pitchFamily="18" charset="0"/>
                <a:cs typeface="Times New Roman" pitchFamily="18" charset="0"/>
              </a:rPr>
              <a:t>, and L. Torres. Hardware mechanisms for memory authentication: A survey of existing techniques and engines. Transactions on Computational Science IV, LNCS, pages 1–22, March 2009 2009.</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1272</TotalTime>
  <Words>1493</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Bidirectional and Malleable Proof-of-Ownership for Large File in Cloud Storage</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2021-06-22T11:05:26Z</dcterms:modified>
</cp:coreProperties>
</file>