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Survey on Edge and Edge-Cloud Computing Assisted Cyber-Physical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the investigations on Cyber-Physical Systems~(CPS) have become increasingly popular in both academia and industry. A primary obstruction against the booming deployment of CPS applications lies in how to process and manage large amounts of generated data for decision making. To tackle this predicament, researchers advocate the idea of coupling edge computing or edge-cloud computing into the design of CPS. However, this coupling process raises a diversity of challenges to the Quality-of-Services~(</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CPS applications. In this paper, we present a survey on edge computing or edge-cloud computing assisted CPS designs from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perspective. We first discuss critical challenges in service latency, energy consumption, security, privacy, and reliability during the integration of CPS with edge computing or edge-cloud computing. Afterwards, we give an overview on the state-of-the-art works tackling different challenges for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and present a systematic classification during outlining literatures for highlighting their similarities and differences. We finally summarize the experiences learned from surveyed works and envision future research directions on edge computing or edge-cloud computing assisted CPS </a:t>
            </a:r>
            <a:r>
              <a:rPr lang="en-IN" sz="2000" dirty="0" smtClean="0">
                <a:latin typeface="Times New Roman" pitchFamily="18" charset="0"/>
                <a:cs typeface="Times New Roman" pitchFamily="18" charset="0"/>
              </a:rPr>
              <a:t>optimization.</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challenge is not limited to the use of the next generation of intelligent equipment that natively support AI features, but mainly to adapt traditional approaches and embed them in the existing constrained device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sense, it is clear that there should exist a balance of the computational resources among each one of these layers, and just as important as, an appropriate interconnection of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spite of the existence of several frameworks to assist and automate several data analysis tasks, usually being able to find ML models that outperform the ones developed by hand, most problems still require domain knowledge which refrains the complete process automation.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solution to this problem as indicated in their study suggests that each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domain generates and maintains security keys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belong to each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solve this problem, the study adopted hierarchy-based key management, where services and applications credentials are composed of multiple keys based on the level of the application in the hierarchical schema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Providing access control strategy that meets the growing requirements of these networks is a challenging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constrained resources and distributed, heterogeneous, and scalable architecture of EC-assisted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deployment of security services and applications over these networks represents one of the main challenging </a:t>
            </a:r>
            <a:r>
              <a:rPr lang="en-IN" sz="2000" dirty="0" smtClean="0">
                <a:latin typeface="Times New Roman" pitchFamily="18" charset="0"/>
                <a:cs typeface="Times New Roman" pitchFamily="18" charset="0"/>
              </a:rPr>
              <a:t>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light of the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for cyber security, the privacy computing framework proposed in </a:t>
            </a:r>
            <a:r>
              <a:rPr lang="en-IN" sz="2000" dirty="0" smtClean="0">
                <a:latin typeface="Times New Roman" pitchFamily="18" charset="0"/>
                <a:cs typeface="Times New Roman" pitchFamily="18" charset="0"/>
              </a:rPr>
              <a:t>allows </a:t>
            </a:r>
            <a:r>
              <a:rPr lang="en-IN" sz="2000" dirty="0" smtClean="0">
                <a:latin typeface="Times New Roman" pitchFamily="18" charset="0"/>
                <a:cs typeface="Times New Roman" pitchFamily="18" charset="0"/>
              </a:rPr>
              <a:t>private information exchanges, extensive permission of private information flow in a multi-interface scenario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deal with those challenges, a Trust Management System is proposed where the FC-CPS devices are the </a:t>
            </a:r>
            <a:r>
              <a:rPr lang="en-IN" sz="2000" dirty="0" err="1" smtClean="0">
                <a:latin typeface="Times New Roman" pitchFamily="18" charset="0"/>
                <a:cs typeface="Times New Roman" pitchFamily="18" charset="0"/>
              </a:rPr>
              <a:t>trustor</a:t>
            </a:r>
            <a:r>
              <a:rPr lang="en-IN" sz="2000" dirty="0" smtClean="0">
                <a:latin typeface="Times New Roman" pitchFamily="18" charset="0"/>
                <a:cs typeface="Times New Roman" pitchFamily="18" charset="0"/>
              </a:rPr>
              <a:t> and fog assisted nodes are the trustee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distributed platform for cloud and fog integrated </a:t>
            </a:r>
            <a:r>
              <a:rPr lang="en-IN" sz="2000" dirty="0" err="1" smtClean="0">
                <a:latin typeface="Times New Roman" pitchFamily="18" charset="0"/>
                <a:cs typeface="Times New Roman" pitchFamily="18" charset="0"/>
              </a:rPr>
              <a:t>sCPS</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PsCPS</a:t>
            </a:r>
            <a:r>
              <a:rPr lang="en-IN" sz="2000" dirty="0" smtClean="0">
                <a:latin typeface="Times New Roman" pitchFamily="18" charset="0"/>
                <a:cs typeface="Times New Roman" pitchFamily="18" charset="0"/>
              </a:rPr>
              <a:t>) is proposed to relax challenges of such kind of integration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multi-vendor Mobile Edge Computing platforms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motivates a brand new value chain, novel business opportunities and use cases that is totally out of imagination before.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be more specific, FC enables repeatable structure in the EC concept, such that network developers can push computation capabilities out of the cloud computing layer to the EC servers in order to enable a robust and scalable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conduct a survey to analyze how EC can assist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EC and cloud computing architectures are also compared in some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such as smart transportation, smart city, and smart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EC-assisted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have enhanced network performance in terms of reduced latency (both communication and computation), reduced bandwidth usage, reduced device power consumption, and reduced packet data </a:t>
            </a:r>
            <a:r>
              <a:rPr lang="en-IN" sz="2000" dirty="0" smtClean="0">
                <a:latin typeface="Times New Roman" pitchFamily="18" charset="0"/>
                <a:cs typeface="Times New Roman" pitchFamily="18" charset="0"/>
              </a:rPr>
              <a:t>overhead.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comprehensive study of security of internet-of-things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Mosenia and N. K. Jha,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Internet of Things (IoT), also referred to as the Internet of Objects, is envisioned as a transformative approach for providing numerous services.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security and privacy issues in internet-of-things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Yang, L. Wu, G. Yin, L. Li, and H. Zhao,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They are used in our homes, in hospitals, deployed outside to control and report the changes in environment, prevent fires, and many more beneficial functionality.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51145"/>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digital universe of opportunities: Rich data and the increasing value of the internet of things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Turner, J. F. Gantz, D. Reinsel, and S. Minton,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Unprecedented and exponential data growth is presenting businesses with new and unique opportunities and challenges.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 security and privacy-preserving in edge computing paradigm: Survey and open issues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B. Chen, Y. Zhao, X. Cheng, and F. Hu,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present a comprehensive analysis of the data security and privacy threats, protection technologies, and countermeasures inherent in edge computing.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219200"/>
            <a:ext cx="6553199" cy="5334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This </a:t>
            </a:r>
            <a:r>
              <a:rPr lang="en-IN" sz="1700" dirty="0" smtClean="0">
                <a:latin typeface="Times New Roman" pitchFamily="18" charset="0"/>
                <a:cs typeface="Times New Roman" pitchFamily="18" charset="0"/>
              </a:rPr>
              <a:t>paper presents a comprehensive survey on security and privacy issues for the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paradigm. To achieve this goal, we first provide an overview of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including its applications and architecture. Then, we discuss the advantages and limitations of integrating EC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paradigms. After that, we conduct an in-depth analysis of security and privacy in the context of EC-assisted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 particular, we extensively survey the key classifications and types of possible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 security and privacy attacks and the corresponding countermeasures at different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 layers along with the related research works. After that, we provide analysis of security and privacy mechanisms, then we classify some of the security and privacy issues reported in the existing research works based on security services and based on security objectives and functions. Lastly, open </a:t>
            </a:r>
            <a:r>
              <a:rPr lang="en-IN" sz="1700" dirty="0" err="1" smtClean="0">
                <a:latin typeface="Times New Roman" pitchFamily="18" charset="0"/>
                <a:cs typeface="Times New Roman" pitchFamily="18" charset="0"/>
              </a:rPr>
              <a:t>securityrelated</a:t>
            </a:r>
            <a:r>
              <a:rPr lang="en-IN" sz="1700" dirty="0" smtClean="0">
                <a:latin typeface="Times New Roman" pitchFamily="18" charset="0"/>
                <a:cs typeface="Times New Roman" pitchFamily="18" charset="0"/>
              </a:rPr>
              <a:t> research issues and challenges, in the context of </a:t>
            </a:r>
            <a:r>
              <a:rPr lang="en-IN" sz="1700" dirty="0" err="1" smtClean="0">
                <a:latin typeface="Times New Roman" pitchFamily="18" charset="0"/>
                <a:cs typeface="Times New Roman" pitchFamily="18" charset="0"/>
              </a:rPr>
              <a:t>ECassisted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are extensively provided along with possible research directions.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Mosenia</a:t>
            </a:r>
            <a:r>
              <a:rPr lang="en-IN" sz="1600" dirty="0" smtClean="0">
                <a:latin typeface="Times New Roman" pitchFamily="18" charset="0"/>
                <a:cs typeface="Times New Roman" pitchFamily="18" charset="0"/>
              </a:rPr>
              <a:t> and N. K. </a:t>
            </a:r>
            <a:r>
              <a:rPr lang="en-IN" sz="1600" dirty="0" err="1" smtClean="0">
                <a:latin typeface="Times New Roman" pitchFamily="18" charset="0"/>
                <a:cs typeface="Times New Roman" pitchFamily="18" charset="0"/>
              </a:rPr>
              <a:t>Jha</a:t>
            </a:r>
            <a:r>
              <a:rPr lang="en-IN" sz="1600" dirty="0" smtClean="0">
                <a:latin typeface="Times New Roman" pitchFamily="18" charset="0"/>
                <a:cs typeface="Times New Roman" pitchFamily="18" charset="0"/>
              </a:rPr>
              <a:t>, “A comprehensive study of security of internet-of-things,” IEEE Transactions on Emerging Topics in Computing, vol. 5, no. 4, pp. 586–602,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Yang, L. Wu, G. Yin, L. Li, and H. Zhao, “A survey on security and privacy issues in internet-of-things,” IEEE Internet of Things Journal, vol. 4, no. 5, pp. 1250–1258,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V. Turner, J. F. </a:t>
            </a:r>
            <a:r>
              <a:rPr lang="en-IN" sz="1600" dirty="0" err="1" smtClean="0">
                <a:latin typeface="Times New Roman" pitchFamily="18" charset="0"/>
                <a:cs typeface="Times New Roman" pitchFamily="18" charset="0"/>
              </a:rPr>
              <a:t>Gantz</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Reinsel</a:t>
            </a:r>
            <a:r>
              <a:rPr lang="en-IN" sz="1600" dirty="0" smtClean="0">
                <a:latin typeface="Times New Roman" pitchFamily="18" charset="0"/>
                <a:cs typeface="Times New Roman" pitchFamily="18" charset="0"/>
              </a:rPr>
              <a:t>, and S. Minton, “The digital universe of opportunities: Rich data and the increasing value of the internet of things,” IDC Analyze the Future, vol. 16,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IDC, https://www.emc.com/leadership/digital-universe/2014iview/ internet-of-things.htm, . [Online]. Accessed: 26-Febrauray-2020.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Zhang, B. Chen, Y. Zhao, X. Cheng, and F.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“Data security and privacy-preserving in edge computing paradigm: Survey and open issues,” IEEE Access, vol. 6, pp. 18 209–18 237,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 A. </a:t>
            </a:r>
            <a:r>
              <a:rPr lang="en-IN" sz="1700" dirty="0" err="1" smtClean="0">
                <a:latin typeface="Times New Roman" pitchFamily="18" charset="0"/>
                <a:cs typeface="Times New Roman" pitchFamily="18" charset="0"/>
              </a:rPr>
              <a:t>Onieva</a:t>
            </a:r>
            <a:r>
              <a:rPr lang="en-IN" sz="1700" dirty="0" smtClean="0">
                <a:latin typeface="Times New Roman" pitchFamily="18" charset="0"/>
                <a:cs typeface="Times New Roman" pitchFamily="18" charset="0"/>
              </a:rPr>
              <a:t>, R. Rios, R. Roman, and J. Lopez, “Edge-assisted vehicular networks security,” IEEE Internet of Things Journal, vol. 6, no. 5, pp. 8038–8045, Oct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W. Z. Khan, E. Ahmed, S. </a:t>
            </a:r>
            <a:r>
              <a:rPr lang="en-IN" sz="1700" dirty="0" err="1" smtClean="0">
                <a:latin typeface="Times New Roman" pitchFamily="18" charset="0"/>
                <a:cs typeface="Times New Roman" pitchFamily="18" charset="0"/>
              </a:rPr>
              <a:t>Hakak</a:t>
            </a:r>
            <a:r>
              <a:rPr lang="en-IN" sz="1700" dirty="0" smtClean="0">
                <a:latin typeface="Times New Roman" pitchFamily="18" charset="0"/>
                <a:cs typeface="Times New Roman" pitchFamily="18" charset="0"/>
              </a:rPr>
              <a:t>, I. </a:t>
            </a:r>
            <a:r>
              <a:rPr lang="en-IN" sz="1700" dirty="0" err="1" smtClean="0">
                <a:latin typeface="Times New Roman" pitchFamily="18" charset="0"/>
                <a:cs typeface="Times New Roman" pitchFamily="18" charset="0"/>
              </a:rPr>
              <a:t>Yaqoob</a:t>
            </a:r>
            <a:r>
              <a:rPr lang="en-IN" sz="1700" dirty="0" smtClean="0">
                <a:latin typeface="Times New Roman" pitchFamily="18" charset="0"/>
                <a:cs typeface="Times New Roman" pitchFamily="18" charset="0"/>
              </a:rPr>
              <a:t>, and A. Ahmed, “Edge computing: A survey,” Future Generation Computer Systems, vol. 97, pp. 219–235,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T. Wang, G. Zhang, A. Liu, M. Z. A. </a:t>
            </a:r>
            <a:r>
              <a:rPr lang="en-IN" sz="1700" dirty="0" err="1" smtClean="0">
                <a:latin typeface="Times New Roman" pitchFamily="18" charset="0"/>
                <a:cs typeface="Times New Roman" pitchFamily="18" charset="0"/>
              </a:rPr>
              <a:t>Bhuiyan</a:t>
            </a:r>
            <a:r>
              <a:rPr lang="en-IN" sz="1700" dirty="0" smtClean="0">
                <a:latin typeface="Times New Roman" pitchFamily="18" charset="0"/>
                <a:cs typeface="Times New Roman" pitchFamily="18" charset="0"/>
              </a:rPr>
              <a:t>, and Q. Jin, “A secure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service architecture with an efficient balance dynamics based on cloud and edge computing,” IEEE Internet of Things Journal, vol. 6, no. 3, pp. 4831–4843, June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a:t>
            </a:r>
            <a:r>
              <a:rPr lang="en-IN" sz="1700" dirty="0" err="1" smtClean="0">
                <a:latin typeface="Times New Roman" pitchFamily="18" charset="0"/>
                <a:cs typeface="Times New Roman" pitchFamily="18" charset="0"/>
              </a:rPr>
              <a:t>Bragadeesh</a:t>
            </a:r>
            <a:r>
              <a:rPr lang="en-IN" sz="1700" dirty="0" smtClean="0">
                <a:latin typeface="Times New Roman" pitchFamily="18" charset="0"/>
                <a:cs typeface="Times New Roman" pitchFamily="18" charset="0"/>
              </a:rPr>
              <a:t> and U. </a:t>
            </a:r>
            <a:r>
              <a:rPr lang="en-IN" sz="1700" dirty="0" err="1" smtClean="0">
                <a:latin typeface="Times New Roman" pitchFamily="18" charset="0"/>
                <a:cs typeface="Times New Roman" pitchFamily="18" charset="0"/>
              </a:rPr>
              <a:t>Arumugam</a:t>
            </a:r>
            <a:r>
              <a:rPr lang="en-IN" sz="1700" dirty="0" smtClean="0">
                <a:latin typeface="Times New Roman" pitchFamily="18" charset="0"/>
                <a:cs typeface="Times New Roman" pitchFamily="18" charset="0"/>
              </a:rPr>
              <a:t>, “A conceptual framework for security and privacy in edge computing,” in Edge Computing. Springer, 2019, pp. 173–186.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Y. Lu and L. D.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“Internet of things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cybersecurity</a:t>
            </a:r>
            <a:r>
              <a:rPr lang="en-IN" sz="1700" dirty="0" smtClean="0">
                <a:latin typeface="Times New Roman" pitchFamily="18" charset="0"/>
                <a:cs typeface="Times New Roman" pitchFamily="18" charset="0"/>
              </a:rPr>
              <a:t> research: A review of current research topics,” IEEE Internet of Things Journal, vol. 6, no. 2, pp. 2103–2115, April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1549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Survey on Edge and Edge-Cloud Computing Assisted Cyber-Physical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2021-06-22T11:47:22Z</dcterms:modified>
</cp:coreProperties>
</file>