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Reliability-Aware Cost-Efficient Scientific Workflows Scheduling Strategy on Multi-Cloud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Nowadays</a:t>
            </a:r>
            <a:r>
              <a:rPr lang="en-IN" sz="2000" dirty="0" smtClean="0">
                <a:latin typeface="Times New Roman" pitchFamily="18" charset="0"/>
                <a:cs typeface="Times New Roman" pitchFamily="18" charset="0"/>
              </a:rPr>
              <a:t>, more and more computation-intensive scientific applications with diverse needs are migrating to cloud computing systems. However, the cloud systems alone cannot meet applications' requirements at all times with the increasing demands from users. Therefore, the multi-cloud systems that can provide scalable storage and computing resources become a good solution. The main challenges for such systems are multiple billing mechanisms, virtual resources heterogeneity, and systems reliability. In response to these challenges, we first build a multi-cloud systems fault-tolerant workflow scheduling framework, which tries to improve the scientific applications execution reliability and reduce their execution cost.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Then</a:t>
            </a:r>
            <a:r>
              <a:rPr lang="en-IN" sz="2000" dirty="0" smtClean="0">
                <a:latin typeface="Times New Roman" pitchFamily="18" charset="0"/>
                <a:cs typeface="Times New Roman" pitchFamily="18" charset="0"/>
              </a:rPr>
              <a:t>, we use </a:t>
            </a:r>
            <a:r>
              <a:rPr lang="en-IN" sz="2000" dirty="0" err="1" smtClean="0">
                <a:latin typeface="Times New Roman" pitchFamily="18" charset="0"/>
                <a:cs typeface="Times New Roman" pitchFamily="18" charset="0"/>
              </a:rPr>
              <a:t>Weibull</a:t>
            </a:r>
            <a:r>
              <a:rPr lang="en-IN" sz="2000" dirty="0" smtClean="0">
                <a:latin typeface="Times New Roman" pitchFamily="18" charset="0"/>
                <a:cs typeface="Times New Roman" pitchFamily="18" charset="0"/>
              </a:rPr>
              <a:t> distribution to analyze task execution reliability and hazard rate, which is used to duplicate task with high execution hazard rate. Thirdly, we integrate different multi-cloud providers' billing mechanism into the proposed scheduling framework, and we also formulate this workflow scheduling problem as a linear programming problem. Fourthly, we define the DAG tasks cost-efficient bottom level, and propose a fault-tolerant cost-efficient workflow scheduling algorithm (FCWS) that minimizes application execution cost, time while ensuring their reliability. Finally, The results clearly demonstrate that our proposed FCWS algorithm outperforms existing FR-MOS, CWS in terms of cost and reliability, and FCWS is also better than CWS.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address existing research related to optimising data transfer and enhancing reliability constraints in distributed computing systems such as grid and cloud </a:t>
            </a:r>
            <a:r>
              <a:rPr lang="en-IN" sz="2000" dirty="0" smtClean="0">
                <a:latin typeface="Times New Roman" pitchFamily="18" charset="0"/>
                <a:cs typeface="Times New Roman" pitchFamily="18" charset="0"/>
              </a:rPr>
              <a:t>infrastructures.</a:t>
            </a:r>
          </a:p>
          <a:p>
            <a:pPr algn="just">
              <a:lnSpc>
                <a:spcPct val="150000"/>
              </a:lnSpc>
            </a:pPr>
            <a:r>
              <a:rPr lang="en-IN" sz="2000" dirty="0" smtClean="0">
                <a:latin typeface="Times New Roman" pitchFamily="18" charset="0"/>
                <a:cs typeface="Times New Roman" pitchFamily="18" charset="0"/>
              </a:rPr>
              <a:t>The approach proposed in this work goes beyond existing approaches by considering both performance optimization and trust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constraints for resource scheduling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checks whether the user’s tasks in the queue are schedulable or not according to the existing VM types, then we can obtain the candidate VMs for corresponding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the existing multi-objective scheduling algorithms cannot directly be applied in a </a:t>
            </a:r>
            <a:r>
              <a:rPr lang="en-IN" sz="2000" dirty="0" err="1" smtClean="0">
                <a:latin typeface="Times New Roman" pitchFamily="18" charset="0"/>
                <a:cs typeface="Times New Roman" pitchFamily="18" charset="0"/>
              </a:rPr>
              <a:t>multicloud</a:t>
            </a:r>
            <a:r>
              <a:rPr lang="en-IN" sz="2000" dirty="0" smtClean="0">
                <a:latin typeface="Times New Roman" pitchFamily="18" charset="0"/>
                <a:cs typeface="Times New Roman" pitchFamily="18" charset="0"/>
              </a:rPr>
              <a:t> environment.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recent past due to the wide application of cloud computing, there exist a variety of approaches to the scheduling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are required to undoubtedly recognize the drawbacks related to various scheduling procedures to overcome these problems and advance toward effective scheduling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Over-provisioning type of problem can happen because at a single VM there is a chance of executing more tasks, as a result, performance begins to decline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Excessive wastage of resources and time problems in over-provisioning and </a:t>
            </a:r>
            <a:r>
              <a:rPr lang="en-IN" sz="2000" dirty="0" err="1" smtClean="0">
                <a:latin typeface="Times New Roman" pitchFamily="18" charset="0"/>
                <a:cs typeface="Times New Roman" pitchFamily="18" charset="0"/>
              </a:rPr>
              <a:t>underprovisioning</a:t>
            </a:r>
            <a:r>
              <a:rPr lang="en-IN" sz="2000" dirty="0" smtClean="0">
                <a:latin typeface="Times New Roman" pitchFamily="18" charset="0"/>
                <a:cs typeface="Times New Roman" pitchFamily="18" charset="0"/>
              </a:rPr>
              <a:t> increases the cost of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define the task scheduling problem it is required to observe both resources of VM utilization and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 optimised a parameter while meeting constraints of the two others.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proposed three novel workflow scheduling heuristics which were based on ant colony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Our approach is proposed in the context of an </a:t>
            </a:r>
            <a:r>
              <a:rPr lang="en-IN" sz="2000" dirty="0" err="1" smtClean="0">
                <a:latin typeface="Times New Roman" pitchFamily="18" charset="0"/>
                <a:cs typeface="Times New Roman" pitchFamily="18" charset="0"/>
              </a:rPr>
              <a:t>IaaS</a:t>
            </a:r>
            <a:r>
              <a:rPr lang="en-IN" sz="2000" dirty="0" smtClean="0">
                <a:latin typeface="Times New Roman" pitchFamily="18" charset="0"/>
                <a:cs typeface="Times New Roman" pitchFamily="18" charset="0"/>
              </a:rPr>
              <a:t> cloud with multiple data centres, where workflow applications have to be scheduled on different data centres for execution.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plan to expand our proposed approach to investigate additional constraints such as cost and energy consumption in multiple cloud data centres.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would like to consider variable costs to access resources that change across multiple data centres.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a cloud environment, if the jobs are not organized properly, performance decreases and does not provide the outcomes which are supposed to provide as the cloud processes a vast quantity of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Internal and external essentials of the resources are set aside and the requirements such as data storage, security, resource expenditures, bandwidth and efficiency regarding time and performance may vary for each job in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overarching goal in cloud computing is to attain excellent performance at the lowermost possible costs by keeping network settings and storage optimal.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alignment of cost-effective plan ensures the expected benefit in cloud and provide a good balance between cost and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Ffbat</a:t>
                      </a:r>
                      <a:r>
                        <a:rPr lang="en-US" sz="2000" dirty="0">
                          <a:latin typeface="Times New Roman"/>
                          <a:ea typeface="Calibri"/>
                          <a:cs typeface="Latha"/>
                        </a:rPr>
                        <a:t>: a security and cost-aware workflow scheduling approach combining firefly and bat algorithms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Arunarani A, Manjula D, Sugumaran V. 2017.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tradeoff between achieving high computing performance and providing the desired level of security protection imposes a big challenge for task scheduling.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Task scheduling techniques in cloud computing: a literature survey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Arunarani A, Manjula D, Sugumaran V. 2019.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This paper presents a comprehensive survey of task scheduling strategies and the associated metrics suitable for cloud computing environments.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Hcoc</a:t>
                      </a:r>
                      <a:r>
                        <a:rPr lang="en-US" sz="2000" dirty="0">
                          <a:latin typeface="Times New Roman"/>
                          <a:ea typeface="Calibri"/>
                          <a:cs typeface="Latha"/>
                        </a:rPr>
                        <a:t>: a cost optimization algorithm for workflow scheduling in hybrid clouds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Bittencourt LF, Madeira ERM. 2011.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Workflows have been used to represent a variety of applications involving high processing and storage demands.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Resource management and scheduling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Bittencourt LF, Madeira ER, Da Fonseca NL. 2015.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allocation must comply with the provider objectives as well as fulfilling quality of service (</a:t>
                      </a:r>
                      <a:r>
                        <a:rPr lang="en-US" sz="2000" dirty="0" err="1">
                          <a:solidFill>
                            <a:srgbClr val="333333"/>
                          </a:solidFill>
                          <a:latin typeface="Times New Roman"/>
                          <a:ea typeface="Calibri"/>
                          <a:cs typeface="Latha"/>
                        </a:rPr>
                        <a:t>QoS</a:t>
                      </a:r>
                      <a:r>
                        <a:rPr lang="en-US" sz="2000" dirty="0">
                          <a:solidFill>
                            <a:srgbClr val="333333"/>
                          </a:solidFill>
                          <a:latin typeface="Times New Roman"/>
                          <a:ea typeface="Calibri"/>
                          <a:cs typeface="Latha"/>
                        </a:rPr>
                        <a:t>) requirements specified in the service-level agreements (SLAs).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752600" y="1524000"/>
            <a:ext cx="66294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a cloud environment, the main challenge of resource scheduling comprises resource heterogeneity and incredibility that are not explained with traditional resource controlling procedures. Hence, this is necessary by considering these properties of the cloud, make efficient cloud applications and cloud services. The purpose of resource scheduling is to distribute the right workloads to suitable resources at the right time, therefore the applications in cloud computing can efficiently make use of the resources. To maintain a necessary level of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the number of resources must be reduced for a workload, or decrease completion time of workload. New algorithms need to be developed to address this issue.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Arulkumar</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Bhalaji</a:t>
            </a:r>
            <a:r>
              <a:rPr lang="en-IN" sz="1600" dirty="0" smtClean="0">
                <a:latin typeface="Times New Roman" pitchFamily="18" charset="0"/>
                <a:cs typeface="Times New Roman" pitchFamily="18" charset="0"/>
              </a:rPr>
              <a:t> N. 2020. Resource scheduling algorithms for cloud computing environment: a literature survey. In: Inventive Communication and Computational Technologies. Berlin: Springer, 1059–1069.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Arunarani</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 </a:t>
            </a:r>
            <a:r>
              <a:rPr lang="en-IN" sz="1600" dirty="0" err="1" smtClean="0">
                <a:latin typeface="Times New Roman" pitchFamily="18" charset="0"/>
                <a:cs typeface="Times New Roman" pitchFamily="18" charset="0"/>
              </a:rPr>
              <a:t>Manjula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Sugumaran</a:t>
            </a:r>
            <a:r>
              <a:rPr lang="en-IN" sz="1600" dirty="0" smtClean="0">
                <a:latin typeface="Times New Roman" pitchFamily="18" charset="0"/>
                <a:cs typeface="Times New Roman" pitchFamily="18" charset="0"/>
              </a:rPr>
              <a:t> V. 2017. </a:t>
            </a:r>
            <a:r>
              <a:rPr lang="en-IN" sz="1600" dirty="0" err="1" smtClean="0">
                <a:latin typeface="Times New Roman" pitchFamily="18" charset="0"/>
                <a:cs typeface="Times New Roman" pitchFamily="18" charset="0"/>
              </a:rPr>
              <a:t>Ffbat</a:t>
            </a:r>
            <a:r>
              <a:rPr lang="en-IN" sz="1600" dirty="0" smtClean="0">
                <a:latin typeface="Times New Roman" pitchFamily="18" charset="0"/>
                <a:cs typeface="Times New Roman" pitchFamily="18" charset="0"/>
              </a:rPr>
              <a:t>: a security and cost-aware workflow scheduling approach combining firefly and bat algorithms. Concurrency and Computation: Practice and Experience 29(24):e4295.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Arunarani</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 </a:t>
            </a:r>
            <a:r>
              <a:rPr lang="en-IN" sz="1600" dirty="0" err="1" smtClean="0">
                <a:latin typeface="Times New Roman" pitchFamily="18" charset="0"/>
                <a:cs typeface="Times New Roman" pitchFamily="18" charset="0"/>
              </a:rPr>
              <a:t>Manjula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Sugumaran</a:t>
            </a:r>
            <a:r>
              <a:rPr lang="en-IN" sz="1600" dirty="0" smtClean="0">
                <a:latin typeface="Times New Roman" pitchFamily="18" charset="0"/>
                <a:cs typeface="Times New Roman" pitchFamily="18" charset="0"/>
              </a:rPr>
              <a:t> V. 2019. Task scheduling techniques in cloud computing: a literature survey. Future Generation Computer Systems 91:407–415.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Bittencourt</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LF, Goldman A, Madeira ER,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Fonseca NL, </a:t>
            </a:r>
            <a:r>
              <a:rPr lang="en-IN" sz="1600" dirty="0" err="1" smtClean="0">
                <a:latin typeface="Times New Roman" pitchFamily="18" charset="0"/>
                <a:cs typeface="Times New Roman" pitchFamily="18" charset="0"/>
              </a:rPr>
              <a:t>Sakellariou</a:t>
            </a:r>
            <a:r>
              <a:rPr lang="en-IN" sz="1600" dirty="0" smtClean="0">
                <a:latin typeface="Times New Roman" pitchFamily="18" charset="0"/>
                <a:cs typeface="Times New Roman" pitchFamily="18" charset="0"/>
              </a:rPr>
              <a:t> R. 2018. Scheduling in distributed systems: a cloud computing perspective. Computer Science Review 30:31–54.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Bittencourt</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LF, Madeira ERM. 2011. </a:t>
            </a:r>
            <a:r>
              <a:rPr lang="en-IN" sz="1600" dirty="0" err="1" smtClean="0">
                <a:latin typeface="Times New Roman" pitchFamily="18" charset="0"/>
                <a:cs typeface="Times New Roman" pitchFamily="18" charset="0"/>
              </a:rPr>
              <a:t>Hcoc</a:t>
            </a:r>
            <a:r>
              <a:rPr lang="en-IN" sz="1600" dirty="0" smtClean="0">
                <a:latin typeface="Times New Roman" pitchFamily="18" charset="0"/>
                <a:cs typeface="Times New Roman" pitchFamily="18" charset="0"/>
              </a:rPr>
              <a:t>: a cost optimization algorithm for workflow scheduling in hybrid clouds. Journal of Internet Services and Applications 2(3):207–227.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err="1" smtClean="0">
                <a:latin typeface="Times New Roman" pitchFamily="18" charset="0"/>
                <a:cs typeface="Times New Roman" pitchFamily="18" charset="0"/>
              </a:rPr>
              <a:t>Bittencourt</a:t>
            </a:r>
            <a:r>
              <a:rPr lang="en-IN" sz="1600" dirty="0" smtClean="0">
                <a:latin typeface="Times New Roman" pitchFamily="18" charset="0"/>
                <a:cs typeface="Times New Roman" pitchFamily="18" charset="0"/>
              </a:rPr>
              <a:t> LF, Madeira ER,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Fonseca NL. 2015. Resource management and scheduling. In: Cloud Services, Networking, and Management. 243–267.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Byun</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E-K, </a:t>
            </a:r>
            <a:r>
              <a:rPr lang="en-IN" sz="1600" dirty="0" err="1" smtClean="0">
                <a:latin typeface="Times New Roman" pitchFamily="18" charset="0"/>
                <a:cs typeface="Times New Roman" pitchFamily="18" charset="0"/>
              </a:rPr>
              <a:t>Kee</a:t>
            </a:r>
            <a:r>
              <a:rPr lang="en-IN" sz="1600" dirty="0" smtClean="0">
                <a:latin typeface="Times New Roman" pitchFamily="18" charset="0"/>
                <a:cs typeface="Times New Roman" pitchFamily="18" charset="0"/>
              </a:rPr>
              <a:t> Y-S, Kim J-S, </a:t>
            </a:r>
            <a:r>
              <a:rPr lang="en-IN" sz="1600" dirty="0" err="1" smtClean="0">
                <a:latin typeface="Times New Roman" pitchFamily="18" charset="0"/>
                <a:cs typeface="Times New Roman" pitchFamily="18" charset="0"/>
              </a:rPr>
              <a:t>Deelman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Maeng</a:t>
            </a:r>
            <a:r>
              <a:rPr lang="en-IN" sz="1600" dirty="0" smtClean="0">
                <a:latin typeface="Times New Roman" pitchFamily="18" charset="0"/>
                <a:cs typeface="Times New Roman" pitchFamily="18" charset="0"/>
              </a:rPr>
              <a:t> S. 2011a. </a:t>
            </a:r>
            <a:r>
              <a:rPr lang="en-IN" sz="1600" dirty="0" err="1" smtClean="0">
                <a:latin typeface="Times New Roman" pitchFamily="18" charset="0"/>
                <a:cs typeface="Times New Roman" pitchFamily="18" charset="0"/>
              </a:rPr>
              <a:t>Bts</a:t>
            </a:r>
            <a:r>
              <a:rPr lang="en-IN" sz="1600" dirty="0" smtClean="0">
                <a:latin typeface="Times New Roman" pitchFamily="18" charset="0"/>
                <a:cs typeface="Times New Roman" pitchFamily="18" charset="0"/>
              </a:rPr>
              <a:t>: resource capacity estimate for time-targeted science workflows. Journal of Parallel and Distributed Computing 6:848–862.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Byun</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E-K, </a:t>
            </a:r>
            <a:r>
              <a:rPr lang="en-IN" sz="1600" dirty="0" err="1" smtClean="0">
                <a:latin typeface="Times New Roman" pitchFamily="18" charset="0"/>
                <a:cs typeface="Times New Roman" pitchFamily="18" charset="0"/>
              </a:rPr>
              <a:t>Kee</a:t>
            </a:r>
            <a:r>
              <a:rPr lang="en-IN" sz="1600" dirty="0" smtClean="0">
                <a:latin typeface="Times New Roman" pitchFamily="18" charset="0"/>
                <a:cs typeface="Times New Roman" pitchFamily="18" charset="0"/>
              </a:rPr>
              <a:t> Y-S, Kim J-S, </a:t>
            </a:r>
            <a:r>
              <a:rPr lang="en-IN" sz="1600" dirty="0" err="1" smtClean="0">
                <a:latin typeface="Times New Roman" pitchFamily="18" charset="0"/>
                <a:cs typeface="Times New Roman" pitchFamily="18" charset="0"/>
              </a:rPr>
              <a:t>Maeng</a:t>
            </a:r>
            <a:r>
              <a:rPr lang="en-IN" sz="1600" dirty="0" smtClean="0">
                <a:latin typeface="Times New Roman" pitchFamily="18" charset="0"/>
                <a:cs typeface="Times New Roman" pitchFamily="18" charset="0"/>
              </a:rPr>
              <a:t> S. 2011b. Cost optimized provisioning of elastic resources for application workflows. Future Generation Computer Systems 27(8):1011–1026.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Casas</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I, </a:t>
            </a:r>
            <a:r>
              <a:rPr lang="en-IN" sz="1600" dirty="0" err="1" smtClean="0">
                <a:latin typeface="Times New Roman" pitchFamily="18" charset="0"/>
                <a:cs typeface="Times New Roman" pitchFamily="18" charset="0"/>
              </a:rPr>
              <a:t>Taheri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R, Wang L, </a:t>
            </a:r>
            <a:r>
              <a:rPr lang="en-IN" sz="1600" dirty="0" err="1" smtClean="0">
                <a:latin typeface="Times New Roman" pitchFamily="18" charset="0"/>
                <a:cs typeface="Times New Roman" pitchFamily="18" charset="0"/>
              </a:rPr>
              <a:t>Zomaya</a:t>
            </a:r>
            <a:r>
              <a:rPr lang="en-IN" sz="1600" dirty="0" smtClean="0">
                <a:latin typeface="Times New Roman" pitchFamily="18" charset="0"/>
                <a:cs typeface="Times New Roman" pitchFamily="18" charset="0"/>
              </a:rPr>
              <a:t> AY. 2017. A balanced scheduler with data reuse and replication for scientific workflows in cloud computing systems. Future Generation Computer Systems 74:168–178.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Chen </a:t>
            </a:r>
            <a:r>
              <a:rPr lang="en-IN" sz="1600" dirty="0" smtClean="0">
                <a:latin typeface="Times New Roman" pitchFamily="18" charset="0"/>
                <a:cs typeface="Times New Roman" pitchFamily="18" charset="0"/>
              </a:rPr>
              <a:t>W,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Silva RF, </a:t>
            </a:r>
            <a:r>
              <a:rPr lang="en-IN" sz="1600" dirty="0" err="1" smtClean="0">
                <a:latin typeface="Times New Roman" pitchFamily="18" charset="0"/>
                <a:cs typeface="Times New Roman" pitchFamily="18" charset="0"/>
              </a:rPr>
              <a:t>Deelman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Sakellariou</a:t>
            </a:r>
            <a:r>
              <a:rPr lang="en-IN" sz="1600" dirty="0" smtClean="0">
                <a:latin typeface="Times New Roman" pitchFamily="18" charset="0"/>
                <a:cs typeface="Times New Roman" pitchFamily="18" charset="0"/>
              </a:rPr>
              <a:t> R. 2015. Using imbalance metrics to optimize task clustering in scientific workflow executions. Future Generation Computer Systems 46:69–84.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1324</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Reliability-Aware Cost-Efficient Scientific Workflows Scheduling Strategy on Multi-Cloud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2021-06-21T11:58:35Z</dcterms:modified>
</cp:coreProperties>
</file>