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OP-MLB An Online VM Prediction based Multi-objective Load Balancing Framework for Resource Management at Cloud </a:t>
            </a:r>
            <a:r>
              <a:rPr lang="en-IN" b="1" dirty="0" err="1" smtClean="0">
                <a:latin typeface="Times New Roman" pitchFamily="18" charset="0"/>
                <a:cs typeface="Times New Roman" pitchFamily="18" charset="0"/>
              </a:rPr>
              <a:t>Datacenter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elasticity of cloud resources allow cloud clients to expand and shrink their demand of resources dynamically over time. However, fluctuations in the resource demands and pre-defined size of virtual machines (VMs) lead to lack of resource utilization, load imbalance and excessive power consumption. To address these issues and to improve the performance of </a:t>
            </a:r>
            <a:r>
              <a:rPr lang="en-IN" sz="2000" dirty="0" err="1" smtClean="0">
                <a:latin typeface="Times New Roman" pitchFamily="18" charset="0"/>
                <a:cs typeface="Times New Roman" pitchFamily="18" charset="0"/>
              </a:rPr>
              <a:t>datacenter</a:t>
            </a:r>
            <a:r>
              <a:rPr lang="en-IN" sz="2000" dirty="0" smtClean="0">
                <a:latin typeface="Times New Roman" pitchFamily="18" charset="0"/>
                <a:cs typeface="Times New Roman" pitchFamily="18" charset="0"/>
              </a:rPr>
              <a:t>, an efficient resource management framework is proposed, which anticipates resource utilization of the servers and balances the load accordingly. It facilitates power saving, by minimizing the number of active servers, VM migrations and maximizing the resource utilization.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online resource prediction system, is developed and installed at each VM, to minimize the risk of Service Level Agreement (SLA) violations and performance degradation due to under/overloaded servers. In addition, multi-objective VM placement and migration algorithms are proposed to reduce the network traffic and power consumption within </a:t>
            </a:r>
            <a:r>
              <a:rPr lang="en-IN" sz="2000" dirty="0" err="1" smtClean="0">
                <a:latin typeface="Times New Roman" pitchFamily="18" charset="0"/>
                <a:cs typeface="Times New Roman" pitchFamily="18" charset="0"/>
              </a:rPr>
              <a:t>datacenter</a:t>
            </a:r>
            <a:r>
              <a:rPr lang="en-IN" sz="2000" dirty="0" smtClean="0">
                <a:latin typeface="Times New Roman" pitchFamily="18" charset="0"/>
                <a:cs typeface="Times New Roman" pitchFamily="18" charset="0"/>
              </a:rPr>
              <a:t>. The proposed framework is evaluated by executing experiments on three real world workload datasets namely, Google Cluster Dataset, Planet Lab and </a:t>
            </a:r>
            <a:r>
              <a:rPr lang="en-IN" sz="2000" dirty="0" err="1" smtClean="0">
                <a:latin typeface="Times New Roman" pitchFamily="18" charset="0"/>
                <a:cs typeface="Times New Roman" pitchFamily="18" charset="0"/>
              </a:rPr>
              <a:t>Bitsbrain</a:t>
            </a:r>
            <a:r>
              <a:rPr lang="en-IN" sz="2000" dirty="0" smtClean="0">
                <a:latin typeface="Times New Roman" pitchFamily="18" charset="0"/>
                <a:cs typeface="Times New Roman" pitchFamily="18" charset="0"/>
              </a:rPr>
              <a:t> traces. The comparison of proposed framework with the state-of-art approaches, reveals its superiority in terms of different performance metrics. The improvement in power saving achieved by OP-MLB framework is </a:t>
            </a:r>
            <a:r>
              <a:rPr lang="en-IN" sz="2000" dirty="0" err="1" smtClean="0">
                <a:latin typeface="Times New Roman" pitchFamily="18" charset="0"/>
                <a:cs typeface="Times New Roman" pitchFamily="18" charset="0"/>
              </a:rPr>
              <a:t>upto</a:t>
            </a:r>
            <a:r>
              <a:rPr lang="en-IN" sz="2000" dirty="0" smtClean="0">
                <a:latin typeface="Times New Roman" pitchFamily="18" charset="0"/>
                <a:cs typeface="Times New Roman" pitchFamily="18" charset="0"/>
              </a:rPr>
              <a:t> 85.3% over the Best-Fit approach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ACO approach outperformed the existing Threshold Energy Saving Algorithm (TESA) approach considering energy consumption, number of migrations, and SLA violations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efficient resource utilization of the existing Cloud resources is important to increase the service provisioning ratio and satisfy the SLA for the </a:t>
            </a:r>
            <a:r>
              <a:rPr lang="en-IN" sz="2000" dirty="0" smtClean="0">
                <a:latin typeface="Times New Roman" pitchFamily="18" charset="0"/>
                <a:cs typeface="Times New Roman" pitchFamily="18" charset="0"/>
              </a:rPr>
              <a:t>clients.</a:t>
            </a:r>
          </a:p>
          <a:p>
            <a:pPr algn="just">
              <a:lnSpc>
                <a:spcPct val="150000"/>
              </a:lnSpc>
            </a:pPr>
            <a:r>
              <a:rPr lang="en-IN" sz="2000" dirty="0" smtClean="0">
                <a:latin typeface="Times New Roman" pitchFamily="18" charset="0"/>
                <a:cs typeface="Times New Roman" pitchFamily="18" charset="0"/>
              </a:rPr>
              <a:t>The efficient resource utilization has several impacts like the maximal utilization of the existing resources, powering off the underutilized machines, and most importantly resulting in improved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results are compared with existing PSO, Levy Flight, and Particle Swarm Optimization (LEPSO) algorithms.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Task scheduling in a cloud environment is a problem of specifying tasks to an appropriate machine to finish their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scheduling of task problem can be qualified as the method of finding out a model mapping for execution of user tasks with the aim of reaching the desired goals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suggested algorithm repaired the problem of the active balancer algorithm by using a reservation table among the phase of the chosen and assignment of </a:t>
            </a:r>
            <a:r>
              <a:rPr lang="en-IN" sz="2000" dirty="0" smtClean="0">
                <a:latin typeface="Times New Roman" pitchFamily="18" charset="0"/>
                <a:cs typeface="Times New Roman" pitchFamily="18" charset="0"/>
              </a:rPr>
              <a:t>VMs.</a:t>
            </a:r>
          </a:p>
          <a:p>
            <a:pPr algn="just">
              <a:lnSpc>
                <a:spcPct val="150000"/>
              </a:lnSpc>
            </a:pPr>
            <a:r>
              <a:rPr lang="en-IN" sz="2000" dirty="0" smtClean="0">
                <a:latin typeface="Times New Roman" pitchFamily="18" charset="0"/>
                <a:cs typeface="Times New Roman" pitchFamily="18" charset="0"/>
              </a:rPr>
              <a:t>Any optimization case is either maximization or minimization, which depends on the nature of the </a:t>
            </a:r>
            <a:r>
              <a:rPr lang="en-IN" sz="2000" dirty="0" smtClean="0">
                <a:latin typeface="Times New Roman" pitchFamily="18" charset="0"/>
                <a:cs typeface="Times New Roman" pitchFamily="18" charset="0"/>
              </a:rPr>
              <a:t>problem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this problem, a GA is incorporated with a Throttled to improve load balancing.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an Efficient Adaptive Migration Algorithm (EAMA) is proposed for effective migration and placement of VMs on the Physical Machines (PMs) dynamically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Numerous approaches have been proposed by researchers to improve the resource utilization with reduced energy consumption in CDCs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Dynamic VM consolidation and management approaches proposed </a:t>
            </a:r>
            <a:r>
              <a:rPr lang="en-IN" sz="2000" dirty="0" smtClean="0">
                <a:latin typeface="Times New Roman" pitchFamily="18" charset="0"/>
                <a:cs typeface="Times New Roman" pitchFamily="18" charset="0"/>
              </a:rPr>
              <a:t>in have </a:t>
            </a:r>
            <a:r>
              <a:rPr lang="en-IN" sz="2000" dirty="0" smtClean="0">
                <a:latin typeface="Times New Roman" pitchFamily="18" charset="0"/>
                <a:cs typeface="Times New Roman" pitchFamily="18" charset="0"/>
              </a:rPr>
              <a:t>shown improvements in the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has two main features: first, selection of the location of the PM which has less delay as compared to the other PMs where the VMs are required to be migrated</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Load balancing qualifies network resources for best response and performance and provides high gratifications to </a:t>
            </a:r>
            <a:r>
              <a:rPr lang="en-IN" sz="2000" dirty="0" smtClean="0">
                <a:latin typeface="Times New Roman" pitchFamily="18" charset="0"/>
                <a:cs typeface="Times New Roman" pitchFamily="18" charset="0"/>
              </a:rPr>
              <a:t>consumer.</a:t>
            </a:r>
          </a:p>
          <a:p>
            <a:pPr algn="just">
              <a:lnSpc>
                <a:spcPct val="150000"/>
              </a:lnSpc>
            </a:pPr>
            <a:r>
              <a:rPr lang="en-IN" sz="2000" dirty="0" smtClean="0">
                <a:latin typeface="Times New Roman" pitchFamily="18" charset="0"/>
                <a:cs typeface="Times New Roman" pitchFamily="18" charset="0"/>
              </a:rPr>
              <a:t>The proposed strategy was tested using cloud </a:t>
            </a:r>
            <a:r>
              <a:rPr lang="en-IN" sz="2000" dirty="0" err="1" smtClean="0">
                <a:latin typeface="Times New Roman" pitchFamily="18" charset="0"/>
                <a:cs typeface="Times New Roman" pitchFamily="18" charset="0"/>
              </a:rPr>
              <a:t>Sim</a:t>
            </a:r>
            <a:r>
              <a:rPr lang="en-IN" sz="2000" dirty="0" smtClean="0">
                <a:latin typeface="Times New Roman" pitchFamily="18" charset="0"/>
                <a:cs typeface="Times New Roman" pitchFamily="18" charset="0"/>
              </a:rPr>
              <a:t>, and the results proved that the performance of their strategy is better than other conventional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The efficient allocation of resources and scheduling is a vital task in cloud computing based on which the performance of the system is rated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that, changes are made to the settings to evaluate the performance of the previous algorithms and the proposed DTG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an efficient task scheduling algorithm aims to balance diverse and conflicting parameters together at the same </a:t>
            </a:r>
            <a:r>
              <a:rPr lang="en-IN" sz="2000" dirty="0" smtClean="0">
                <a:latin typeface="Times New Roman" pitchFamily="18" charset="0"/>
                <a:cs typeface="Times New Roman" pitchFamily="18" charset="0"/>
              </a:rPr>
              <a:t>time.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security challenges &amp; solutions-A survey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Basu, A. Bardhan, K. Gupta, P. Saha, M. Pal, M. Bose,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computing is the next generation networks which is soon going to revolutionize the computing world.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 cloud computing QoS architecture: Analysis of cloud systems and cloud services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H. Ghahramani, M. Zhou, and C. T. Hon,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can be defined as a new computing paradigm that provides scalable, on-demand, and virtualized resources for users.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476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Review and analysis of networking challenges in cloud computing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Moura and D. Hutchison,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 The paper also gives a concise description of Cloud Computing concepts and technologies. It starts with a brief history about cloud computing, tracing its roots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Performance analysis of load balancing techniques in cloud computing environment</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V. R. Kanakala, V. K. Reddy, and K. Karthik,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Cloud computing is a forerunner among the technologies emerging today in the IT world.</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600200" y="1371600"/>
            <a:ext cx="67818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dynamic load balancing algorithm that employs a Genetic Algorithm. The proposed algorithm is called DTG. A load balancing algorithm aims at solving the problem of the cloud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being affected by some servers having to serve a heavy load, while other servers are asleep or have a little amount of load. When servers are equally loaded, the performance will improve. This is done by reassigning from a heavily loaded server to a lightly loaded server. One important aspect of cloud computing is the minimization of response time so as to balance the workload and raise business rendering with client satisfaction. The proposed DTG aims at avoiding unfair distribution of the load through the virtual machines. The performance of the proposed DTG algorithm is investigated with the help of a graphical user interface based Cloud Analyst tool. Java language is used to develop the class file for implementation in the tool. From the results of the simulation, it can be concluded that the proposed DTG algorithm works efficiently when it comes to resource utilization, the processing time of the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and response time of the user base. The simulation results show that the overall response time and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processing time of DTG is improved, and the cost is reduced as compared with the Throttled and ESCE algorithms.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Basu</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Bardhan</a:t>
            </a:r>
            <a:r>
              <a:rPr lang="en-IN" sz="1600" dirty="0" smtClean="0">
                <a:latin typeface="Times New Roman" pitchFamily="18" charset="0"/>
                <a:cs typeface="Times New Roman" pitchFamily="18" charset="0"/>
              </a:rPr>
              <a:t>, K. Gupta, P. </a:t>
            </a:r>
            <a:r>
              <a:rPr lang="en-IN" sz="1600" dirty="0" err="1" smtClean="0">
                <a:latin typeface="Times New Roman" pitchFamily="18" charset="0"/>
                <a:cs typeface="Times New Roman" pitchFamily="18" charset="0"/>
              </a:rPr>
              <a:t>Saha</a:t>
            </a:r>
            <a:r>
              <a:rPr lang="en-IN" sz="1600" dirty="0" smtClean="0">
                <a:latin typeface="Times New Roman" pitchFamily="18" charset="0"/>
                <a:cs typeface="Times New Roman" pitchFamily="18" charset="0"/>
              </a:rPr>
              <a:t>, M. Pal, M. Bose, et al., "Cloud computing security challenges &amp; solutions-A survey," in Computing and Communication Workshop and Conference (CCWC), 2018 IEEE 8th Annual, 2018, pp. 347-356.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F.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Sarvari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Eslami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Golkar</a:t>
            </a:r>
            <a:r>
              <a:rPr lang="en-IN" sz="1600" dirty="0" smtClean="0">
                <a:latin typeface="Times New Roman" pitchFamily="18" charset="0"/>
                <a:cs typeface="Times New Roman" pitchFamily="18" charset="0"/>
              </a:rPr>
              <a:t>, "Cloud computing challenges and opportunities: A survey," in </a:t>
            </a:r>
            <a:r>
              <a:rPr lang="en-IN" sz="1600" dirty="0" err="1" smtClean="0">
                <a:latin typeface="Times New Roman" pitchFamily="18" charset="0"/>
                <a:cs typeface="Times New Roman" pitchFamily="18" charset="0"/>
              </a:rPr>
              <a:t>Telematics</a:t>
            </a:r>
            <a:r>
              <a:rPr lang="en-IN" sz="1600" dirty="0" smtClean="0">
                <a:latin typeface="Times New Roman" pitchFamily="18" charset="0"/>
                <a:cs typeface="Times New Roman" pitchFamily="18" charset="0"/>
              </a:rPr>
              <a:t> and Future Generation Networks (TAFGEN), 2015 1st International Conference on, 2015, pp. 34-38.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H. </a:t>
            </a:r>
            <a:r>
              <a:rPr lang="en-IN" sz="1600" dirty="0" err="1" smtClean="0">
                <a:latin typeface="Times New Roman" pitchFamily="18" charset="0"/>
                <a:cs typeface="Times New Roman" pitchFamily="18" charset="0"/>
              </a:rPr>
              <a:t>Ghahramani</a:t>
            </a:r>
            <a:r>
              <a:rPr lang="en-IN" sz="1600" dirty="0" smtClean="0">
                <a:latin typeface="Times New Roman" pitchFamily="18" charset="0"/>
                <a:cs typeface="Times New Roman" pitchFamily="18" charset="0"/>
              </a:rPr>
              <a:t>, M. Zhou, and C. T. Hon, "Toward cloud computing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architecture: Analysis of cloud systems and cloud services," IEEE/CAA Journal of </a:t>
            </a:r>
            <a:r>
              <a:rPr lang="en-IN" sz="1600" dirty="0" err="1" smtClean="0">
                <a:latin typeface="Times New Roman" pitchFamily="18" charset="0"/>
                <a:cs typeface="Times New Roman" pitchFamily="18" charset="0"/>
              </a:rPr>
              <a:t>Automatica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Sinica</a:t>
            </a:r>
            <a:r>
              <a:rPr lang="en-IN" sz="1600" dirty="0" smtClean="0">
                <a:latin typeface="Times New Roman" pitchFamily="18" charset="0"/>
                <a:cs typeface="Times New Roman" pitchFamily="18" charset="0"/>
              </a:rPr>
              <a:t>, vol. 4, pp. 6-18,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Moura</a:t>
            </a:r>
            <a:r>
              <a:rPr lang="en-IN" sz="1600" dirty="0" smtClean="0">
                <a:latin typeface="Times New Roman" pitchFamily="18" charset="0"/>
                <a:cs typeface="Times New Roman" pitchFamily="18" charset="0"/>
              </a:rPr>
              <a:t> and D. Hutchison, "Review and analysis of networking challenges in cloud computing," Journal of Network and Computer Applications Journal of Network and Computer Applications, vol. 60, pp. 113-129,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V. R. </a:t>
            </a:r>
            <a:r>
              <a:rPr lang="en-IN" sz="1600" dirty="0" err="1" smtClean="0">
                <a:latin typeface="Times New Roman" pitchFamily="18" charset="0"/>
                <a:cs typeface="Times New Roman" pitchFamily="18" charset="0"/>
              </a:rPr>
              <a:t>Kanakala</a:t>
            </a:r>
            <a:r>
              <a:rPr lang="en-IN" sz="1600" dirty="0" smtClean="0">
                <a:latin typeface="Times New Roman" pitchFamily="18" charset="0"/>
                <a:cs typeface="Times New Roman" pitchFamily="18" charset="0"/>
              </a:rPr>
              <a:t>, V. K. Reddy, and K. </a:t>
            </a:r>
            <a:r>
              <a:rPr lang="en-IN" sz="1600" dirty="0" err="1" smtClean="0">
                <a:latin typeface="Times New Roman" pitchFamily="18" charset="0"/>
                <a:cs typeface="Times New Roman" pitchFamily="18" charset="0"/>
              </a:rPr>
              <a:t>Karthik</a:t>
            </a:r>
            <a:r>
              <a:rPr lang="en-IN" sz="1600" dirty="0" smtClean="0">
                <a:latin typeface="Times New Roman" pitchFamily="18" charset="0"/>
                <a:cs typeface="Times New Roman" pitchFamily="18" charset="0"/>
              </a:rPr>
              <a:t>, "Performance analysis of load balancing techniques in cloud computing environment," in Electrical, Computer and Communication Technologies (ICECCT), 2015 IEEE International Conference on, 2015, pp. 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E. </a:t>
            </a:r>
            <a:r>
              <a:rPr lang="en-IN" sz="1500" dirty="0" err="1" smtClean="0">
                <a:latin typeface="Times New Roman" pitchFamily="18" charset="0"/>
                <a:cs typeface="Times New Roman" pitchFamily="18" charset="0"/>
              </a:rPr>
              <a:t>Jafarnejad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Ghomi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Masoud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Rahmani</a:t>
            </a:r>
            <a:r>
              <a:rPr lang="en-IN" sz="1500" dirty="0" smtClean="0">
                <a:latin typeface="Times New Roman" pitchFamily="18" charset="0"/>
                <a:cs typeface="Times New Roman" pitchFamily="18" charset="0"/>
              </a:rPr>
              <a:t>, and N. </a:t>
            </a:r>
            <a:r>
              <a:rPr lang="en-IN" sz="1500" dirty="0" err="1" smtClean="0">
                <a:latin typeface="Times New Roman" pitchFamily="18" charset="0"/>
                <a:cs typeface="Times New Roman" pitchFamily="18" charset="0"/>
              </a:rPr>
              <a:t>Nasih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Qader</a:t>
            </a:r>
            <a:r>
              <a:rPr lang="en-IN" sz="1500" dirty="0" smtClean="0">
                <a:latin typeface="Times New Roman" pitchFamily="18" charset="0"/>
                <a:cs typeface="Times New Roman" pitchFamily="18" charset="0"/>
              </a:rPr>
              <a:t>, "Load-balancing algorithms in cloud computing: A survey," YJNCA Journal of Network and Computer Applications, vol. 88, pp. 50-71,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N. </a:t>
            </a:r>
            <a:r>
              <a:rPr lang="en-IN" sz="1500" dirty="0" err="1" smtClean="0">
                <a:latin typeface="Times New Roman" pitchFamily="18" charset="0"/>
                <a:cs typeface="Times New Roman" pitchFamily="18" charset="0"/>
              </a:rPr>
              <a:t>Patil</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Aeloor</a:t>
            </a:r>
            <a:r>
              <a:rPr lang="en-IN" sz="1500" dirty="0" smtClean="0">
                <a:latin typeface="Times New Roman" pitchFamily="18" charset="0"/>
                <a:cs typeface="Times New Roman" pitchFamily="18" charset="0"/>
              </a:rPr>
              <a:t>, "A review-different scheduling algorithms in cloud computing environment," in Intelligent Systems and Control (ISCO), 2017 11th International Conference on, 2017, pp. 182-185.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N. </a:t>
            </a:r>
            <a:r>
              <a:rPr lang="en-IN" sz="1500" dirty="0" err="1" smtClean="0">
                <a:latin typeface="Times New Roman" pitchFamily="18" charset="0"/>
                <a:cs typeface="Times New Roman" pitchFamily="18" charset="0"/>
              </a:rPr>
              <a:t>Panwar</a:t>
            </a:r>
            <a:r>
              <a:rPr lang="en-IN" sz="1500" dirty="0" smtClean="0">
                <a:latin typeface="Times New Roman" pitchFamily="18" charset="0"/>
                <a:cs typeface="Times New Roman" pitchFamily="18" charset="0"/>
              </a:rPr>
              <a:t> and M. S. </a:t>
            </a:r>
            <a:r>
              <a:rPr lang="en-IN" sz="1500" dirty="0" err="1" smtClean="0">
                <a:latin typeface="Times New Roman" pitchFamily="18" charset="0"/>
                <a:cs typeface="Times New Roman" pitchFamily="18" charset="0"/>
              </a:rPr>
              <a:t>Rauthan</a:t>
            </a:r>
            <a:r>
              <a:rPr lang="en-IN" sz="1500" dirty="0" smtClean="0">
                <a:latin typeface="Times New Roman" pitchFamily="18" charset="0"/>
                <a:cs typeface="Times New Roman" pitchFamily="18" charset="0"/>
              </a:rPr>
              <a:t>, "Analysis of various task scheduling algorithms in cloud environment," in Cloud Computing, Data Science &amp; Engineering-Confluence, 2017 7th International Conference on, 2017, pp. 255-261.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E. S. </a:t>
            </a:r>
            <a:r>
              <a:rPr lang="en-IN" sz="1500" dirty="0" err="1" smtClean="0">
                <a:latin typeface="Times New Roman" pitchFamily="18" charset="0"/>
                <a:cs typeface="Times New Roman" pitchFamily="18" charset="0"/>
              </a:rPr>
              <a:t>Alkayal</a:t>
            </a:r>
            <a:r>
              <a:rPr lang="en-IN" sz="1500" dirty="0" smtClean="0">
                <a:latin typeface="Times New Roman" pitchFamily="18" charset="0"/>
                <a:cs typeface="Times New Roman" pitchFamily="18" charset="0"/>
              </a:rPr>
              <a:t>, N. R. Jennings, and M. F. </a:t>
            </a:r>
            <a:r>
              <a:rPr lang="en-IN" sz="1500" dirty="0" err="1" smtClean="0">
                <a:latin typeface="Times New Roman" pitchFamily="18" charset="0"/>
                <a:cs typeface="Times New Roman" pitchFamily="18" charset="0"/>
              </a:rPr>
              <a:t>Abulkhair</a:t>
            </a:r>
            <a:r>
              <a:rPr lang="en-IN" sz="1500" dirty="0" smtClean="0">
                <a:latin typeface="Times New Roman" pitchFamily="18" charset="0"/>
                <a:cs typeface="Times New Roman" pitchFamily="18" charset="0"/>
              </a:rPr>
              <a:t>, "Survey of task scheduling in cloud computing based on particle swarm optimization," in Electrical and Computing Technologies and Applications (ICECTA), 2017 International Conference on, 2017, pp. 1- 6.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J. M. Shah, K. </a:t>
            </a:r>
            <a:r>
              <a:rPr lang="en-IN" sz="1500" dirty="0" err="1" smtClean="0">
                <a:latin typeface="Times New Roman" pitchFamily="18" charset="0"/>
                <a:cs typeface="Times New Roman" pitchFamily="18" charset="0"/>
              </a:rPr>
              <a:t>Kotecha</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Pandya</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Choksi</a:t>
            </a:r>
            <a:r>
              <a:rPr lang="en-IN" sz="1500" dirty="0" smtClean="0">
                <a:latin typeface="Times New Roman" pitchFamily="18" charset="0"/>
                <a:cs typeface="Times New Roman" pitchFamily="18" charset="0"/>
              </a:rPr>
              <a:t>, and N. Joshi, "Load balancing in cloud computing: Methodological survey on different types of algorithm," in Trends in Electronics and Informatics (ICEI), 2017 International Conference on, 2017, pp. 100-107.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1631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OP-MLB An Online VM Prediction based Multi-objective Load Balancing Framework for Resource Management at Cloud Datacenter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2021-06-21T13:03:30Z</dcterms:modified>
</cp:coreProperties>
</file>