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Evaluation of the performance of tightly coupled parallel solvers and MPI communications in </a:t>
            </a:r>
            <a:r>
              <a:rPr lang="en-IN" b="1" dirty="0" err="1" smtClean="0">
                <a:latin typeface="Times New Roman" pitchFamily="18" charset="0"/>
                <a:cs typeface="Times New Roman" pitchFamily="18" charset="0"/>
              </a:rPr>
              <a:t>IaaS</a:t>
            </a:r>
            <a:r>
              <a:rPr lang="en-IN" b="1" dirty="0" smtClean="0">
                <a:latin typeface="Times New Roman" pitchFamily="18" charset="0"/>
                <a:cs typeface="Times New Roman" pitchFamily="18" charset="0"/>
              </a:rPr>
              <a:t> from the public cloud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IaaS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from the public cloud is becoming a new option for organizations in need of HPC capabilities. </a:t>
            </a:r>
            <a:r>
              <a:rPr lang="en-IN" sz="2000" dirty="0" err="1" smtClean="0">
                <a:latin typeface="Times New Roman" pitchFamily="18" charset="0"/>
                <a:cs typeface="Times New Roman" pitchFamily="18" charset="0"/>
              </a:rPr>
              <a:t>IaaS</a:t>
            </a:r>
            <a:r>
              <a:rPr lang="en-IN" sz="2000" dirty="0" smtClean="0">
                <a:latin typeface="Times New Roman" pitchFamily="18" charset="0"/>
                <a:cs typeface="Times New Roman" pitchFamily="18" charset="0"/>
              </a:rPr>
              <a:t> offers greater flexibility in hardware choices and operational costs. Furthermore, </a:t>
            </a:r>
            <a:r>
              <a:rPr lang="en-IN" sz="2000" dirty="0" err="1" smtClean="0">
                <a:latin typeface="Times New Roman" pitchFamily="18" charset="0"/>
                <a:cs typeface="Times New Roman" pitchFamily="18" charset="0"/>
              </a:rPr>
              <a:t>IaaS</a:t>
            </a:r>
            <a:r>
              <a:rPr lang="en-IN" sz="2000" dirty="0" smtClean="0">
                <a:latin typeface="Times New Roman" pitchFamily="18" charset="0"/>
                <a:cs typeface="Times New Roman" pitchFamily="18" charset="0"/>
              </a:rPr>
              <a:t> enables small organizations to access resources previously reserved for organizations with larger capitals. This study uses the HPCG benchmark to assess the performance of parallel solvers, which are critical in computational engineering, and </a:t>
            </a:r>
            <a:r>
              <a:rPr lang="en-IN" sz="2000" dirty="0" err="1" smtClean="0">
                <a:latin typeface="Times New Roman" pitchFamily="18" charset="0"/>
                <a:cs typeface="Times New Roman" pitchFamily="18" charset="0"/>
              </a:rPr>
              <a:t>microbenchmarks</a:t>
            </a:r>
            <a:r>
              <a:rPr lang="en-IN" sz="2000" dirty="0" smtClean="0">
                <a:latin typeface="Times New Roman" pitchFamily="18" charset="0"/>
                <a:cs typeface="Times New Roman" pitchFamily="18" charset="0"/>
              </a:rPr>
              <a:t> to measure collective MPI operations. The benchmarks encompass </a:t>
            </a:r>
            <a:r>
              <a:rPr lang="en-IN" sz="2000" dirty="0" err="1" smtClean="0">
                <a:latin typeface="Times New Roman" pitchFamily="18" charset="0"/>
                <a:cs typeface="Times New Roman" pitchFamily="18" charset="0"/>
              </a:rPr>
              <a:t>IaaS</a:t>
            </a:r>
            <a:r>
              <a:rPr lang="en-IN" sz="2000" dirty="0" smtClean="0">
                <a:latin typeface="Times New Roman" pitchFamily="18" charset="0"/>
                <a:cs typeface="Times New Roman" pitchFamily="18" charset="0"/>
              </a:rPr>
              <a:t> from five cloud vendors (AWS, Google Cloud Platform, Azure, Oracle </a:t>
            </a:r>
            <a:r>
              <a:rPr lang="en-IN" sz="2000" dirty="0" err="1" smtClean="0">
                <a:latin typeface="Times New Roman" pitchFamily="18" charset="0"/>
                <a:cs typeface="Times New Roman" pitchFamily="18" charset="0"/>
              </a:rPr>
              <a:t>CIoud</a:t>
            </a:r>
            <a:r>
              <a:rPr lang="en-IN" sz="2000" dirty="0" smtClean="0">
                <a:latin typeface="Times New Roman" pitchFamily="18" charset="0"/>
                <a:cs typeface="Times New Roman" pitchFamily="18" charset="0"/>
              </a:rPr>
              <a:t> Infrastructure, Packet), and two architectures, ARM and x86_64. The benchmarks cover clusters with up to 4,500 cores and illustrate the benefits of higher network bandwidth when scaling up clusters. The results for some of the clusters are particularly promising as they exhibit good scalability and compare well to on-premises supercomputers. Additionally, the study includes a preliminary cost estimate based on </a:t>
            </a:r>
            <a:r>
              <a:rPr lang="en-IN" sz="2000" dirty="0" err="1" smtClean="0">
                <a:latin typeface="Times New Roman" pitchFamily="18" charset="0"/>
                <a:cs typeface="Times New Roman" pitchFamily="18" charset="0"/>
              </a:rPr>
              <a:t>on</a:t>
            </a:r>
            <a:r>
              <a:rPr lang="en-IN" sz="2000" dirty="0" smtClean="0">
                <a:latin typeface="Times New Roman" pitchFamily="18" charset="0"/>
                <a:cs typeface="Times New Roman" pitchFamily="18" charset="0"/>
              </a:rPr>
              <a:t>-demand prices for </a:t>
            </a:r>
            <a:r>
              <a:rPr lang="en-IN" sz="2000" dirty="0" err="1" smtClean="0">
                <a:latin typeface="Times New Roman" pitchFamily="18" charset="0"/>
                <a:cs typeface="Times New Roman" pitchFamily="18" charset="0"/>
              </a:rPr>
              <a:t>IaaS</a:t>
            </a:r>
            <a:r>
              <a:rPr lang="en-IN" sz="2000" dirty="0" smtClean="0">
                <a:latin typeface="Times New Roman" pitchFamily="18" charset="0"/>
                <a:cs typeface="Times New Roman" pitchFamily="18" charset="0"/>
              </a:rPr>
              <a:t> computational power and memory</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are organized via a taxonomy that considers the viability of HPC cloud, existing optimizations, and efforts to make this platform easier to be consumed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existing HPC software systems offer licenses to enable their usage on </a:t>
            </a:r>
            <a:r>
              <a:rPr lang="en-IN" sz="2000" dirty="0" err="1" smtClean="0">
                <a:latin typeface="Times New Roman" pitchFamily="18" charset="0"/>
                <a:cs typeface="Times New Roman" pitchFamily="18" charset="0"/>
              </a:rPr>
              <a:t>on</a:t>
            </a:r>
            <a:r>
              <a:rPr lang="en-IN" sz="2000" dirty="0" smtClean="0">
                <a:latin typeface="Times New Roman" pitchFamily="18" charset="0"/>
                <a:cs typeface="Times New Roman" pitchFamily="18" charset="0"/>
              </a:rPr>
              <a:t>-premise user environments, which can be single servers or computer clusters.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of the services currently available in these clouds are meant for users to consume already-existing APIs of pre-trained models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introduced a taxonomy and survey for the existing efforts in HPC cloud and a vision architecture to expand HPC cloud adoption with its respective research opportunities and challenges.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bridge the divide between HPC and clouds, we present the complementary approach of </a:t>
            </a:r>
            <a:r>
              <a:rPr lang="en-IN" sz="2000" dirty="0" smtClean="0">
                <a:latin typeface="Times New Roman" pitchFamily="18" charset="0"/>
                <a:cs typeface="Times New Roman" pitchFamily="18" charset="0"/>
              </a:rPr>
              <a:t>making </a:t>
            </a:r>
            <a:r>
              <a:rPr lang="en-IN" sz="2000" dirty="0" smtClean="0">
                <a:latin typeface="Times New Roman" pitchFamily="18" charset="0"/>
                <a:cs typeface="Times New Roman" pitchFamily="18" charset="0"/>
              </a:rPr>
              <a:t>HPC applications cloud-aware by optimizing an application’s computational granularity and problem size for </a:t>
            </a:r>
            <a:r>
              <a:rPr lang="en-IN" sz="2000" dirty="0" smtClean="0">
                <a:latin typeface="Times New Roman" pitchFamily="18" charset="0"/>
                <a:cs typeface="Times New Roman" pitchFamily="18" charset="0"/>
              </a:rPr>
              <a:t>cloud.</a:t>
            </a:r>
          </a:p>
          <a:p>
            <a:pPr algn="just">
              <a:lnSpc>
                <a:spcPct val="150000"/>
              </a:lnSpc>
            </a:pPr>
            <a:r>
              <a:rPr lang="en-IN" sz="2000" dirty="0" smtClean="0">
                <a:latin typeface="Times New Roman" pitchFamily="18" charset="0"/>
                <a:cs typeface="Times New Roman" pitchFamily="18" charset="0"/>
              </a:rPr>
              <a:t>The problem is even more challenging since different application react differently to different platforms.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will refer to this as Multi-Platform Application-Aware Online Job Scheduling (MP A2OJS</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GrADS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project addressed the problem of scheduling, monitoring, and adapting applications to heterogeneous and dynamic grid environment.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latter, scheduling policies that are aware of application and platform characteristics were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tackle such an issue, the authors proposed a method to enable the MPI runtime to detect processes that share the same physical host and use in-memory communication among them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optimization of resource allocation for HPC cloud, we observe a series of efforts on platform selectors due to hybrid cloud and multiple cloud choices, and studies aligned with specific features in cloud environments such as spot instances and elasticity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of these optimizations benefit from resource usage and performance </a:t>
            </a:r>
            <a:r>
              <a:rPr lang="en-IN" sz="2000" dirty="0" smtClean="0">
                <a:latin typeface="Times New Roman" pitchFamily="18" charset="0"/>
                <a:cs typeface="Times New Roman" pitchFamily="18" charset="0"/>
              </a:rPr>
              <a:t>predictions.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evaluate the performance of HPC applications on a range of platforms varying from supercomputer to cloud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insights from performance evaluation, characterization, and multi-platform scheduling are useful for both – HPC users and cloud providers.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gain thorough insights into the performance of selected platform, we chose benchmarks and applications from different scientific domains and those which differ in the nature, amount, and pattern of inter-processor communication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Despite the poor sequential speed, Ranger’s performance crosses Open Cirrus, private cloud and public cloud for some applications at around 32 cores, yielding a much more linearly scalable parallel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Performance Evaluation of Amazon EC2 for NASA HPC applications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Mehrotra, J. Djomehri, S. Heistand, R. Hood, H. Jin, A. Lazanoff, S. Saini, and R. Biswas,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Cloud computing environments are now widely available and are being increasingly utilized for technical computing.</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Cloud Computing for parallel Scientific HPC Applications: Feasibility of Running Coupled Atmosphere-Ocean Climate Models on Amazon’s EC2</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Evangelinos and C. N. Hill,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illustrate this point with a demonstration of a low-order coupled atmosphere-ocean simulation running in parallel on an EC2 system.</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048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Evaluation of HPC Applications on Cloud</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Gupta and D. Milojicic,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Cloud computing offers the benefits of virtualization, elasticity of resources and elimination of cluster setup cost and time to HPC applications users</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Benchmarking Amazon EC2 for high-performance scientific computing</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E. Walker,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The computer industry is at the cusp of an important breakthrough in high-performance computing (HPC) services.</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00200" y="1371600"/>
            <a:ext cx="6477000" cy="4953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lstStyle/>
          <a:p>
            <a:r>
              <a:rPr lang="en-US" dirty="0" smtClean="0"/>
              <a:t>CONCLUTION</a:t>
            </a:r>
            <a:endParaRPr lang="en-US" dirty="0"/>
          </a:p>
        </p:txBody>
      </p:sp>
      <p:sp>
        <p:nvSpPr>
          <p:cNvPr id="3" name="Content Placeholder 2"/>
          <p:cNvSpPr>
            <a:spLocks noGrp="1"/>
          </p:cNvSpPr>
          <p:nvPr>
            <p:ph idx="1"/>
          </p:nvPr>
        </p:nvSpPr>
        <p:spPr>
          <a:xfrm>
            <a:off x="1447800" y="1295400"/>
            <a:ext cx="7498080" cy="4800600"/>
          </a:xfrm>
        </p:spPr>
        <p:txBody>
          <a:bodyPr>
            <a:noAutofit/>
          </a:bodyPr>
          <a:lstStyle/>
          <a:p>
            <a:pPr algn="just">
              <a:lnSpc>
                <a:spcPct val="150000"/>
              </a:lnSpc>
              <a:buNone/>
            </a:pPr>
            <a:r>
              <a:rPr lang="en-IN" sz="1800" dirty="0" smtClean="0">
                <a:latin typeface="Times New Roman" pitchFamily="18" charset="0"/>
                <a:cs typeface="Times New Roman" pitchFamily="18" charset="0"/>
              </a:rPr>
              <a:t>    Application </a:t>
            </a:r>
            <a:r>
              <a:rPr lang="en-IN" sz="1800" dirty="0" smtClean="0">
                <a:latin typeface="Times New Roman" pitchFamily="18" charset="0"/>
                <a:cs typeface="Times New Roman" pitchFamily="18" charset="0"/>
              </a:rPr>
              <a:t>characterization for analysis of the </a:t>
            </a:r>
            <a:r>
              <a:rPr lang="en-IN" sz="1800" dirty="0" err="1" smtClean="0">
                <a:latin typeface="Times New Roman" pitchFamily="18" charset="0"/>
                <a:cs typeface="Times New Roman" pitchFamily="18" charset="0"/>
              </a:rPr>
              <a:t>performancecost</a:t>
            </a:r>
            <a:r>
              <a:rPr lang="en-IN" sz="1800" dirty="0" smtClean="0">
                <a:latin typeface="Times New Roman" pitchFamily="18" charset="0"/>
                <a:cs typeface="Times New Roman" pitchFamily="18" charset="0"/>
              </a:rPr>
              <a:t> tradeoffs for complex HPC applications is a non-trivial task, but the economic benefits are substantial. More research is necessary to quickly identify important traits for complex applications with dynamic and irregular communication patterns. A future direction is to evaluate and characterize applications with irregular </a:t>
            </a:r>
            <a:r>
              <a:rPr lang="en-IN" sz="1800" dirty="0" smtClean="0">
                <a:latin typeface="Times New Roman" pitchFamily="18" charset="0"/>
                <a:cs typeface="Times New Roman" pitchFamily="18" charset="0"/>
              </a:rPr>
              <a:t>parallelism </a:t>
            </a:r>
            <a:r>
              <a:rPr lang="en-IN" sz="1800" dirty="0" smtClean="0">
                <a:latin typeface="Times New Roman" pitchFamily="18" charset="0"/>
                <a:cs typeface="Times New Roman" pitchFamily="18" charset="0"/>
              </a:rPr>
              <a:t>and dynamic datasets. For example, challenging data sets arise from 4D CT imaging, 3D moving meshes, and Computational Fluid Dynamics (CFD). The dynamic and irregular nature of such applications makes their characterization even more challenging compared to the regular iterative scientific applications considered in this paper. However, their asynchronous nature, i.e. lack of </a:t>
            </a:r>
            <a:r>
              <a:rPr lang="en-IN" sz="1800" dirty="0" err="1" smtClean="0">
                <a:latin typeface="Times New Roman" pitchFamily="18" charset="0"/>
                <a:cs typeface="Times New Roman" pitchFamily="18" charset="0"/>
              </a:rPr>
              <a:t>finegrained</a:t>
            </a:r>
            <a:r>
              <a:rPr lang="en-IN" sz="1800" dirty="0" smtClean="0">
                <a:latin typeface="Times New Roman" pitchFamily="18" charset="0"/>
                <a:cs typeface="Times New Roman" pitchFamily="18" charset="0"/>
              </a:rPr>
              <a:t> barrier synchronizations, makes them promising candidates for heterogeneous and multi-tenant clouds.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“Magellan Final Report,” U.S. Department of Energy (DOE), Tech. Rep., 2011.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P. </a:t>
            </a:r>
            <a:r>
              <a:rPr lang="en-IN" sz="1700" dirty="0" err="1" smtClean="0">
                <a:latin typeface="Times New Roman" pitchFamily="18" charset="0"/>
                <a:cs typeface="Times New Roman" pitchFamily="18" charset="0"/>
              </a:rPr>
              <a:t>Mehrotra</a:t>
            </a:r>
            <a:r>
              <a:rPr lang="en-IN" sz="1700" dirty="0" smtClean="0">
                <a:latin typeface="Times New Roman" pitchFamily="18" charset="0"/>
                <a:cs typeface="Times New Roman" pitchFamily="18" charset="0"/>
              </a:rPr>
              <a:t>, J. </a:t>
            </a:r>
            <a:r>
              <a:rPr lang="en-IN" sz="1700" dirty="0" err="1" smtClean="0">
                <a:latin typeface="Times New Roman" pitchFamily="18" charset="0"/>
                <a:cs typeface="Times New Roman" pitchFamily="18" charset="0"/>
              </a:rPr>
              <a:t>Djomehri</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Heistand</a:t>
            </a:r>
            <a:r>
              <a:rPr lang="en-IN" sz="1700" dirty="0" smtClean="0">
                <a:latin typeface="Times New Roman" pitchFamily="18" charset="0"/>
                <a:cs typeface="Times New Roman" pitchFamily="18" charset="0"/>
              </a:rPr>
              <a:t>, R. Hood, H. Jin, A. </a:t>
            </a:r>
            <a:r>
              <a:rPr lang="en-IN" sz="1700" dirty="0" err="1" smtClean="0">
                <a:latin typeface="Times New Roman" pitchFamily="18" charset="0"/>
                <a:cs typeface="Times New Roman" pitchFamily="18" charset="0"/>
              </a:rPr>
              <a:t>Lazanoff</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Saini</a:t>
            </a:r>
            <a:r>
              <a:rPr lang="en-IN" sz="1700" dirty="0" smtClean="0">
                <a:latin typeface="Times New Roman" pitchFamily="18" charset="0"/>
                <a:cs typeface="Times New Roman" pitchFamily="18" charset="0"/>
              </a:rPr>
              <a:t>, and R. </a:t>
            </a:r>
            <a:r>
              <a:rPr lang="en-IN" sz="1700" dirty="0" err="1" smtClean="0">
                <a:latin typeface="Times New Roman" pitchFamily="18" charset="0"/>
                <a:cs typeface="Times New Roman" pitchFamily="18" charset="0"/>
              </a:rPr>
              <a:t>Biswas</a:t>
            </a:r>
            <a:r>
              <a:rPr lang="en-IN" sz="1700" dirty="0" smtClean="0">
                <a:latin typeface="Times New Roman" pitchFamily="18" charset="0"/>
                <a:cs typeface="Times New Roman" pitchFamily="18" charset="0"/>
              </a:rPr>
              <a:t>, “Performance Evaluation of Amazon EC2 for NASA HPC applications,” in Proceedings of the 3rd workshop on Scientific Cloud Computing. New York, NY, USA: ACM, 2012.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C. </a:t>
            </a:r>
            <a:r>
              <a:rPr lang="en-IN" sz="1700" dirty="0" err="1" smtClean="0">
                <a:latin typeface="Times New Roman" pitchFamily="18" charset="0"/>
                <a:cs typeface="Times New Roman" pitchFamily="18" charset="0"/>
              </a:rPr>
              <a:t>Evangelinos</a:t>
            </a:r>
            <a:r>
              <a:rPr lang="en-IN" sz="1700" dirty="0" smtClean="0">
                <a:latin typeface="Times New Roman" pitchFamily="18" charset="0"/>
                <a:cs typeface="Times New Roman" pitchFamily="18" charset="0"/>
              </a:rPr>
              <a:t> and C. N. Hill, “Cloud Computing for parallel Scientific HPC Applications: Feasibility of Running Coupled Atmosphere-Ocean Climate Models on Amazon’s EC2.” Cloud Computing and Its Applications, Oct. 2008.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A. Gupta and D. </a:t>
            </a:r>
            <a:r>
              <a:rPr lang="en-IN" sz="1700" dirty="0" err="1" smtClean="0">
                <a:latin typeface="Times New Roman" pitchFamily="18" charset="0"/>
                <a:cs typeface="Times New Roman" pitchFamily="18" charset="0"/>
              </a:rPr>
              <a:t>Milojicic</a:t>
            </a:r>
            <a:r>
              <a:rPr lang="en-IN" sz="1700" dirty="0" smtClean="0">
                <a:latin typeface="Times New Roman" pitchFamily="18" charset="0"/>
                <a:cs typeface="Times New Roman" pitchFamily="18" charset="0"/>
              </a:rPr>
              <a:t>, “Evaluation of HPC Applications on Cloud,” in Open Cirrus Summit (Best Student Paper), Atlanta, GA, Oct. 2011, pp. 22 –26.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E. Walker, “Benchmarking Amazon EC2 for high-performance scientific computing,” LOGIN, pp. 18–23, 2008.</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 Gupta, L. V. Kale, D. S. </a:t>
            </a:r>
            <a:r>
              <a:rPr lang="en-IN" sz="1800" dirty="0" err="1" smtClean="0">
                <a:latin typeface="Times New Roman" pitchFamily="18" charset="0"/>
                <a:cs typeface="Times New Roman" pitchFamily="18" charset="0"/>
              </a:rPr>
              <a:t>Milojicic</a:t>
            </a:r>
            <a:r>
              <a:rPr lang="en-IN" sz="1800" dirty="0" smtClean="0">
                <a:latin typeface="Times New Roman" pitchFamily="18" charset="0"/>
                <a:cs typeface="Times New Roman" pitchFamily="18" charset="0"/>
              </a:rPr>
              <a:t>, P. </a:t>
            </a:r>
            <a:r>
              <a:rPr lang="en-IN" sz="1800" dirty="0" err="1" smtClean="0">
                <a:latin typeface="Times New Roman" pitchFamily="18" charset="0"/>
                <a:cs typeface="Times New Roman" pitchFamily="18" charset="0"/>
              </a:rPr>
              <a:t>Faraboschi</a:t>
            </a:r>
            <a:r>
              <a:rPr lang="en-IN" sz="1800" dirty="0" smtClean="0">
                <a:latin typeface="Times New Roman" pitchFamily="18" charset="0"/>
                <a:cs typeface="Times New Roman" pitchFamily="18" charset="0"/>
              </a:rPr>
              <a:t>, R. Kaufmann, ´ V. March, F. </a:t>
            </a:r>
            <a:r>
              <a:rPr lang="en-IN" sz="1800" dirty="0" err="1" smtClean="0">
                <a:latin typeface="Times New Roman" pitchFamily="18" charset="0"/>
                <a:cs typeface="Times New Roman" pitchFamily="18" charset="0"/>
              </a:rPr>
              <a:t>Gioachin</a:t>
            </a:r>
            <a:r>
              <a:rPr lang="en-IN" sz="1800" dirty="0" smtClean="0">
                <a:latin typeface="Times New Roman" pitchFamily="18" charset="0"/>
                <a:cs typeface="Times New Roman" pitchFamily="18" charset="0"/>
              </a:rPr>
              <a:t>, C. H. </a:t>
            </a:r>
            <a:r>
              <a:rPr lang="en-IN" sz="1800" dirty="0" err="1" smtClean="0">
                <a:latin typeface="Times New Roman" pitchFamily="18" charset="0"/>
                <a:cs typeface="Times New Roman" pitchFamily="18" charset="0"/>
              </a:rPr>
              <a:t>Suen</a:t>
            </a:r>
            <a:r>
              <a:rPr lang="en-IN" sz="1800" dirty="0" smtClean="0">
                <a:latin typeface="Times New Roman" pitchFamily="18" charset="0"/>
                <a:cs typeface="Times New Roman" pitchFamily="18" charset="0"/>
              </a:rPr>
              <a:t>, and B.-S. Lee, “The Who, What, Why, and How of HPC Applications in the Cloud.” in 5th IEEE Intl. Conf. on Cloud Comp. Techno. and Sc. (</a:t>
            </a:r>
            <a:r>
              <a:rPr lang="en-IN" sz="1800" dirty="0" err="1" smtClean="0">
                <a:latin typeface="Times New Roman" pitchFamily="18" charset="0"/>
                <a:cs typeface="Times New Roman" pitchFamily="18" charset="0"/>
              </a:rPr>
              <a:t>CloudCom</a:t>
            </a:r>
            <a:r>
              <a:rPr lang="en-IN" sz="1800" dirty="0" smtClean="0">
                <a:latin typeface="Times New Roman" pitchFamily="18" charset="0"/>
                <a:cs typeface="Times New Roman" pitchFamily="18" charset="0"/>
              </a:rPr>
              <a:t>) ’13, Best Paper.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“High Performance Computing (HPC) on AWS,” http://aws. amazon.com/</a:t>
            </a:r>
            <a:r>
              <a:rPr lang="en-IN" sz="1800" dirty="0" err="1" smtClean="0">
                <a:latin typeface="Times New Roman" pitchFamily="18" charset="0"/>
                <a:cs typeface="Times New Roman" pitchFamily="18" charset="0"/>
              </a:rPr>
              <a:t>hpc</a:t>
            </a:r>
            <a:r>
              <a:rPr lang="en-IN" sz="1800" dirty="0" smtClean="0">
                <a:latin typeface="Times New Roman" pitchFamily="18" charset="0"/>
                <a:cs typeface="Times New Roman" pitchFamily="18" charset="0"/>
              </a:rPr>
              <a:t>-applications.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A. </a:t>
            </a:r>
            <a:r>
              <a:rPr lang="en-IN" sz="1800" dirty="0" err="1" smtClean="0">
                <a:latin typeface="Times New Roman" pitchFamily="18" charset="0"/>
                <a:cs typeface="Times New Roman" pitchFamily="18" charset="0"/>
              </a:rPr>
              <a:t>Iosup</a:t>
            </a:r>
            <a:r>
              <a:rPr lang="en-IN" sz="1800" dirty="0" smtClean="0">
                <a:latin typeface="Times New Roman" pitchFamily="18" charset="0"/>
                <a:cs typeface="Times New Roman" pitchFamily="18" charset="0"/>
              </a:rPr>
              <a:t> et al., “Performance Analysis of Cloud Computing Services for Many-Tasks Scientific Computing,” Parallel and Dist. Systems, IEEE Tran. on, vol. 22, no. 6, pp. 931 –945, </a:t>
            </a:r>
            <a:r>
              <a:rPr lang="en-IN" sz="1800" dirty="0" err="1" smtClean="0">
                <a:latin typeface="Times New Roman" pitchFamily="18" charset="0"/>
                <a:cs typeface="Times New Roman" pitchFamily="18" charset="0"/>
              </a:rPr>
              <a:t>june</a:t>
            </a:r>
            <a:r>
              <a:rPr lang="en-IN" sz="1800" dirty="0" smtClean="0">
                <a:latin typeface="Times New Roman" pitchFamily="18" charset="0"/>
                <a:cs typeface="Times New Roman" pitchFamily="18" charset="0"/>
              </a:rPr>
              <a:t> 2011.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J. </a:t>
            </a:r>
            <a:r>
              <a:rPr lang="en-IN" sz="1800" dirty="0" err="1" smtClean="0">
                <a:latin typeface="Times New Roman" pitchFamily="18" charset="0"/>
                <a:cs typeface="Times New Roman" pitchFamily="18" charset="0"/>
              </a:rPr>
              <a:t>Napper</a:t>
            </a:r>
            <a:r>
              <a:rPr lang="en-IN" sz="1800" dirty="0" smtClean="0">
                <a:latin typeface="Times New Roman" pitchFamily="18" charset="0"/>
                <a:cs typeface="Times New Roman" pitchFamily="18" charset="0"/>
              </a:rPr>
              <a:t> and P. </a:t>
            </a:r>
            <a:r>
              <a:rPr lang="en-IN" sz="1800" dirty="0" err="1" smtClean="0">
                <a:latin typeface="Times New Roman" pitchFamily="18" charset="0"/>
                <a:cs typeface="Times New Roman" pitchFamily="18" charset="0"/>
              </a:rPr>
              <a:t>Bientinesi</a:t>
            </a:r>
            <a:r>
              <a:rPr lang="en-IN" sz="1800" dirty="0" smtClean="0">
                <a:latin typeface="Times New Roman" pitchFamily="18" charset="0"/>
                <a:cs typeface="Times New Roman" pitchFamily="18" charset="0"/>
              </a:rPr>
              <a:t>, “Can Cloud Computing reach the Top500?” ser. UCHPC-MAW ’09. ACM, 2009.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“Ranger User Guide,” http://services.tacc.utexas.edu/index. </a:t>
            </a:r>
            <a:r>
              <a:rPr lang="en-IN" sz="1800" dirty="0" err="1" smtClean="0">
                <a:latin typeface="Times New Roman" pitchFamily="18" charset="0"/>
                <a:cs typeface="Times New Roman" pitchFamily="18" charset="0"/>
              </a:rPr>
              <a:t>php</a:t>
            </a:r>
            <a:r>
              <a:rPr lang="en-IN" sz="1800" dirty="0" smtClean="0">
                <a:latin typeface="Times New Roman" pitchFamily="18" charset="0"/>
                <a:cs typeface="Times New Roman" pitchFamily="18" charset="0"/>
              </a:rPr>
              <a:t>/ranger-user-guide.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1285</TotalTime>
  <Words>1337</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Evaluation of the performance of tightly coupled parallel solvers and MPI communications in IaaS from the public cloud</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2021-06-21T07:19:01Z</dcterms:modified>
</cp:coreProperties>
</file>