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Computational Cost Analysis and Data-Driven Predictive </a:t>
            </a:r>
            <a:r>
              <a:rPr lang="en-IN" b="1" dirty="0" err="1" smtClean="0">
                <a:latin typeface="Times New Roman" pitchFamily="18" charset="0"/>
                <a:cs typeface="Times New Roman" pitchFamily="18" charset="0"/>
              </a:rPr>
              <a:t>Modeling</a:t>
            </a:r>
            <a:r>
              <a:rPr lang="en-IN" b="1" dirty="0" smtClean="0">
                <a:latin typeface="Times New Roman" pitchFamily="18" charset="0"/>
                <a:cs typeface="Times New Roman" pitchFamily="18" charset="0"/>
              </a:rPr>
              <a:t> of Cloud-based Online NILM Algorithm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Online </a:t>
            </a:r>
            <a:r>
              <a:rPr lang="en-IN" sz="2000" dirty="0" smtClean="0">
                <a:latin typeface="Times New Roman" pitchFamily="18" charset="0"/>
                <a:cs typeface="Times New Roman" pitchFamily="18" charset="0"/>
              </a:rPr>
              <a:t>non-intrusive load monitoring methods have captivated academia and industries as parsimonious solutions for household energy efficiency monitoring as well as safety control, anomaly detection, and demand-side management. However, despite the promised energy efficiency by providing appliance specific consumption information feed-backs, the computational energy cost for running the load monitoring systems is not explored. This study analyzes whether the energy spent to execute the non-intrusive algorithms, out-weights the expected energy efficiency gain from using the algorithms.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Furthermore</a:t>
            </a:r>
            <a:r>
              <a:rPr lang="en-IN" sz="2000" dirty="0" smtClean="0">
                <a:latin typeface="Times New Roman" pitchFamily="18" charset="0"/>
                <a:cs typeface="Times New Roman" pitchFamily="18" charset="0"/>
              </a:rPr>
              <a:t>, we present a study on the computation costs estimation and prediction of a Cloud-based online non-intrusive load disaggregation algorithm through data-driven models. Moreover, a generic framework for an automated algorithm computational cost monitoring and the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methodologies are devised and proposed for meeting extensive scaling load monitoring and deployment requirements. The proposed approach was examined and validated on </a:t>
            </a:r>
            <a:r>
              <a:rPr lang="en-IN" sz="2000" dirty="0" err="1" smtClean="0">
                <a:latin typeface="Times New Roman" pitchFamily="18" charset="0"/>
                <a:cs typeface="Times New Roman" pitchFamily="18" charset="0"/>
              </a:rPr>
              <a:t>ls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cvs</a:t>
            </a:r>
            <a:r>
              <a:rPr lang="en-IN" sz="2000" dirty="0" smtClean="0">
                <a:latin typeface="Times New Roman" pitchFamily="18" charset="0"/>
                <a:cs typeface="Times New Roman" pitchFamily="18" charset="0"/>
              </a:rPr>
              <a:t> running the disaggregation algorithm. The prediction models, developed using statistical and machine learning tools, demonstrate the promising applicability of the data-driven approach with a very high prediction accuracy without detailed knowledge of the computing systems and the algorithm</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1800" dirty="0" smtClean="0">
                <a:latin typeface="Times New Roman" pitchFamily="18" charset="0"/>
                <a:cs typeface="Times New Roman" pitchFamily="18" charset="0"/>
              </a:rPr>
              <a:t>This data acquisition is commonly related to a device or system, very close to the existing electrical facilities, where different approaches can be deployed in order to measure certain parameters, such as currents or voltages, in a certain household or building</a:t>
            </a:r>
            <a:r>
              <a:rPr lang="en-IN" sz="1800" dirty="0" smtClean="0">
                <a:latin typeface="Times New Roman" pitchFamily="18" charset="0"/>
                <a:cs typeface="Times New Roman" pitchFamily="18" charset="0"/>
              </a:rPr>
              <a:t>.</a:t>
            </a:r>
          </a:p>
          <a:p>
            <a:pPr algn="just">
              <a:lnSpc>
                <a:spcPct val="150000"/>
              </a:lnSpc>
            </a:pPr>
            <a:r>
              <a:rPr lang="en-IN" sz="1800" dirty="0" smtClean="0">
                <a:latin typeface="Times New Roman" pitchFamily="18" charset="0"/>
                <a:cs typeface="Times New Roman" pitchFamily="18" charset="0"/>
              </a:rPr>
              <a:t>It </a:t>
            </a:r>
            <a:r>
              <a:rPr lang="en-IN" sz="1800" dirty="0" smtClean="0">
                <a:latin typeface="Times New Roman" pitchFamily="18" charset="0"/>
                <a:cs typeface="Times New Roman" pitchFamily="18" charset="0"/>
              </a:rPr>
              <a:t>has been concluded that all models provide excellent classification performance and correctly identified the existing devices, establishing the applicability of the proposed approach</a:t>
            </a:r>
            <a:r>
              <a:rPr lang="en-IN" sz="1800" dirty="0" smtClean="0">
                <a:latin typeface="Times New Roman" pitchFamily="18" charset="0"/>
                <a:cs typeface="Times New Roman" pitchFamily="18" charset="0"/>
              </a:rPr>
              <a:t>.</a:t>
            </a:r>
          </a:p>
          <a:p>
            <a:pPr algn="just">
              <a:lnSpc>
                <a:spcPct val="150000"/>
              </a:lnSpc>
            </a:pPr>
            <a:r>
              <a:rPr lang="en-IN" sz="1800" dirty="0" smtClean="0">
                <a:latin typeface="Times New Roman" pitchFamily="18" charset="0"/>
                <a:cs typeface="Times New Roman" pitchFamily="18" charset="0"/>
              </a:rPr>
              <a:t>The first step of any HEMS is to monitor the electricity consumption of the several devices existing in a </a:t>
            </a:r>
            <a:r>
              <a:rPr lang="en-IN" sz="1800" dirty="0" smtClean="0">
                <a:latin typeface="Times New Roman" pitchFamily="18" charset="0"/>
                <a:cs typeface="Times New Roman" pitchFamily="18" charset="0"/>
              </a:rPr>
              <a:t>household.</a:t>
            </a:r>
          </a:p>
          <a:p>
            <a:pPr algn="just">
              <a:lnSpc>
                <a:spcPct val="150000"/>
              </a:lnSpc>
            </a:pPr>
            <a:r>
              <a:rPr lang="en-IN" sz="1800" dirty="0" smtClean="0">
                <a:latin typeface="Times New Roman" pitchFamily="18" charset="0"/>
                <a:cs typeface="Times New Roman" pitchFamily="18" charset="0"/>
              </a:rPr>
              <a:t>As a myriad of approaches has been proposed for this last step of NILM, the aim of this section is not to provide a deep review of the existing alternatives, but rather to point out important works on optimization and machine learning (supervised and unsupervised) algorithms used for load classification.</a:t>
            </a:r>
            <a:endParaRPr lang="en-US" sz="18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power changes are grouped into clusters, with each cluster representing a state change of a target appliance. Since then, several works have investigated the NILM problem utilizing different sampling rates and techniques.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visual representation solves the appliance recognition problem by exploiting computer vision </a:t>
            </a:r>
            <a:r>
              <a:rPr lang="en-IN" sz="2000" dirty="0" smtClean="0">
                <a:latin typeface="Times New Roman" pitchFamily="18" charset="0"/>
                <a:cs typeface="Times New Roman" pitchFamily="18" charset="0"/>
              </a:rPr>
              <a:t>techniques.</a:t>
            </a:r>
          </a:p>
          <a:p>
            <a:pPr algn="just">
              <a:lnSpc>
                <a:spcPct val="150000"/>
              </a:lnSpc>
            </a:pPr>
            <a:r>
              <a:rPr lang="en-IN" sz="2000" dirty="0" smtClean="0">
                <a:latin typeface="Times New Roman" pitchFamily="18" charset="0"/>
                <a:cs typeface="Times New Roman" pitchFamily="18" charset="0"/>
              </a:rPr>
              <a:t>Thus, there is no need to implement specific algorithms; instead, by training a CNN model, the classification problem can be successfully solved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evaluate the classifier, the most common metrics used in classification and NILM problems are </a:t>
            </a:r>
            <a:r>
              <a:rPr lang="en-IN" sz="2000" dirty="0" smtClean="0">
                <a:latin typeface="Times New Roman" pitchFamily="18" charset="0"/>
                <a:cs typeface="Times New Roman" pitchFamily="18" charset="0"/>
              </a:rPr>
              <a:t>adopted.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04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 event-based algorithm is proposed to identify load signatures, according to trajectories of real, reactive and distortion power.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Other transforms were also employed, such as the Stockwell Transform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combinations of different techniques, such as DWT and harmonics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have also been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fusion of a supervised training process over available labelled datasets with an unsupervised training method over unlabelled aggregate data is proposed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The authors analysed the requirements of DR and proposed a new NILM system with an enhanced load space and measurement approach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their application did not include </a:t>
            </a:r>
            <a:r>
              <a:rPr lang="en-IN" sz="2000" dirty="0" err="1" smtClean="0">
                <a:latin typeface="Times New Roman" pitchFamily="18" charset="0"/>
                <a:cs typeface="Times New Roman" pitchFamily="18" charset="0"/>
              </a:rPr>
              <a:t>renewables</a:t>
            </a:r>
            <a:r>
              <a:rPr lang="en-IN" sz="2000" dirty="0" smtClean="0">
                <a:latin typeface="Times New Roman" pitchFamily="18" charset="0"/>
                <a:cs typeface="Times New Roman" pitchFamily="18" charset="0"/>
              </a:rPr>
              <a:t>, they proposed to include them, together with a forecasting mechanism for the electricity produced, in future work.</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lnSpcReduction="20000"/>
          </a:bodyPr>
          <a:lstStyle/>
          <a:p>
            <a:pPr algn="just">
              <a:lnSpc>
                <a:spcPct val="150000"/>
              </a:lnSpc>
            </a:pPr>
            <a:r>
              <a:rPr lang="en-IN" sz="2000" dirty="0" smtClean="0">
                <a:latin typeface="Times New Roman" pitchFamily="18" charset="0"/>
                <a:cs typeface="Times New Roman" pitchFamily="18" charset="0"/>
              </a:rPr>
              <a:t>In this sense, the proposed algorithm performance may degrade for multi-state appliances.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Consequently</a:t>
            </a:r>
            <a:r>
              <a:rPr lang="en-IN" sz="2000" dirty="0" smtClean="0">
                <a:latin typeface="Times New Roman" pitchFamily="18" charset="0"/>
                <a:cs typeface="Times New Roman" pitchFamily="18" charset="0"/>
              </a:rPr>
              <a:t>, the identification algorithm’s performance is independent of the simultaneous operation of other types of appliances, even when a large number of devices is </a:t>
            </a:r>
            <a:r>
              <a:rPr lang="en-IN" sz="2000" dirty="0" smtClean="0">
                <a:latin typeface="Times New Roman" pitchFamily="18" charset="0"/>
                <a:cs typeface="Times New Roman" pitchFamily="18" charset="0"/>
              </a:rPr>
              <a:t>considered.</a:t>
            </a:r>
          </a:p>
          <a:p>
            <a:pPr algn="just">
              <a:lnSpc>
                <a:spcPct val="150000"/>
              </a:lnSpc>
            </a:pPr>
            <a:r>
              <a:rPr lang="en-IN" sz="2000" dirty="0" smtClean="0">
                <a:latin typeface="Times New Roman" pitchFamily="18" charset="0"/>
                <a:cs typeface="Times New Roman" pitchFamily="18" charset="0"/>
              </a:rPr>
              <a:t>It is evident that the proposed classification algorithm presents high performance regarding the microwave and the fridge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overall performance of the proposed methodology is tested on a private dataset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 proposed methodology is compared to other NILM-based energy consumption estimation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study, three appliances are selected to test the proposed methodology’s performance, i.e., fridge, washing machine, and microwave oven.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Review of Smart Meter Data Analytics: Applications, Methodologies, and Challenges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Wang, Y.; Chen, Q.; Hong, T.; Kang, C.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widespread popularity of smart meters enables an immense amount of fine-grained electricity consumption data to be collected.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State Forecasting and Operational Planning for Distribution Network Energy Management Systems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Hayes, B.P.; Prodanovic, 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paper describes development of three services designed for use in distribution network energy management systems.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Chance Constrained Optimization in a Home Energy Management System</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Huang, Y.; Wang, L.; Guo, W.; Kang, Q.; Wu, Q.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details a proposed demand response (DR) application to optimize the operation of appliances in an indeterminate environment in a home energy management system (HEMS).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Detection of Non-Technical Losses Using Smart Meter Data and Supervised Learning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Buzau, M.M.; Tejedor-Aguilera, J.; Cruz-Romero, P.; Gómez-Expósito, 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this paper, we propose a methodology for non-technical loss detection using supervised learning.</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752600" y="1447800"/>
            <a:ext cx="69342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533400"/>
            <a:ext cx="7498080" cy="4800600"/>
          </a:xfrm>
        </p:spPr>
        <p:txBody>
          <a:bodyPr>
            <a:noAutofit/>
          </a:bodyPr>
          <a:lstStyle/>
          <a:p>
            <a:pPr algn="just">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a novel real-time event-based energy disaggregation methodology is introduced. Initially, a simple event-detection algorithm is proposed to find time instants when an appliance is turned-on and extract transient responses at 100 Hz. Next, a </a:t>
            </a:r>
            <a:r>
              <a:rPr lang="en-IN" sz="1800" dirty="0" err="1" smtClean="0">
                <a:latin typeface="Times New Roman" pitchFamily="18" charset="0"/>
                <a:cs typeface="Times New Roman" pitchFamily="18" charset="0"/>
              </a:rPr>
              <a:t>convolutional</a:t>
            </a:r>
            <a:r>
              <a:rPr lang="en-IN" sz="1800" dirty="0" smtClean="0">
                <a:latin typeface="Times New Roman" pitchFamily="18" charset="0"/>
                <a:cs typeface="Times New Roman" pitchFamily="18" charset="0"/>
              </a:rPr>
              <a:t> neural network classifier identifies if a transient response was caused by a target appliance. Finally, a power estimation algorithm is implemented considering appliance end-uses as pulses of constant power. Experimental results show a promising performance for specific appliances. Unlike most relevant papers in the literature, the proposed non-intrusive load monitoring system can identify in real-time when an appliance is turned-on based on its information-rich transient response sampled at 100 Hz. Furthermore, it is delay-free since, once a target appliance has been turned-on, the active power can be directly calculated. Moreover, the system is computational and memory-efficient and can be integrated into smart meters. The proposed approach can be used for a significant number of appliances with negligible error. However, energy consumption of specific appliances, e.g., heat pump, tumble dryer, including many states of operation, cannot be calculated by the proposed methodology. For such cases, dedicated algorithms should be implemented. As future steps, a more robust power estimation algorithm will be examined for multi-state appliance uses. Additionally, the proposed methodology will be tested on more types of appliances.</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2192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Wang, Y.; Chen, Q.; Hong, T.; Kang, C. Review of Smart Meter Data Analytics: Applications, Methodologies, and Challenges. IEEE Trans. Smart Grid 2019, 10, 3125–3148.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Hayes, B.P.; </a:t>
            </a:r>
            <a:r>
              <a:rPr lang="en-IN" sz="1600" dirty="0" err="1" smtClean="0">
                <a:latin typeface="Times New Roman" pitchFamily="18" charset="0"/>
                <a:cs typeface="Times New Roman" pitchFamily="18" charset="0"/>
              </a:rPr>
              <a:t>Prodanovic</a:t>
            </a:r>
            <a:r>
              <a:rPr lang="en-IN" sz="1600" dirty="0" smtClean="0">
                <a:latin typeface="Times New Roman" pitchFamily="18" charset="0"/>
                <a:cs typeface="Times New Roman" pitchFamily="18" charset="0"/>
              </a:rPr>
              <a:t>, M. State Forecasting and Operational Planning for Distribution Network Energy Management Systems. IEEE Trans. Smart Grid 2016, 7, 1002–1011.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Huang, Y.; Wang, L.;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W.; Kang, Q.; Wu, Q. Chance Constrained Optimization in a Home Energy Management System. IEEE Trans. Smart Grid 2018, 9, 252–260.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Buzau, M.M.; </a:t>
            </a:r>
            <a:r>
              <a:rPr lang="en-IN" sz="1600" dirty="0" err="1" smtClean="0">
                <a:latin typeface="Times New Roman" pitchFamily="18" charset="0"/>
                <a:cs typeface="Times New Roman" pitchFamily="18" charset="0"/>
              </a:rPr>
              <a:t>Tejedor</a:t>
            </a:r>
            <a:r>
              <a:rPr lang="en-IN" sz="1600" dirty="0" smtClean="0">
                <a:latin typeface="Times New Roman" pitchFamily="18" charset="0"/>
                <a:cs typeface="Times New Roman" pitchFamily="18" charset="0"/>
              </a:rPr>
              <a:t>-Aguilera, J.; Cruz-Romero, P.; </a:t>
            </a:r>
            <a:r>
              <a:rPr lang="en-IN" sz="1600" dirty="0" err="1" smtClean="0">
                <a:latin typeface="Times New Roman" pitchFamily="18" charset="0"/>
                <a:cs typeface="Times New Roman" pitchFamily="18" charset="0"/>
              </a:rPr>
              <a:t>Gómez-Expósito</a:t>
            </a:r>
            <a:r>
              <a:rPr lang="en-IN" sz="1600" dirty="0" smtClean="0">
                <a:latin typeface="Times New Roman" pitchFamily="18" charset="0"/>
                <a:cs typeface="Times New Roman" pitchFamily="18" charset="0"/>
              </a:rPr>
              <a:t>, A. Detection of Non-Technical Losses Using Smart Meter Data and Supervised Learning. IEEE Trans. Smart Grid 2019, 10, 2661–2670.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Chakraborty</a:t>
            </a:r>
            <a:r>
              <a:rPr lang="en-IN" sz="1600" dirty="0" smtClean="0">
                <a:latin typeface="Times New Roman" pitchFamily="18" charset="0"/>
                <a:cs typeface="Times New Roman" pitchFamily="18" charset="0"/>
              </a:rPr>
              <a:t>, S.; Das, S. Application of Smart Meters in High Impedance Fault Detection on Distribution Systems. IEEE Trans. Smart Grid 2019, 10, 3465–3473.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248400"/>
          </a:xfrm>
        </p:spPr>
        <p:txBody>
          <a:bodyPr>
            <a:noAutofit/>
          </a:bodyPr>
          <a:lstStyle/>
          <a:p>
            <a:pPr algn="just">
              <a:lnSpc>
                <a:spcPct val="170000"/>
              </a:lnSpc>
            </a:pPr>
            <a:r>
              <a:rPr lang="en-IN" sz="1500" dirty="0" smtClean="0">
                <a:latin typeface="Times New Roman" pitchFamily="18" charset="0"/>
                <a:cs typeface="Times New Roman" pitchFamily="18" charset="0"/>
              </a:rPr>
              <a:t>6. </a:t>
            </a:r>
            <a:r>
              <a:rPr lang="en-IN" sz="1500" dirty="0" err="1" smtClean="0">
                <a:latin typeface="Times New Roman" pitchFamily="18" charset="0"/>
                <a:cs typeface="Times New Roman" pitchFamily="18" charset="0"/>
              </a:rPr>
              <a:t>Chatzigeorgiou</a:t>
            </a:r>
            <a:r>
              <a:rPr lang="en-IN" sz="1500" dirty="0" smtClean="0">
                <a:latin typeface="Times New Roman" pitchFamily="18" charset="0"/>
                <a:cs typeface="Times New Roman" pitchFamily="18" charset="0"/>
              </a:rPr>
              <a:t>, I.; </a:t>
            </a:r>
            <a:r>
              <a:rPr lang="en-IN" sz="1500" dirty="0" err="1" smtClean="0">
                <a:latin typeface="Times New Roman" pitchFamily="18" charset="0"/>
                <a:cs typeface="Times New Roman" pitchFamily="18" charset="0"/>
              </a:rPr>
              <a:t>Andreou</a:t>
            </a:r>
            <a:r>
              <a:rPr lang="en-IN" sz="1500" dirty="0" smtClean="0">
                <a:latin typeface="Times New Roman" pitchFamily="18" charset="0"/>
                <a:cs typeface="Times New Roman" pitchFamily="18" charset="0"/>
              </a:rPr>
              <a:t>, G. A systematic review on feedback research for residential energy </a:t>
            </a:r>
            <a:r>
              <a:rPr lang="en-IN" sz="1500" dirty="0" err="1" smtClean="0">
                <a:latin typeface="Times New Roman" pitchFamily="18" charset="0"/>
                <a:cs typeface="Times New Roman" pitchFamily="18" charset="0"/>
              </a:rPr>
              <a:t>behavior</a:t>
            </a:r>
            <a:r>
              <a:rPr lang="en-IN" sz="1500" dirty="0" smtClean="0">
                <a:latin typeface="Times New Roman" pitchFamily="18" charset="0"/>
                <a:cs typeface="Times New Roman" pitchFamily="18" charset="0"/>
              </a:rPr>
              <a:t> change through mobile and web interfaces. Renew. </a:t>
            </a:r>
            <a:r>
              <a:rPr lang="en-IN" sz="1500" dirty="0" err="1" smtClean="0">
                <a:latin typeface="Times New Roman" pitchFamily="18" charset="0"/>
                <a:cs typeface="Times New Roman" pitchFamily="18" charset="0"/>
              </a:rPr>
              <a:t>Sust</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Energ</a:t>
            </a:r>
            <a:r>
              <a:rPr lang="en-IN" sz="1500" dirty="0" smtClean="0">
                <a:latin typeface="Times New Roman" pitchFamily="18" charset="0"/>
                <a:cs typeface="Times New Roman" pitchFamily="18" charset="0"/>
              </a:rPr>
              <a:t>. Rev. 2021, 135, 110187.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7</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Nalmpantis</a:t>
            </a:r>
            <a:r>
              <a:rPr lang="en-IN" sz="1500" dirty="0" smtClean="0">
                <a:latin typeface="Times New Roman" pitchFamily="18" charset="0"/>
                <a:cs typeface="Times New Roman" pitchFamily="18" charset="0"/>
              </a:rPr>
              <a:t>, C.; </a:t>
            </a:r>
            <a:r>
              <a:rPr lang="en-IN" sz="1500" dirty="0" err="1" smtClean="0">
                <a:latin typeface="Times New Roman" pitchFamily="18" charset="0"/>
                <a:cs typeface="Times New Roman" pitchFamily="18" charset="0"/>
              </a:rPr>
              <a:t>Vrakas</a:t>
            </a:r>
            <a:r>
              <a:rPr lang="en-IN" sz="1500" dirty="0" smtClean="0">
                <a:latin typeface="Times New Roman" pitchFamily="18" charset="0"/>
                <a:cs typeface="Times New Roman" pitchFamily="18" charset="0"/>
              </a:rPr>
              <a:t>, D. Machine learning approaches for non-intrusive load monitoring: From qualitative to quantitative </a:t>
            </a:r>
            <a:r>
              <a:rPr lang="en-IN" sz="1500" dirty="0" err="1" smtClean="0">
                <a:latin typeface="Times New Roman" pitchFamily="18" charset="0"/>
                <a:cs typeface="Times New Roman" pitchFamily="18" charset="0"/>
              </a:rPr>
              <a:t>comparation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Artif</a:t>
            </a:r>
            <a:r>
              <a:rPr lang="en-IN" sz="1500" dirty="0" smtClean="0">
                <a:latin typeface="Times New Roman" pitchFamily="18" charset="0"/>
                <a:cs typeface="Times New Roman" pitchFamily="18" charset="0"/>
              </a:rPr>
              <a:t>. Intel. Rev. 2018, 52.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8</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Ruano</a:t>
            </a:r>
            <a:r>
              <a:rPr lang="en-IN" sz="1500" dirty="0" smtClean="0">
                <a:latin typeface="Times New Roman" pitchFamily="18" charset="0"/>
                <a:cs typeface="Times New Roman" pitchFamily="18" charset="0"/>
              </a:rPr>
              <a:t>, A.; Hernandez, A.; </a:t>
            </a:r>
            <a:r>
              <a:rPr lang="en-IN" sz="1500" dirty="0" err="1" smtClean="0">
                <a:latin typeface="Times New Roman" pitchFamily="18" charset="0"/>
                <a:cs typeface="Times New Roman" pitchFamily="18" charset="0"/>
              </a:rPr>
              <a:t>Ureña</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Ruano</a:t>
            </a:r>
            <a:r>
              <a:rPr lang="en-IN" sz="1500" dirty="0" smtClean="0">
                <a:latin typeface="Times New Roman" pitchFamily="18" charset="0"/>
                <a:cs typeface="Times New Roman" pitchFamily="18" charset="0"/>
              </a:rPr>
              <a:t>, M.; Garcia, J. NILM Techniques for Intelligent Home Energy Management and Ambient Assisted Living: A Review. Energies 2019, 12, 2203.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9</a:t>
            </a:r>
            <a:r>
              <a:rPr lang="en-IN" sz="1500" dirty="0" smtClean="0">
                <a:latin typeface="Times New Roman" pitchFamily="18" charset="0"/>
                <a:cs typeface="Times New Roman" pitchFamily="18" charset="0"/>
              </a:rPr>
              <a:t>. Hart, G.W. Non-intrusive appliance load monitoring. Proc. IEEE 1992, 80, 1870–1891.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10</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Kolter</a:t>
            </a:r>
            <a:r>
              <a:rPr lang="en-IN" sz="1500" dirty="0" smtClean="0">
                <a:latin typeface="Times New Roman" pitchFamily="18" charset="0"/>
                <a:cs typeface="Times New Roman" pitchFamily="18" charset="0"/>
              </a:rPr>
              <a:t>, J.Z.; </a:t>
            </a:r>
            <a:r>
              <a:rPr lang="en-IN" sz="1500" dirty="0" err="1" smtClean="0">
                <a:latin typeface="Times New Roman" pitchFamily="18" charset="0"/>
                <a:cs typeface="Times New Roman" pitchFamily="18" charset="0"/>
              </a:rPr>
              <a:t>Jaakkola</a:t>
            </a:r>
            <a:r>
              <a:rPr lang="en-IN" sz="1500" dirty="0" smtClean="0">
                <a:latin typeface="Times New Roman" pitchFamily="18" charset="0"/>
                <a:cs typeface="Times New Roman" pitchFamily="18" charset="0"/>
              </a:rPr>
              <a:t>, T. Approximate Inference in Additive Factorial HMMs with Application to Energy Disaggregation. In Proceedings of the Fifteenth International Conference on Artificial Intelligence and Statistics, La Palma, Canary Islands, 21–23 April 2012; Volume 22, pp. 1472–1482. Available online: http://proceedings.mlr.press/v22/zico12.html (accessed on 15 January 2021).</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1281</TotalTime>
  <Words>1572</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Computational Cost Analysis and Data-Driven Predictive Modeling of Cloud-based Online NILM Algorithm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2021-06-21T08:19:09Z</dcterms:modified>
</cp:coreProperties>
</file>