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Application-Aware Migration Algorithm with </a:t>
            </a:r>
            <a:r>
              <a:rPr lang="en-IN" b="1" dirty="0" err="1" smtClean="0">
                <a:latin typeface="Times New Roman" pitchFamily="18" charset="0"/>
                <a:cs typeface="Times New Roman" pitchFamily="18" charset="0"/>
              </a:rPr>
              <a:t>Prefetching</a:t>
            </a:r>
            <a:r>
              <a:rPr lang="en-IN" b="1" dirty="0" smtClean="0">
                <a:latin typeface="Times New Roman" pitchFamily="18" charset="0"/>
                <a:cs typeface="Times New Roman" pitchFamily="18" charset="0"/>
              </a:rPr>
              <a:t> in Heterogeneous Cloud Environments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Inappropriate </a:t>
            </a:r>
            <a:r>
              <a:rPr lang="en-IN" sz="2000" dirty="0" smtClean="0">
                <a:latin typeface="Times New Roman" pitchFamily="18" charset="0"/>
                <a:cs typeface="Times New Roman" pitchFamily="18" charset="0"/>
              </a:rPr>
              <a:t>service migrations can lead to undesirable situations, such as high traffic overhead, long service latency, and service disruption. In this paper, we propose an application-aware migration algorithm (AMA) with </a:t>
            </a:r>
            <a:r>
              <a:rPr lang="en-IN" sz="2000" dirty="0" err="1" smtClean="0">
                <a:latin typeface="Times New Roman" pitchFamily="18" charset="0"/>
                <a:cs typeface="Times New Roman" pitchFamily="18" charset="0"/>
              </a:rPr>
              <a:t>prefetching</a:t>
            </a:r>
            <a:r>
              <a:rPr lang="en-IN" sz="2000" dirty="0" smtClean="0">
                <a:latin typeface="Times New Roman" pitchFamily="18" charset="0"/>
                <a:cs typeface="Times New Roman" pitchFamily="18" charset="0"/>
              </a:rPr>
              <a:t>. In AMA, a mobile device sends a service offloading request to the controller. After receiving this request, the controller determines the initial service cloud where virtual machine (VM) of the service initially operates by considering the application type. In addition, it periodically decides where to migrate VM and </a:t>
            </a:r>
            <a:r>
              <a:rPr lang="en-IN" sz="2000" dirty="0" err="1" smtClean="0">
                <a:latin typeface="Times New Roman" pitchFamily="18" charset="0"/>
                <a:cs typeface="Times New Roman" pitchFamily="18" charset="0"/>
              </a:rPr>
              <a:t>prefetch</a:t>
            </a:r>
            <a:r>
              <a:rPr lang="en-IN" sz="2000" dirty="0" smtClean="0">
                <a:latin typeface="Times New Roman" pitchFamily="18" charset="0"/>
                <a:cs typeface="Times New Roman" pitchFamily="18" charset="0"/>
              </a:rPr>
              <a:t> its core part considering the mobility of the mobile device and application type. To minimize the generated traffic volume while satisfying the requirements of the application, a constraint Markov decision process (CMDP) is formulated and its optimal policy is obtained via linear programming. Evaluation results demonstrate that AMA with the optimal policy can reduce the generated traffic volume while satisfying the requirements of the application (i.e., service latency and probability of service disruption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analysis reveals the existing gap in those approaches in terms of the migration downtime (performance), decoupling VMs from underlying systems (flexibility) and securing live migration channel (security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book provides case studies of numerous existing compute, storage, and application cloud services and illustrates capabilities and limitations of current providers of cloud computing services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most cases, establishing a private cloud means restructuring an existing infrastructure by adding virtualization and cloud-like interfaces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the same time, existing, </a:t>
            </a:r>
            <a:r>
              <a:rPr lang="en-IN" sz="2000" dirty="0" err="1" smtClean="0">
                <a:latin typeface="Times New Roman" pitchFamily="18" charset="0"/>
                <a:cs typeface="Times New Roman" pitchFamily="18" charset="0"/>
              </a:rPr>
              <a:t>wellunderstood</a:t>
            </a:r>
            <a:r>
              <a:rPr lang="en-IN" sz="2000" dirty="0" smtClean="0">
                <a:latin typeface="Times New Roman" pitchFamily="18" charset="0"/>
                <a:cs typeface="Times New Roman" pitchFamily="18" charset="0"/>
              </a:rPr>
              <a:t> technologies can be leveraged, such as data encryption, VLANs, and firewalls.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addresses the issues mentioned above by introducing a resource management algorithm, called resource utilization-aware VM migration (RU-VMM) algorithm, to distribute the loads among the overloaded and </a:t>
            </a:r>
            <a:r>
              <a:rPr lang="en-IN" sz="2000" dirty="0" err="1" smtClean="0">
                <a:latin typeface="Times New Roman" pitchFamily="18" charset="0"/>
                <a:cs typeface="Times New Roman" pitchFamily="18" charset="0"/>
              </a:rPr>
              <a:t>underloaded</a:t>
            </a:r>
            <a:r>
              <a:rPr lang="en-IN" sz="2000" dirty="0" smtClean="0">
                <a:latin typeface="Times New Roman" pitchFamily="18" charset="0"/>
                <a:cs typeface="Times New Roman" pitchFamily="18" charset="0"/>
              </a:rPr>
              <a:t> vehicles, such that energy consumption is minimized. </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an increase in popularity, VCC also faces various notable problems, such as resource management, energy consumption, bandwidth, latency and </a:t>
            </a:r>
            <a:r>
              <a:rPr lang="en-IN" sz="2000" dirty="0" smtClean="0">
                <a:latin typeface="Times New Roman" pitchFamily="18" charset="0"/>
                <a:cs typeface="Times New Roman" pitchFamily="18" charset="0"/>
              </a:rPr>
              <a:t>many more.</a:t>
            </a:r>
          </a:p>
          <a:p>
            <a:pPr algn="just">
              <a:lnSpc>
                <a:spcPct val="150000"/>
              </a:lnSpc>
            </a:pPr>
            <a:r>
              <a:rPr lang="en-IN" sz="2000" dirty="0" smtClean="0">
                <a:latin typeface="Times New Roman" pitchFamily="18" charset="0"/>
                <a:cs typeface="Times New Roman" pitchFamily="18" charset="0"/>
              </a:rPr>
              <a:t>Researchers </a:t>
            </a:r>
            <a:r>
              <a:rPr lang="en-IN" sz="2000" dirty="0" smtClean="0">
                <a:latin typeface="Times New Roman" pitchFamily="18" charset="0"/>
                <a:cs typeface="Times New Roman" pitchFamily="18" charset="0"/>
              </a:rPr>
              <a:t>have explored different dimensions of VCC to address the above-mentioned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Therefore, minimizing the energy consumption of the VMs that are hosted by both overloaded and </a:t>
            </a:r>
            <a:r>
              <a:rPr lang="en-IN" sz="2000" dirty="0" err="1" smtClean="0">
                <a:latin typeface="Times New Roman" pitchFamily="18" charset="0"/>
                <a:cs typeface="Times New Roman" pitchFamily="18" charset="0"/>
              </a:rPr>
              <a:t>underloaded</a:t>
            </a:r>
            <a:r>
              <a:rPr lang="en-IN" sz="2000" dirty="0" smtClean="0">
                <a:latin typeface="Times New Roman" pitchFamily="18" charset="0"/>
                <a:cs typeface="Times New Roman" pitchFamily="18" charset="0"/>
              </a:rPr>
              <a:t> is a challenging issue in the VCC environment.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3716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focuses on analysing recently proposed live, cloud migration approaches for VMs at the infrastructure level in the cloud architecture.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Various approaches have been proposed to improve cloud interoperability for all the three levels (</a:t>
            </a:r>
            <a:r>
              <a:rPr lang="en-IN" sz="2000" dirty="0" err="1" smtClean="0">
                <a:latin typeface="Times New Roman" pitchFamily="18" charset="0"/>
                <a:cs typeface="Times New Roman" pitchFamily="18" charset="0"/>
              </a:rPr>
              <a:t>IaaS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PaaS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SaaS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standardization efforts proceed, alternative user-centric approaches to achieve cloud interoperability are being proposed as more immediate, practical solutions.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Cloud brokerages, </a:t>
            </a:r>
            <a:r>
              <a:rPr lang="en-IN" sz="2000" dirty="0" err="1" smtClean="0">
                <a:latin typeface="Times New Roman" pitchFamily="18" charset="0"/>
                <a:cs typeface="Times New Roman" pitchFamily="18" charset="0"/>
              </a:rPr>
              <a:t>providercentric</a:t>
            </a:r>
            <a:r>
              <a:rPr lang="en-IN" sz="2000" dirty="0" smtClean="0">
                <a:latin typeface="Times New Roman" pitchFamily="18" charset="0"/>
                <a:cs typeface="Times New Roman" pitchFamily="18" charset="0"/>
              </a:rPr>
              <a:t> and user-centric approaches are among the proposed solutions. Three user-centric approaches (</a:t>
            </a:r>
            <a:r>
              <a:rPr lang="en-IN" sz="2000" dirty="0" err="1" smtClean="0">
                <a:latin typeface="Times New Roman" pitchFamily="18" charset="0"/>
                <a:cs typeface="Times New Roman" pitchFamily="18" charset="0"/>
              </a:rPr>
              <a:t>Supercloud</a:t>
            </a:r>
            <a:r>
              <a:rPr lang="en-IN" sz="2000" dirty="0" smtClean="0">
                <a:latin typeface="Times New Roman" pitchFamily="18" charset="0"/>
                <a:cs typeface="Times New Roman" pitchFamily="18" charset="0"/>
              </a:rPr>
              <a:t>, Kangaroo and HVX) for VMs live migration across the cloud are analysed in this survey based on performance, flexibility and security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attributes.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algorithm achieves better performance and low overhead as it minimizes the number of migrations. </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other hand, a large number of VM migrations can lead to wastage of energy and time, which ultimately degrades the performance of the VMs.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performance exceeds a threshold, then it initiates the process of migration. The threshold value is relying on the service level agreement.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simulation results show the better performance of the proposed algorithm RU-VMM in comparison to the existing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comparison has been shown in terms of three performance metrics, namely number of </a:t>
            </a:r>
            <a:r>
              <a:rPr lang="en-IN" sz="2000" dirty="0" err="1" smtClean="0">
                <a:latin typeface="Times New Roman" pitchFamily="18" charset="0"/>
                <a:cs typeface="Times New Roman" pitchFamily="18" charset="0"/>
              </a:rPr>
              <a:t>nal</a:t>
            </a:r>
            <a:r>
              <a:rPr lang="en-IN" sz="2000" dirty="0" smtClean="0">
                <a:latin typeface="Times New Roman" pitchFamily="18" charset="0"/>
                <a:cs typeface="Times New Roman" pitchFamily="18" charset="0"/>
              </a:rPr>
              <a:t> source vehicles, percentage of successful migration(s) and percentage of dropped migration(s).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Efcient</a:t>
                      </a:r>
                      <a:r>
                        <a:rPr lang="en-US" sz="2000" dirty="0">
                          <a:latin typeface="Times New Roman"/>
                          <a:ea typeface="Calibri"/>
                          <a:cs typeface="Latha"/>
                        </a:rPr>
                        <a:t> data handling in vehicular micro clouds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Hagenauer, T. Higuchi, O. Altintas and F. Dressler,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focus on data management in such micro clouds, i.e., clusters of cars organized in a hierarchical manner.</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Optimal job partitioning and allocation for vehicular cloud computing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Kim, H. Min, E. Choi and J. Jung,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With the emergence of advanced and powerful vehicular computing resources, it has become more challenging to meet the demands for vehicular cloud computing.</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Resource-aware virtual machine migration in </a:t>
                      </a:r>
                      <a:r>
                        <a:rPr lang="en-US" sz="2000" dirty="0" err="1">
                          <a:latin typeface="Times New Roman"/>
                          <a:ea typeface="Calibri"/>
                          <a:cs typeface="Latha"/>
                        </a:rPr>
                        <a:t>IoT</a:t>
                      </a:r>
                      <a:r>
                        <a:rPr lang="en-US" sz="2000" dirty="0">
                          <a:latin typeface="Times New Roman"/>
                          <a:ea typeface="Calibri"/>
                          <a:cs typeface="Latha"/>
                        </a:rPr>
                        <a:t> cloud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J. L. Paulraj, S. A. J. Francis, J. D. Peter and I. J. Jebadurai,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In cloud-based IOT application, sudden changes in the sensing environment cause spikes of data flowing into the cloud.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Normalization-based task scheduling algorithms for heterogeneous multicloud environment</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K. Panda and P. K. Jana,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Cloud computing is one of the most successful technologies that offer on-demand services through the Internet.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752600" y="1371600"/>
            <a:ext cx="6705599"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5334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paper, we have presented a novel algorithm RU-VMM for VM migration in vehicular cloud computing. The objective of the proposed algorithm is to migrate the load from the overloaded vehicles to the under loaded vehicles. For this, RU-VMM creates a set of probable sources vehicles and monitors the rolling change in resource utilization to select the </a:t>
            </a:r>
            <a:r>
              <a:rPr lang="en-IN" sz="1700" dirty="0" err="1" smtClean="0">
                <a:latin typeface="Times New Roman" pitchFamily="18" charset="0"/>
                <a:cs typeface="Times New Roman" pitchFamily="18" charset="0"/>
              </a:rPr>
              <a:t>nal</a:t>
            </a:r>
            <a:r>
              <a:rPr lang="en-IN" sz="1700" dirty="0" smtClean="0">
                <a:latin typeface="Times New Roman" pitchFamily="18" charset="0"/>
                <a:cs typeface="Times New Roman" pitchFamily="18" charset="0"/>
              </a:rPr>
              <a:t> source vehicles. Then it </a:t>
            </a:r>
            <a:r>
              <a:rPr lang="en-IN" sz="1700" dirty="0" err="1" smtClean="0">
                <a:latin typeface="Times New Roman" pitchFamily="18" charset="0"/>
                <a:cs typeface="Times New Roman" pitchFamily="18" charset="0"/>
              </a:rPr>
              <a:t>nds</a:t>
            </a:r>
            <a:r>
              <a:rPr lang="en-IN" sz="1700" dirty="0" smtClean="0">
                <a:latin typeface="Times New Roman" pitchFamily="18" charset="0"/>
                <a:cs typeface="Times New Roman" pitchFamily="18" charset="0"/>
              </a:rPr>
              <a:t> a destination vehicle to migrate the VM by continuously monitoring resource utilization of the destination vehicle and the source vehicle. The proposed algorithm has been simulated using MATLAB and compared with two existing algorithms, threshold and CUSUM using twenty-seven instances of nine dataset. The comparison has been shown in terms of three performance metrics, namely number of </a:t>
            </a:r>
            <a:r>
              <a:rPr lang="en-IN" sz="1700" dirty="0" err="1" smtClean="0">
                <a:latin typeface="Times New Roman" pitchFamily="18" charset="0"/>
                <a:cs typeface="Times New Roman" pitchFamily="18" charset="0"/>
              </a:rPr>
              <a:t>nal</a:t>
            </a:r>
            <a:r>
              <a:rPr lang="en-IN" sz="1700" dirty="0" smtClean="0">
                <a:latin typeface="Times New Roman" pitchFamily="18" charset="0"/>
                <a:cs typeface="Times New Roman" pitchFamily="18" charset="0"/>
              </a:rPr>
              <a:t> source vehicles, percentage of successful migration(s) and percentage of dropped migration(s). The comparison of simulation results has shown that the proposed algorithm RU-VMM outperforms the two existing algorithms in terms of three performance metrics.</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Hagenauer</a:t>
            </a:r>
            <a:r>
              <a:rPr lang="en-IN" sz="1600" dirty="0" smtClean="0">
                <a:latin typeface="Times New Roman" pitchFamily="18" charset="0"/>
                <a:cs typeface="Times New Roman" pitchFamily="18" charset="0"/>
              </a:rPr>
              <a:t>, T. Higuchi, O. </a:t>
            </a:r>
            <a:r>
              <a:rPr lang="en-IN" sz="1600" dirty="0" err="1" smtClean="0">
                <a:latin typeface="Times New Roman" pitchFamily="18" charset="0"/>
                <a:cs typeface="Times New Roman" pitchFamily="18" charset="0"/>
              </a:rPr>
              <a:t>Altintas</a:t>
            </a:r>
            <a:r>
              <a:rPr lang="en-IN" sz="1600" dirty="0" smtClean="0">
                <a:latin typeface="Times New Roman" pitchFamily="18" charset="0"/>
                <a:cs typeface="Times New Roman" pitchFamily="18" charset="0"/>
              </a:rPr>
              <a:t> and F. Dressler, “</a:t>
            </a:r>
            <a:r>
              <a:rPr lang="en-IN" sz="1600" dirty="0" err="1" smtClean="0">
                <a:latin typeface="Times New Roman" pitchFamily="18" charset="0"/>
                <a:cs typeface="Times New Roman" pitchFamily="18" charset="0"/>
              </a:rPr>
              <a:t>Efcient</a:t>
            </a:r>
            <a:r>
              <a:rPr lang="en-IN" sz="1600" dirty="0" smtClean="0">
                <a:latin typeface="Times New Roman" pitchFamily="18" charset="0"/>
                <a:cs typeface="Times New Roman" pitchFamily="18" charset="0"/>
              </a:rPr>
              <a:t> data handling in vehicular micro clouds,” Ad Hoc Networks, vol. 91, pp. 101871,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T. Kim, H. Min, E.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and J. Jung, “Optimal job partitioning and allocation for vehicular cloud computing,” Future Generation Computer Systems, vol. 108, pp. 82–96,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G. J. L. </a:t>
            </a:r>
            <a:r>
              <a:rPr lang="en-IN" sz="1600" dirty="0" err="1" smtClean="0">
                <a:latin typeface="Times New Roman" pitchFamily="18" charset="0"/>
                <a:cs typeface="Times New Roman" pitchFamily="18" charset="0"/>
              </a:rPr>
              <a:t>Paulraj</a:t>
            </a:r>
            <a:r>
              <a:rPr lang="en-IN" sz="1600" dirty="0" smtClean="0">
                <a:latin typeface="Times New Roman" pitchFamily="18" charset="0"/>
                <a:cs typeface="Times New Roman" pitchFamily="18" charset="0"/>
              </a:rPr>
              <a:t>, S. A. J. Francis, J. D. Peter and I. J. </a:t>
            </a:r>
            <a:r>
              <a:rPr lang="en-IN" sz="1600" dirty="0" err="1" smtClean="0">
                <a:latin typeface="Times New Roman" pitchFamily="18" charset="0"/>
                <a:cs typeface="Times New Roman" pitchFamily="18" charset="0"/>
              </a:rPr>
              <a:t>Jebadurai</a:t>
            </a:r>
            <a:r>
              <a:rPr lang="en-IN" sz="1600" dirty="0" smtClean="0">
                <a:latin typeface="Times New Roman" pitchFamily="18" charset="0"/>
                <a:cs typeface="Times New Roman" pitchFamily="18" charset="0"/>
              </a:rPr>
              <a:t>, “Resource-aware virtual machine migration in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cloud,” Future Generation Computer Systems, vol. 85, pp. 173–183,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K. Panda and P. K. Jana, “Normalization-based task scheduling algorithms for heterogeneous </a:t>
            </a:r>
            <a:r>
              <a:rPr lang="en-IN" sz="1600" dirty="0" err="1" smtClean="0">
                <a:latin typeface="Times New Roman" pitchFamily="18" charset="0"/>
                <a:cs typeface="Times New Roman" pitchFamily="18" charset="0"/>
              </a:rPr>
              <a:t>multicloud</a:t>
            </a:r>
            <a:r>
              <a:rPr lang="en-IN" sz="1600" dirty="0" smtClean="0">
                <a:latin typeface="Times New Roman" pitchFamily="18" charset="0"/>
                <a:cs typeface="Times New Roman" pitchFamily="18" charset="0"/>
              </a:rPr>
              <a:t> environment,” Information Systems Frontiers, vol. 20, no. 2, pp. 373–399,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K. Panda, S. K. </a:t>
            </a:r>
            <a:r>
              <a:rPr lang="en-IN" sz="1600" dirty="0" err="1" smtClean="0">
                <a:latin typeface="Times New Roman" pitchFamily="18" charset="0"/>
                <a:cs typeface="Times New Roman" pitchFamily="18" charset="0"/>
              </a:rPr>
              <a:t>Pande</a:t>
            </a:r>
            <a:r>
              <a:rPr lang="en-IN" sz="1600" dirty="0" smtClean="0">
                <a:latin typeface="Times New Roman" pitchFamily="18" charset="0"/>
                <a:cs typeface="Times New Roman" pitchFamily="18" charset="0"/>
              </a:rPr>
              <a:t> and S. Das, “Task partitioning scheduling algorithms for heterogeneous multi-cloud environment,” Arabian Journal for Science and Engineering, vol. 43, no. 2, pp. 913–933, 2018.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 S. K. Panda and P. K. Jana, “An energy-</a:t>
            </a:r>
            <a:r>
              <a:rPr lang="en-IN" sz="1600" dirty="0" err="1" smtClean="0">
                <a:latin typeface="Times New Roman" pitchFamily="18" charset="0"/>
                <a:cs typeface="Times New Roman" pitchFamily="18" charset="0"/>
              </a:rPr>
              <a:t>efcient</a:t>
            </a:r>
            <a:r>
              <a:rPr lang="en-IN" sz="1600" dirty="0" smtClean="0">
                <a:latin typeface="Times New Roman" pitchFamily="18" charset="0"/>
                <a:cs typeface="Times New Roman" pitchFamily="18" charset="0"/>
              </a:rPr>
              <a:t> task scheduling algorithm for heterogeneous cloud computing systems,” Cluster Computing, vol. 22, no. 2, pp. 509–527,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a:t>
            </a:r>
            <a:r>
              <a:rPr lang="en-IN" sz="1600" dirty="0" err="1" smtClean="0">
                <a:latin typeface="Times New Roman" pitchFamily="18" charset="0"/>
                <a:cs typeface="Times New Roman" pitchFamily="18" charset="0"/>
              </a:rPr>
              <a:t>Boukerche</a:t>
            </a:r>
            <a:r>
              <a:rPr lang="en-IN" sz="1600" dirty="0" smtClean="0">
                <a:latin typeface="Times New Roman" pitchFamily="18" charset="0"/>
                <a:cs typeface="Times New Roman" pitchFamily="18" charset="0"/>
              </a:rPr>
              <a:t> and E. Robson, “Vehicular cloud computing: Architectures, applications, and mobility,” Computer Networks, vol. 135, pp. 171–189,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S. K. Panda and P. K. Jana, “</a:t>
            </a:r>
            <a:r>
              <a:rPr lang="en-IN" sz="1600" dirty="0" err="1" smtClean="0">
                <a:latin typeface="Times New Roman" pitchFamily="18" charset="0"/>
                <a:cs typeface="Times New Roman" pitchFamily="18" charset="0"/>
              </a:rPr>
              <a:t>Efcient</a:t>
            </a:r>
            <a:r>
              <a:rPr lang="en-IN" sz="1600" dirty="0" smtClean="0">
                <a:latin typeface="Times New Roman" pitchFamily="18" charset="0"/>
                <a:cs typeface="Times New Roman" pitchFamily="18" charset="0"/>
              </a:rPr>
              <a:t> task scheduling algorithms for heterogeneous multi-cloud environment,” Journal of Supercomputing, vol. 71, no. 4, pp. 1505–1533,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Whaiduzzaman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Sookhak</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Gani</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“A survey on vehicular cloud computing,” Journal of Network and Computer Applications, vol. 40, pp. 325–344,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N. </a:t>
            </a:r>
            <a:r>
              <a:rPr lang="en-IN" sz="1600" dirty="0" err="1" smtClean="0">
                <a:latin typeface="Times New Roman" pitchFamily="18" charset="0"/>
                <a:cs typeface="Times New Roman" pitchFamily="18" charset="0"/>
              </a:rPr>
              <a:t>Garg</a:t>
            </a:r>
            <a:r>
              <a:rPr lang="en-IN" sz="1600" dirty="0" smtClean="0">
                <a:latin typeface="Times New Roman" pitchFamily="18" charset="0"/>
                <a:cs typeface="Times New Roman" pitchFamily="18" charset="0"/>
              </a:rPr>
              <a:t>, D. Singh and M. S. </a:t>
            </a:r>
            <a:r>
              <a:rPr lang="en-IN" sz="1600" dirty="0" err="1" smtClean="0">
                <a:latin typeface="Times New Roman" pitchFamily="18" charset="0"/>
                <a:cs typeface="Times New Roman" pitchFamily="18" charset="0"/>
              </a:rPr>
              <a:t>Goraya</a:t>
            </a:r>
            <a:r>
              <a:rPr lang="en-IN" sz="1600" dirty="0" smtClean="0">
                <a:latin typeface="Times New Roman" pitchFamily="18" charset="0"/>
                <a:cs typeface="Times New Roman" pitchFamily="18" charset="0"/>
              </a:rPr>
              <a:t>, “Power and resource-aware </a:t>
            </a:r>
            <a:r>
              <a:rPr lang="en-IN" sz="1600" dirty="0" err="1" smtClean="0">
                <a:latin typeface="Times New Roman" pitchFamily="18" charset="0"/>
                <a:cs typeface="Times New Roman" pitchFamily="18" charset="0"/>
              </a:rPr>
              <a:t>vm</a:t>
            </a:r>
            <a:r>
              <a:rPr lang="en-IN" sz="1600" dirty="0" smtClean="0">
                <a:latin typeface="Times New Roman" pitchFamily="18" charset="0"/>
                <a:cs typeface="Times New Roman" pitchFamily="18" charset="0"/>
              </a:rPr>
              <a:t> placement in cloud environment,” in IEEE 8th Int. Advance Computing Conf., Greater </a:t>
            </a:r>
            <a:r>
              <a:rPr lang="en-IN" sz="1600" dirty="0" err="1" smtClean="0">
                <a:latin typeface="Times New Roman" pitchFamily="18" charset="0"/>
                <a:cs typeface="Times New Roman" pitchFamily="18" charset="0"/>
              </a:rPr>
              <a:t>Noida</a:t>
            </a:r>
            <a:r>
              <a:rPr lang="en-IN" sz="1600" dirty="0" smtClean="0">
                <a:latin typeface="Times New Roman" pitchFamily="18" charset="0"/>
                <a:cs typeface="Times New Roman" pitchFamily="18" charset="0"/>
              </a:rPr>
              <a:t>, India, IEEE, pp. 113–118, 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1482</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Application-Aware Migration Algorithm with Prefetching in Heterogeneous Cloud Environments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2021-06-21T11:13:30Z</dcterms:modified>
</cp:coreProperties>
</file>