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Spark Cloud-Based Parallel Computing for Traffic Network Flow Predictive Control Using Non-Analytical Predictive Model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When </a:t>
            </a:r>
            <a:r>
              <a:rPr lang="en-IN" sz="2000" dirty="0" smtClean="0">
                <a:latin typeface="Times New Roman" pitchFamily="18" charset="0"/>
                <a:cs typeface="Times New Roman" pitchFamily="18" charset="0"/>
              </a:rPr>
              <a:t>dealing with traffic big data under the background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traffic control under the single-machine computing environment is difficult to adapt to the massive and rapid analysis and decision-making. To tackle this problem, we propose a parallel computing approach of traffic network flow control based on the mechanism of model predictive control (MPC). A non-analytical rule-based traffic flow model is developed to forecast vehicle movements in the prediction horizon according to the real-time feedback information of traffic flow, and evaluate the performances of candidate control strategies.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to accelerate the solution process of obtaining the optimal control schemes in the prediction horizon, a two-level hierarchical parallel genetic algorithm (HPGA) based on Spark cloud computing is designed. Through the parallel computing architecture, the computationally intensive optimization tasks are decomposed into multiple parallel sub-tasks with the aid of resilient distributed datasets (RDDs), which improves the computational efficiency. The simulation results demonstrate the validity of the proposed methodology for traffic network flow predictive control with respect to unsaturated and oversaturated traffic scenarios. The Spark-based parallel optimization approach has the potential to satisfy the computing requirements of online optimization when dealing with the big data of traffic network flow control while keeps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control performances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architecture is based on systematic analysis of the requirements of the existing traffic control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magnitude and heterogeneity of the Big Data are beyond the capabilities of the existing approaches in 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evolution of the existing ITS into a data-driven system has been foreseen by other researchers </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it is crucial to explore the similarities and differences among the existing control system and stream analytics performed on Kafka. Real-time traffic control systems are composed of two main components: observation of the situation (data collection) and implementation of the selected control strategy (data processing and information dissemination).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Online Internet traffic monitoring resembles a stream analytics problem, where the input is an unbounded sequence of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Network traffic analysis and monitoring can be regarded as a statistics problem for a set of packets in a period of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consider TCP performance analysis as an example of how the network monitoring problem can be solved by the stream-processing method in our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presented three network monitoring applications that can be expressed as streaming analytics problems; namely, reflection attack monitoring, application performance analysis, and port scan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demonstrated that Internet measurement and monitoring can be treated as a stream analysis problem and can be handled via a streaming processing platform.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substantial part of the proposed architecture has been reified in a platform prototype which relies mainly on a Kafka, an established tool for efficient processing of Big Data streams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interested in high-level ITS architecture and proof of concept for smooth operation of the proposed platform, without losing generality, we have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this section in SUMO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microscopic traffic simulation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we proposed a comprehensive and flexible architecture for real-time traffic control based on Big Data analytics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architecture has been reified in prototype a platform employing Kafka. It has been put to action in operating a feedback control loop to open or close hard shoulder of a freeway.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considered the TCP performance monitoring as a special use-case of showing how network monitoring can be performed with our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Traditionally, Internet traffic measurement and analysis have been executed on a high-performance central </a:t>
            </a:r>
            <a:r>
              <a:rPr lang="en-IN" sz="2000" dirty="0" smtClean="0">
                <a:latin typeface="Times New Roman" pitchFamily="18" charset="0"/>
                <a:cs typeface="Times New Roman" pitchFamily="18" charset="0"/>
              </a:rPr>
              <a:t>server.</a:t>
            </a:r>
          </a:p>
          <a:p>
            <a:pPr algn="just">
              <a:lnSpc>
                <a:spcPct val="150000"/>
              </a:lnSpc>
            </a:pPr>
            <a:r>
              <a:rPr lang="en-IN" sz="2000" dirty="0" smtClean="0">
                <a:latin typeface="Times New Roman" pitchFamily="18" charset="0"/>
                <a:cs typeface="Times New Roman" pitchFamily="18" charset="0"/>
              </a:rPr>
              <a:t>However, the intermediate data of </a:t>
            </a:r>
            <a:r>
              <a:rPr lang="en-IN" sz="2000" dirty="0" err="1" smtClean="0">
                <a:latin typeface="Times New Roman" pitchFamily="18" charset="0"/>
                <a:cs typeface="Times New Roman" pitchFamily="18" charset="0"/>
              </a:rPr>
              <a:t>Hadoop</a:t>
            </a:r>
            <a:r>
              <a:rPr lang="en-IN" sz="2000" dirty="0" smtClean="0">
                <a:latin typeface="Times New Roman" pitchFamily="18" charset="0"/>
                <a:cs typeface="Times New Roman" pitchFamily="18" charset="0"/>
              </a:rPr>
              <a:t> are stored on disk (which usually has poor I/O performance); therefore, there will be dramatic performance degradation for algorithms requiring plenty of </a:t>
            </a:r>
            <a:r>
              <a:rPr lang="en-IN" sz="2000" dirty="0" smtClean="0">
                <a:latin typeface="Times New Roman" pitchFamily="18" charset="0"/>
                <a:cs typeface="Times New Roman" pitchFamily="18" charset="0"/>
              </a:rPr>
              <a:t>iterations.</a:t>
            </a:r>
          </a:p>
          <a:p>
            <a:pPr algn="just">
              <a:lnSpc>
                <a:spcPct val="150000"/>
              </a:lnSpc>
            </a:pPr>
            <a:r>
              <a:rPr lang="en-IN" sz="2000" dirty="0" smtClean="0">
                <a:latin typeface="Times New Roman" pitchFamily="18" charset="0"/>
                <a:cs typeface="Times New Roman" pitchFamily="18" charset="0"/>
              </a:rPr>
              <a:t>We implement a parallel algorithm for monitoring TCP performance parameters, such as delay and retransmission ratio with a very short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could be used for data traffic performance analysis, such as TCP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Forecast and methodology</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I. Visual,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Leading researchers were asked to identify errors of omission or commission in the analyses and summaries of research findings.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of packet sampling on anomaly detection metrics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Brauckhoff, B. Tellenbach, A. Wagner, M. May, and A. Lakhina,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Packet sampling methods such as Cisco's </a:t>
                      </a:r>
                      <a:r>
                        <a:rPr lang="en-US" sz="2000" dirty="0" err="1">
                          <a:solidFill>
                            <a:srgbClr val="333333"/>
                          </a:solidFill>
                          <a:latin typeface="Times New Roman"/>
                          <a:ea typeface="Calibri"/>
                          <a:cs typeface="Latha"/>
                        </a:rPr>
                        <a:t>NetFlow</a:t>
                      </a:r>
                      <a:r>
                        <a:rPr lang="en-US" sz="2000" dirty="0">
                          <a:solidFill>
                            <a:srgbClr val="333333"/>
                          </a:solidFill>
                          <a:latin typeface="Times New Roman"/>
                          <a:ea typeface="Calibri"/>
                          <a:cs typeface="Latha"/>
                        </a:rPr>
                        <a:t> are widely </a:t>
                      </a:r>
                      <a:r>
                        <a:rPr lang="en-US" sz="2000" dirty="0" err="1">
                          <a:solidFill>
                            <a:srgbClr val="333333"/>
                          </a:solidFill>
                          <a:latin typeface="Times New Roman"/>
                          <a:ea typeface="Calibri"/>
                          <a:cs typeface="Latha"/>
                        </a:rPr>
                        <a:t>em</a:t>
                      </a:r>
                      <a:r>
                        <a:rPr lang="en-US" sz="2000" dirty="0">
                          <a:solidFill>
                            <a:srgbClr val="333333"/>
                          </a:solidFill>
                          <a:latin typeface="Times New Roman"/>
                          <a:ea typeface="Calibri"/>
                          <a:cs typeface="Latha"/>
                        </a:rPr>
                        <a:t>- </a:t>
                      </a:r>
                      <a:r>
                        <a:rPr lang="en-US" sz="2000" dirty="0" err="1">
                          <a:solidFill>
                            <a:srgbClr val="333333"/>
                          </a:solidFill>
                          <a:latin typeface="Times New Roman"/>
                          <a:ea typeface="Calibri"/>
                          <a:cs typeface="Latha"/>
                        </a:rPr>
                        <a:t>ployed</a:t>
                      </a:r>
                      <a:r>
                        <a:rPr lang="en-US" sz="2000" dirty="0">
                          <a:solidFill>
                            <a:srgbClr val="333333"/>
                          </a:solidFill>
                          <a:latin typeface="Times New Roman"/>
                          <a:ea typeface="Calibri"/>
                          <a:cs typeface="Latha"/>
                        </a:rPr>
                        <a:t> by large networks to reduce the amount of traffic data mea- </a:t>
                      </a:r>
                      <a:r>
                        <a:rPr lang="en-US" sz="2000" dirty="0" err="1">
                          <a:solidFill>
                            <a:srgbClr val="333333"/>
                          </a:solidFill>
                          <a:latin typeface="Times New Roman"/>
                          <a:ea typeface="Calibri"/>
                          <a:cs typeface="Latha"/>
                        </a:rPr>
                        <a:t>sured</a:t>
                      </a:r>
                      <a:r>
                        <a:rPr lang="en-US" sz="2000" dirty="0">
                          <a:solidFill>
                            <a:srgbClr val="333333"/>
                          </a:solidFill>
                          <a:latin typeface="Times New Roman"/>
                          <a:ea typeface="Calibri"/>
                          <a:cs typeface="Latha"/>
                        </a:rPr>
                        <a: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Offline traffic analysis system based on </a:t>
                      </a:r>
                      <a:r>
                        <a:rPr lang="en-US" sz="2000" dirty="0" err="1">
                          <a:latin typeface="Times New Roman"/>
                          <a:ea typeface="Calibri"/>
                          <a:cs typeface="Latha"/>
                        </a:rPr>
                        <a:t>hadoop</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Qiao, Z. Lei, Y. Lun, and M. GUO,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paper, we designed an offline traffic analysis system based on Hadoop (OTASH), and proposed a MapReduce-based algorithm for TopN user statistics.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Trends in big data analytics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Kambatla, G. Kollias, V. Kumar, and A. Grama,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Data repositories for such applications currently exceed </a:t>
                      </a:r>
                      <a:r>
                        <a:rPr lang="en-US" sz="2000" dirty="0" err="1">
                          <a:solidFill>
                            <a:srgbClr val="333333"/>
                          </a:solidFill>
                          <a:latin typeface="Times New Roman"/>
                          <a:ea typeface="Calibri"/>
                          <a:cs typeface="Latha"/>
                        </a:rPr>
                        <a:t>exabytes</a:t>
                      </a:r>
                      <a:r>
                        <a:rPr lang="en-US" sz="2000" dirty="0">
                          <a:solidFill>
                            <a:srgbClr val="333333"/>
                          </a:solidFill>
                          <a:latin typeface="Times New Roman"/>
                          <a:ea typeface="Calibri"/>
                          <a:cs typeface="Latha"/>
                        </a:rPr>
                        <a:t>, and are rapidly increasing in size.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676400" y="1447800"/>
            <a:ext cx="6934199" cy="4571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With </a:t>
            </a:r>
            <a:r>
              <a:rPr lang="en-IN" dirty="0" smtClean="0">
                <a:latin typeface="Times New Roman" pitchFamily="18" charset="0"/>
                <a:cs typeface="Times New Roman" pitchFamily="18" charset="0"/>
              </a:rPr>
              <a:t>the growth of Internet traffic, traditional network analysis methods that work on single machines are no longer suitable. Existing approaches take advantage of big data frameworks to improve processing efficiency. However, these approaches mainly focus on offline data analysis. In this study, we proposed an online Internet traffic monitoring system that utilizes Spark Streaming. We demonstrated that Internet measurement and monitoring can be treated as a stream analysis problem and can be handled via a streaming processing platform. Extensive experimental results show that our system achieved good performance and robustness.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N. I. Visual, Forecast and methodology, 2016-2021, white paper, San Jose, CA, USA: Cisco, 2016.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Y. Lee, W. Kang, and H. Son, An internet traffic analysis method with </a:t>
            </a:r>
            <a:r>
              <a:rPr lang="en-IN" sz="1700" dirty="0" err="1" smtClean="0">
                <a:latin typeface="Times New Roman" pitchFamily="18" charset="0"/>
                <a:cs typeface="Times New Roman" pitchFamily="18" charset="0"/>
              </a:rPr>
              <a:t>mapreduce</a:t>
            </a:r>
            <a:r>
              <a:rPr lang="en-IN" sz="1700" dirty="0" smtClean="0">
                <a:latin typeface="Times New Roman" pitchFamily="18" charset="0"/>
                <a:cs typeface="Times New Roman" pitchFamily="18" charset="0"/>
              </a:rPr>
              <a:t>, in Network Operations and Management Symposium Workshops (NOMS </a:t>
            </a:r>
            <a:r>
              <a:rPr lang="en-IN" sz="1700" dirty="0" err="1" smtClean="0">
                <a:latin typeface="Times New Roman" pitchFamily="18" charset="0"/>
                <a:cs typeface="Times New Roman" pitchFamily="18" charset="0"/>
              </a:rPr>
              <a:t>Wksps</a:t>
            </a:r>
            <a:r>
              <a:rPr lang="en-IN" sz="1700" dirty="0" smtClean="0">
                <a:latin typeface="Times New Roman" pitchFamily="18" charset="0"/>
                <a:cs typeface="Times New Roman" pitchFamily="18" charset="0"/>
              </a:rPr>
              <a:t>), 2010 IEEE/IFIP, Osaka, Japan, 2010, pp. 357-361</a:t>
            </a:r>
            <a:r>
              <a:rPr lang="en-IN" sz="1700" dirty="0" smtClean="0">
                <a:latin typeface="Times New Roman" pitchFamily="18" charset="0"/>
                <a:cs typeface="Times New Roman" pitchFamily="18" charset="0"/>
              </a:rPr>
              <a:t>.</a:t>
            </a:r>
          </a:p>
          <a:p>
            <a:pPr algn="just">
              <a:lnSpc>
                <a:spcPct val="160000"/>
              </a:lnSpc>
            </a:pPr>
            <a:r>
              <a:rPr lang="en-IN" sz="1700" dirty="0" smtClean="0">
                <a:latin typeface="Times New Roman" pitchFamily="18" charset="0"/>
                <a:cs typeface="Times New Roman" pitchFamily="18" charset="0"/>
              </a:rPr>
              <a:t>[3] D. </a:t>
            </a:r>
            <a:r>
              <a:rPr lang="en-IN" sz="1700" dirty="0" err="1" smtClean="0">
                <a:latin typeface="Times New Roman" pitchFamily="18" charset="0"/>
                <a:cs typeface="Times New Roman" pitchFamily="18" charset="0"/>
              </a:rPr>
              <a:t>Brauckhoff</a:t>
            </a:r>
            <a:r>
              <a:rPr lang="en-IN" sz="1700" dirty="0" smtClean="0">
                <a:latin typeface="Times New Roman" pitchFamily="18" charset="0"/>
                <a:cs typeface="Times New Roman" pitchFamily="18" charset="0"/>
              </a:rPr>
              <a:t>, B. </a:t>
            </a:r>
            <a:r>
              <a:rPr lang="en-IN" sz="1700" dirty="0" err="1" smtClean="0">
                <a:latin typeface="Times New Roman" pitchFamily="18" charset="0"/>
                <a:cs typeface="Times New Roman" pitchFamily="18" charset="0"/>
              </a:rPr>
              <a:t>Tellenbach</a:t>
            </a:r>
            <a:r>
              <a:rPr lang="en-IN" sz="1700" dirty="0" smtClean="0">
                <a:latin typeface="Times New Roman" pitchFamily="18" charset="0"/>
                <a:cs typeface="Times New Roman" pitchFamily="18" charset="0"/>
              </a:rPr>
              <a:t>, A. Wagner, M. May, and A. </a:t>
            </a:r>
            <a:r>
              <a:rPr lang="en-IN" sz="1700" dirty="0" err="1" smtClean="0">
                <a:latin typeface="Times New Roman" pitchFamily="18" charset="0"/>
                <a:cs typeface="Times New Roman" pitchFamily="18" charset="0"/>
              </a:rPr>
              <a:t>Lakhina</a:t>
            </a:r>
            <a:r>
              <a:rPr lang="en-IN" sz="1700" dirty="0" smtClean="0">
                <a:latin typeface="Times New Roman" pitchFamily="18" charset="0"/>
                <a:cs typeface="Times New Roman" pitchFamily="18" charset="0"/>
              </a:rPr>
              <a:t>, Impact of packet sampling on anomaly detection metrics, in Proceedings of the 6th ACM SIGCOMM conference on Internet measurement, Rio de Janeiro, Brazil, 2006, pp. 159-164.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Y. </a:t>
            </a:r>
            <a:r>
              <a:rPr lang="en-IN" sz="1700" dirty="0" err="1" smtClean="0">
                <a:latin typeface="Times New Roman" pitchFamily="18" charset="0"/>
                <a:cs typeface="Times New Roman" pitchFamily="18" charset="0"/>
              </a:rPr>
              <a:t>Qiao</a:t>
            </a:r>
            <a:r>
              <a:rPr lang="en-IN" sz="1700" dirty="0" smtClean="0">
                <a:latin typeface="Times New Roman" pitchFamily="18" charset="0"/>
                <a:cs typeface="Times New Roman" pitchFamily="18" charset="0"/>
              </a:rPr>
              <a:t>, Z. Lei, Y. </a:t>
            </a:r>
            <a:r>
              <a:rPr lang="en-IN" sz="1700" dirty="0" err="1" smtClean="0">
                <a:latin typeface="Times New Roman" pitchFamily="18" charset="0"/>
                <a:cs typeface="Times New Roman" pitchFamily="18" charset="0"/>
              </a:rPr>
              <a:t>Lun</a:t>
            </a:r>
            <a:r>
              <a:rPr lang="en-IN" sz="1700" dirty="0" smtClean="0">
                <a:latin typeface="Times New Roman" pitchFamily="18" charset="0"/>
                <a:cs typeface="Times New Roman" pitchFamily="18" charset="0"/>
              </a:rPr>
              <a:t>, and M. GUO, Offline traffic analysis system based on </a:t>
            </a:r>
            <a:r>
              <a:rPr lang="en-IN" sz="1700" dirty="0" err="1" smtClean="0">
                <a:latin typeface="Times New Roman" pitchFamily="18" charset="0"/>
                <a:cs typeface="Times New Roman" pitchFamily="18" charset="0"/>
              </a:rPr>
              <a:t>hadoop</a:t>
            </a:r>
            <a:r>
              <a:rPr lang="en-IN" sz="1700" dirty="0" smtClean="0">
                <a:latin typeface="Times New Roman" pitchFamily="18" charset="0"/>
                <a:cs typeface="Times New Roman" pitchFamily="18" charset="0"/>
              </a:rPr>
              <a:t>, The Journal of China Universities of Posts and Telecommunications, vol. 20, no. 5, pp. 97-103, Oct. 2013.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Hadoop</a:t>
            </a:r>
            <a:r>
              <a:rPr lang="en-IN" sz="1700" dirty="0" smtClean="0">
                <a:latin typeface="Times New Roman" pitchFamily="18" charset="0"/>
                <a:cs typeface="Times New Roman" pitchFamily="18" charset="0"/>
              </a:rPr>
              <a:t>, http://hadoop.apache.org/, 2017</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K. </a:t>
            </a:r>
            <a:r>
              <a:rPr lang="en-IN" sz="1800" dirty="0" err="1" smtClean="0">
                <a:latin typeface="Times New Roman" pitchFamily="18" charset="0"/>
                <a:cs typeface="Times New Roman" pitchFamily="18" charset="0"/>
              </a:rPr>
              <a:t>Kambatla</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Kollias</a:t>
            </a:r>
            <a:r>
              <a:rPr lang="en-IN" sz="1800" dirty="0" smtClean="0">
                <a:latin typeface="Times New Roman" pitchFamily="18" charset="0"/>
                <a:cs typeface="Times New Roman" pitchFamily="18" charset="0"/>
              </a:rPr>
              <a:t>, V. Kumar, and A. </a:t>
            </a:r>
            <a:r>
              <a:rPr lang="en-IN" sz="1800" dirty="0" err="1" smtClean="0">
                <a:latin typeface="Times New Roman" pitchFamily="18" charset="0"/>
                <a:cs typeface="Times New Roman" pitchFamily="18" charset="0"/>
              </a:rPr>
              <a:t>Grama</a:t>
            </a:r>
            <a:r>
              <a:rPr lang="en-IN" sz="1800" dirty="0" smtClean="0">
                <a:latin typeface="Times New Roman" pitchFamily="18" charset="0"/>
                <a:cs typeface="Times New Roman" pitchFamily="18" charset="0"/>
              </a:rPr>
              <a:t>, Trends in big data analytics, Journal of Parallel and Distributed Computing, vol. 74, no. 7, pp. 2561-2573, Jul.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Apache Spark, http://spark.apache.org/,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M. </a:t>
            </a:r>
            <a:r>
              <a:rPr lang="en-IN" sz="1800" dirty="0" err="1" smtClean="0">
                <a:latin typeface="Times New Roman" pitchFamily="18" charset="0"/>
                <a:cs typeface="Times New Roman" pitchFamily="18" charset="0"/>
              </a:rPr>
              <a:t>Zaharia</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Chowdhury</a:t>
            </a:r>
            <a:r>
              <a:rPr lang="en-IN" sz="1800" dirty="0" smtClean="0">
                <a:latin typeface="Times New Roman" pitchFamily="18" charset="0"/>
                <a:cs typeface="Times New Roman" pitchFamily="18" charset="0"/>
              </a:rPr>
              <a:t>, M. J. Franklin, S. </a:t>
            </a:r>
            <a:r>
              <a:rPr lang="en-IN" sz="1800" dirty="0" err="1" smtClean="0">
                <a:latin typeface="Times New Roman" pitchFamily="18" charset="0"/>
                <a:cs typeface="Times New Roman" pitchFamily="18" charset="0"/>
              </a:rPr>
              <a:t>Shenker</a:t>
            </a:r>
            <a:r>
              <a:rPr lang="en-IN" sz="1800" dirty="0" smtClean="0">
                <a:latin typeface="Times New Roman" pitchFamily="18" charset="0"/>
                <a:cs typeface="Times New Roman" pitchFamily="18" charset="0"/>
              </a:rPr>
              <a:t>, and I. </a:t>
            </a:r>
            <a:r>
              <a:rPr lang="en-IN" sz="1800" dirty="0" err="1" smtClean="0">
                <a:latin typeface="Times New Roman" pitchFamily="18" charset="0"/>
                <a:cs typeface="Times New Roman" pitchFamily="18" charset="0"/>
              </a:rPr>
              <a:t>Stoica</a:t>
            </a:r>
            <a:r>
              <a:rPr lang="en-IN" sz="1800" dirty="0" smtClean="0">
                <a:latin typeface="Times New Roman" pitchFamily="18" charset="0"/>
                <a:cs typeface="Times New Roman" pitchFamily="18" charset="0"/>
              </a:rPr>
              <a:t>, Spark: Cluster computing with working sets, in Proceedings of the 2nd USENIX conference on Hot topics in cloud computing, Boston, USA, 2010, p. 10-10.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J. Liu, F. Liu, and N. </a:t>
            </a:r>
            <a:r>
              <a:rPr lang="en-IN" sz="1800" dirty="0" err="1" smtClean="0">
                <a:latin typeface="Times New Roman" pitchFamily="18" charset="0"/>
                <a:cs typeface="Times New Roman" pitchFamily="18" charset="0"/>
              </a:rPr>
              <a:t>Ansari</a:t>
            </a:r>
            <a:r>
              <a:rPr lang="en-IN" sz="1800" dirty="0" smtClean="0">
                <a:latin typeface="Times New Roman" pitchFamily="18" charset="0"/>
                <a:cs typeface="Times New Roman" pitchFamily="18" charset="0"/>
              </a:rPr>
              <a:t>, Monitoring and analyzing big traffic data of a large-scale cellular network with </a:t>
            </a:r>
            <a:r>
              <a:rPr lang="en-IN" sz="1800" dirty="0" err="1" smtClean="0">
                <a:latin typeface="Times New Roman" pitchFamily="18" charset="0"/>
                <a:cs typeface="Times New Roman" pitchFamily="18" charset="0"/>
              </a:rPr>
              <a:t>hadoop</a:t>
            </a:r>
            <a:r>
              <a:rPr lang="en-IN" sz="1800" dirty="0" smtClean="0">
                <a:latin typeface="Times New Roman" pitchFamily="18" charset="0"/>
                <a:cs typeface="Times New Roman" pitchFamily="18" charset="0"/>
              </a:rPr>
              <a:t>, IEEE network, vol. 28, no. 4, pp. 32-39, Jul.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Lee and Y. Lee, Toward scalable internet traffic measurement and analysis with </a:t>
            </a:r>
            <a:r>
              <a:rPr lang="en-IN" sz="1800" dirty="0" err="1" smtClean="0">
                <a:latin typeface="Times New Roman" pitchFamily="18" charset="0"/>
                <a:cs typeface="Times New Roman" pitchFamily="18" charset="0"/>
              </a:rPr>
              <a:t>hadoop</a:t>
            </a:r>
            <a:r>
              <a:rPr lang="en-IN" sz="1800" dirty="0" smtClean="0">
                <a:latin typeface="Times New Roman" pitchFamily="18" charset="0"/>
                <a:cs typeface="Times New Roman" pitchFamily="18" charset="0"/>
              </a:rPr>
              <a:t>, ACM SIGCOMM Computer Communication Review, vol. 43, no. 1, pp. 5-13, Jan. 2013.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1380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Spark Cloud-Based Parallel Computing for Traffic Network Flow Predictive Control Using Non-Analytical Predictive Model</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2021-06-19T14:38:00Z</dcterms:modified>
</cp:coreProperties>
</file>