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Enabling (End-to-End) Encrypted Cloud Emails With Practical Forward Secrecy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the widespread use of cloud emails and frequent reports on large-scale email leakage events, a security property so-called forward secrecy becomes desirable and indispensable for both individuals and cloud email service providers to strengthen the security of cloud email systems. However, due to the failure to meet the security and practicality requirements of email systems simultaneously, typical methods of achieving forward secrecy, such as </a:t>
            </a:r>
            <a:r>
              <a:rPr lang="en-IN" sz="2000" dirty="0" err="1" smtClean="0">
                <a:latin typeface="Times New Roman" pitchFamily="18" charset="0"/>
                <a:cs typeface="Times New Roman" pitchFamily="18" charset="0"/>
              </a:rPr>
              <a:t>Diffie</a:t>
            </a:r>
            <a:r>
              <a:rPr lang="en-IN" sz="2000" dirty="0" smtClean="0">
                <a:latin typeface="Times New Roman" pitchFamily="18" charset="0"/>
                <a:cs typeface="Times New Roman" pitchFamily="18" charset="0"/>
              </a:rPr>
              <a:t>-Hellman key exchange and forward-secure public-key encryption, have not been widely approved and adopted.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to capture forward secrecy of encrypted cloud email systems without sacrificing the practicability, we introduce a new cryptographic primitive named forward-secure </a:t>
            </a:r>
            <a:r>
              <a:rPr lang="en-IN" sz="2000" dirty="0" err="1" smtClean="0">
                <a:latin typeface="Times New Roman" pitchFamily="18" charset="0"/>
                <a:cs typeface="Times New Roman" pitchFamily="18" charset="0"/>
              </a:rPr>
              <a:t>puncturable</a:t>
            </a:r>
            <a:r>
              <a:rPr lang="en-IN" sz="2000" dirty="0" smtClean="0">
                <a:latin typeface="Times New Roman" pitchFamily="18" charset="0"/>
                <a:cs typeface="Times New Roman" pitchFamily="18" charset="0"/>
              </a:rPr>
              <a:t> identity-based encryption (</a:t>
            </a:r>
            <a:r>
              <a:rPr lang="en-IN" sz="2000" dirty="0" err="1" smtClean="0">
                <a:latin typeface="Times New Roman" pitchFamily="18" charset="0"/>
                <a:cs typeface="Times New Roman" pitchFamily="18" charset="0"/>
              </a:rPr>
              <a:t>fs</a:t>
            </a:r>
            <a:r>
              <a:rPr lang="en-IN" sz="2000" dirty="0" smtClean="0">
                <a:latin typeface="Times New Roman" pitchFamily="18" charset="0"/>
                <a:cs typeface="Times New Roman" pitchFamily="18" charset="0"/>
              </a:rPr>
              <a:t>-PIBE), which enables an email user to perform fine-grained revocation of decryption capacity. Based on this primitive, we build a framework of encrypted cloud email systems, and instantiate it with a concrete </a:t>
            </a:r>
            <a:r>
              <a:rPr lang="en-IN" sz="2000" dirty="0" err="1" smtClean="0">
                <a:latin typeface="Times New Roman" pitchFamily="18" charset="0"/>
                <a:cs typeface="Times New Roman" pitchFamily="18" charset="0"/>
              </a:rPr>
              <a:t>fs</a:t>
            </a:r>
            <a:r>
              <a:rPr lang="en-IN" sz="2000" dirty="0" smtClean="0">
                <a:latin typeface="Times New Roman" pitchFamily="18" charset="0"/>
                <a:cs typeface="Times New Roman" pitchFamily="18" charset="0"/>
              </a:rPr>
              <a:t>-PIBE construction that has constant size of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and provable security in the standard model. Furthermore, to improve the security and efficiency of the presented framework, we extend the proposed scheme to support end-to-end encryption and outsourced decryption, respectively. In addition, as a proof-of-concept of the proposed </a:t>
            </a:r>
            <a:r>
              <a:rPr lang="en-IN" sz="2000" dirty="0" err="1" smtClean="0">
                <a:latin typeface="Times New Roman" pitchFamily="18" charset="0"/>
                <a:cs typeface="Times New Roman" pitchFamily="18" charset="0"/>
              </a:rPr>
              <a:t>fs</a:t>
            </a:r>
            <a:r>
              <a:rPr lang="en-IN" sz="2000" dirty="0" smtClean="0">
                <a:latin typeface="Times New Roman" pitchFamily="18" charset="0"/>
                <a:cs typeface="Times New Roman" pitchFamily="18" charset="0"/>
              </a:rPr>
              <a:t>-PIBE scheme, we implement it and produce various experiments to demonstrate its practicability and correctness.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85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an internet environment, consider the case that a sender B and a receiver A want to achieve secure communication via existing e-mail system and gain efficiency simultaneously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purpose of encrypting bulk M using a conventional cryptographic system and encrypting k using a public key cryptographic system is to earn the efficiency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protocol providing perfect forward secrecy means that even if one entity’s </a:t>
            </a:r>
            <a:r>
              <a:rPr lang="en-IN" sz="2000" dirty="0" err="1" smtClean="0">
                <a:latin typeface="Times New Roman" pitchFamily="18" charset="0"/>
                <a:cs typeface="Times New Roman" pitchFamily="18" charset="0"/>
              </a:rPr>
              <a:t>longterm</a:t>
            </a:r>
            <a:r>
              <a:rPr lang="en-IN" sz="2000" dirty="0" smtClean="0">
                <a:latin typeface="Times New Roman" pitchFamily="18" charset="0"/>
                <a:cs typeface="Times New Roman" pitchFamily="18" charset="0"/>
              </a:rPr>
              <a:t> secret key is compromised, it will never reveal any old short-term keys used </a:t>
            </a:r>
            <a:r>
              <a:rPr lang="en-IN" sz="2000" dirty="0" smtClean="0">
                <a:latin typeface="Times New Roman" pitchFamily="18" charset="0"/>
                <a:cs typeface="Times New Roman" pitchFamily="18" charset="0"/>
              </a:rPr>
              <a:t>before.</a:t>
            </a:r>
          </a:p>
          <a:p>
            <a:pPr algn="just">
              <a:lnSpc>
                <a:spcPct val="150000"/>
              </a:lnSpc>
            </a:pPr>
            <a:r>
              <a:rPr lang="en-IN" sz="2000" dirty="0" smtClean="0">
                <a:latin typeface="Times New Roman" pitchFamily="18" charset="0"/>
                <a:cs typeface="Times New Roman" pitchFamily="18" charset="0"/>
              </a:rPr>
              <a:t>The basic protection in an e-mail system is to encrypt the bulk mail using a conventional cryptosystem with a short-term key and to protect the short-term key using a public-key cryptosystem with the receiver’s public key.</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work we systematically explore the problem of providing forward secrecy in asynchronous messaging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solution to this problem is to cryptographically bind the secret keys for the FS-PKE scheme with those for the punctured encryption scheme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address these issues, we take a different approach. Rather than deleting elements from an existing decryption key, we desire a structure that allows us to add new restrictions on what the key can decrypt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setting, a trusted third party issues identities and then through some mechanism (typically either directly updating users keys or posting some public update information) updates only the keys of </a:t>
            </a:r>
            <a:r>
              <a:rPr lang="en-IN" sz="2000" dirty="0" err="1" smtClean="0">
                <a:latin typeface="Times New Roman" pitchFamily="18" charset="0"/>
                <a:cs typeface="Times New Roman" pitchFamily="18" charset="0"/>
              </a:rPr>
              <a:t>nonrevoked</a:t>
            </a:r>
            <a:r>
              <a:rPr lang="en-IN" sz="2000" dirty="0" smtClean="0">
                <a:latin typeface="Times New Roman" pitchFamily="18" charset="0"/>
                <a:cs typeface="Times New Roman" pitchFamily="18" charset="0"/>
              </a:rPr>
              <a:t> users.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letter, two secure e-mail protocols based on the </a:t>
            </a:r>
            <a:r>
              <a:rPr lang="en-IN" sz="2000" dirty="0" err="1" smtClean="0">
                <a:latin typeface="Times New Roman" pitchFamily="18" charset="0"/>
                <a:cs typeface="Times New Roman" pitchFamily="18" charset="0"/>
              </a:rPr>
              <a:t>Diffie</a:t>
            </a:r>
            <a:r>
              <a:rPr lang="en-IN" sz="2000" dirty="0" smtClean="0">
                <a:latin typeface="Times New Roman" pitchFamily="18" charset="0"/>
                <a:cs typeface="Times New Roman" pitchFamily="18" charset="0"/>
              </a:rPr>
              <a:t>-Hellman key agreement and CEMBS are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Compared with the conventional method, the proposed scheme uses a short-term key to encrypt the message M, but doesn’t use the receiver’s public key to protect the short-term key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provide perfect forward secrecy, two new email protocols are proposed.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first protocol, the receiver requires a portable device to remember a used secret random integer. To remove the requirement, the second protocol is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second protocol is more flexible and suitable to the e-mail system in our real life.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part this is because little work has been conducted to establish the concrete performance characteristics of such a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provide two types of experiments: </a:t>
            </a:r>
            <a:r>
              <a:rPr lang="en-IN" sz="2000" dirty="0" err="1" smtClean="0">
                <a:latin typeface="Times New Roman" pitchFamily="18" charset="0"/>
                <a:cs typeface="Times New Roman" pitchFamily="18" charset="0"/>
              </a:rPr>
              <a:t>microbenchmarks</a:t>
            </a:r>
            <a:r>
              <a:rPr lang="en-IN" sz="2000" dirty="0" smtClean="0">
                <a:latin typeface="Times New Roman" pitchFamily="18" charset="0"/>
                <a:cs typeface="Times New Roman" pitchFamily="18" charset="0"/>
              </a:rPr>
              <a:t> demonstrating performance of our hybrid (PFSE) scheme and simulated results illustrating the cost of the schemes in example usage scenarios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the goal of this section is to investigate the performance of our hybrid scheme, our micro benchmarks illustrate the performance of operations related to the two underlying cryptographic components – forward-secure PKE and </a:t>
            </a:r>
            <a:r>
              <a:rPr lang="en-IN" sz="2000" dirty="0" err="1" smtClean="0">
                <a:latin typeface="Times New Roman" pitchFamily="18" charset="0"/>
                <a:cs typeface="Times New Roman" pitchFamily="18" charset="0"/>
              </a:rPr>
              <a:t>puncturable</a:t>
            </a:r>
            <a:r>
              <a:rPr lang="en-IN" sz="2000" dirty="0" smtClean="0">
                <a:latin typeface="Times New Roman" pitchFamily="18" charset="0"/>
                <a:cs typeface="Times New Roman" pitchFamily="18" charset="0"/>
              </a:rPr>
              <a:t> encryption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are two performance metrics we are concerned with: the size of the secret keys and the amount of time we expect to spend perform cryptographic operations necessary to read messages.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Using SMT solvers to automate design tasks for encryption and signature schemes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Joseph A Akinyele, Matthew Green, and Susan Hohenberger.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work, we investigate tools for programmatically altering existing cryptographic constructions to reflect particular design goals.</a:t>
                      </a:r>
                      <a:endParaRPr lang="en-IN" sz="20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RELIC is an Efficient LIbrary for ˆ Cryptography</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F. Aranha and C. P. L. Gouvea.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paper aims to do a survey along with a comparative analysis of the various cryptography libraries that are applicable in the field of Internet of Things (</a:t>
                      </a:r>
                      <a:r>
                        <a:rPr lang="en-US" sz="2000" dirty="0" err="1">
                          <a:latin typeface="Times New Roman"/>
                          <a:ea typeface="Calibri"/>
                          <a:cs typeface="Latha"/>
                        </a:rPr>
                        <a:t>IoT</a:t>
                      </a:r>
                      <a:r>
                        <a:rPr lang="en-US" sz="2000" dirty="0">
                          <a:latin typeface="Times New Roman"/>
                          <a:ea typeface="Calibri"/>
                          <a:cs typeface="Latha"/>
                        </a:rPr>
                        <a:t>).</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Forward Secrecy Extensions for </a:t>
                      </a:r>
                      <a:r>
                        <a:rPr lang="en-US" sz="2000" dirty="0" err="1">
                          <a:latin typeface="Times New Roman"/>
                          <a:ea typeface="Calibri"/>
                          <a:cs typeface="Latha"/>
                        </a:rPr>
                        <a:t>OpenPGP</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Adam Back and Ben Laurie.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the era of big data, more and more users prefer messaging applications with endto-end encryption to protect their privacy.</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Pairing-Friendly Elliptic Curves of Prime Order</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Paulo S.L.M. Barreto and Michael Naehrig.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Previously known techniques to construct pairing-friendly curves of prime or near-prime order are restricted to embedding de- </a:t>
                      </a:r>
                      <a:r>
                        <a:rPr lang="en-US" sz="2000" dirty="0" err="1">
                          <a:solidFill>
                            <a:srgbClr val="333333"/>
                          </a:solidFill>
                          <a:latin typeface="Times New Roman"/>
                          <a:ea typeface="Calibri"/>
                          <a:cs typeface="Latha"/>
                        </a:rPr>
                        <a:t>gree</a:t>
                      </a:r>
                      <a:r>
                        <a:rPr lang="en-US" sz="2000" dirty="0">
                          <a:solidFill>
                            <a:srgbClr val="333333"/>
                          </a:solidFill>
                          <a:latin typeface="Times New Roman"/>
                          <a:ea typeface="Calibri"/>
                          <a:cs typeface="Latha"/>
                        </a:rPr>
                        <a:t> k 6 6.</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png"/>
          <p:cNvPicPr>
            <a:picLocks noGrp="1" noChangeAspect="1" noChangeArrowheads="1"/>
          </p:cNvPicPr>
          <p:nvPr>
            <p:ph idx="1"/>
          </p:nvPr>
        </p:nvPicPr>
        <p:blipFill>
          <a:blip r:embed="rId2" cstate="print"/>
          <a:srcRect/>
          <a:stretch>
            <a:fillRect/>
          </a:stretch>
        </p:blipFill>
        <p:spPr bwMode="auto">
          <a:xfrm>
            <a:off x="2024847" y="1447800"/>
            <a:ext cx="6319856"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62000"/>
          </a:xfrm>
        </p:spPr>
        <p:txBody>
          <a:bodyPr>
            <a:normAutofit/>
          </a:bodyPr>
          <a:lstStyle/>
          <a:p>
            <a:r>
              <a:rPr lang="en-US" dirty="0" smtClean="0"/>
              <a:t>CONCLUTION</a:t>
            </a:r>
            <a:endParaRPr lang="en-US" dirty="0"/>
          </a:p>
        </p:txBody>
      </p:sp>
      <p:sp>
        <p:nvSpPr>
          <p:cNvPr id="3" name="Content Placeholder 2"/>
          <p:cNvSpPr>
            <a:spLocks noGrp="1"/>
          </p:cNvSpPr>
          <p:nvPr>
            <p:ph idx="1"/>
          </p:nvPr>
        </p:nvSpPr>
        <p:spPr>
          <a:xfrm>
            <a:off x="1143000" y="609600"/>
            <a:ext cx="7498080" cy="6096000"/>
          </a:xfrm>
        </p:spPr>
        <p:txBody>
          <a:bodyPr>
            <a:noAutofit/>
          </a:bodyPr>
          <a:lstStyle/>
          <a:p>
            <a:pPr algn="just">
              <a:lnSpc>
                <a:spcPct val="170000"/>
              </a:lnSpc>
              <a:buNone/>
            </a:pPr>
            <a:r>
              <a:rPr lang="en-IN" sz="1900" dirty="0" smtClean="0">
                <a:latin typeface="Times New Roman" pitchFamily="18" charset="0"/>
                <a:cs typeface="Times New Roman" pitchFamily="18" charset="0"/>
              </a:rPr>
              <a:t>    In </a:t>
            </a:r>
            <a:r>
              <a:rPr lang="en-IN" sz="1900" dirty="0" smtClean="0">
                <a:latin typeface="Times New Roman" pitchFamily="18" charset="0"/>
                <a:cs typeface="Times New Roman" pitchFamily="18" charset="0"/>
              </a:rPr>
              <a:t>this work we proposed </a:t>
            </a:r>
            <a:r>
              <a:rPr lang="en-IN" sz="1900" dirty="0" err="1" smtClean="0">
                <a:latin typeface="Times New Roman" pitchFamily="18" charset="0"/>
                <a:cs typeface="Times New Roman" pitchFamily="18" charset="0"/>
              </a:rPr>
              <a:t>puncturable</a:t>
            </a:r>
            <a:r>
              <a:rPr lang="en-IN" sz="1900" dirty="0" smtClean="0">
                <a:latin typeface="Times New Roman" pitchFamily="18" charset="0"/>
                <a:cs typeface="Times New Roman" pitchFamily="18" charset="0"/>
              </a:rPr>
              <a:t> encryption, a new primitive that allows users to control which </a:t>
            </a:r>
            <a:r>
              <a:rPr lang="en-IN" sz="1900" dirty="0" err="1" smtClean="0">
                <a:latin typeface="Times New Roman" pitchFamily="18" charset="0"/>
                <a:cs typeface="Times New Roman" pitchFamily="18" charset="0"/>
              </a:rPr>
              <a:t>ciphertexts</a:t>
            </a:r>
            <a:r>
              <a:rPr lang="en-IN" sz="1900" dirty="0" smtClean="0">
                <a:latin typeface="Times New Roman" pitchFamily="18" charset="0"/>
                <a:cs typeface="Times New Roman" pitchFamily="18" charset="0"/>
              </a:rPr>
              <a:t> their keys may decrypt. By combining this primitive with an efficient FS-PKE scheme, we showed that the two schemes can be used in practice in real messaging systems. This work leaves several open question. One major question is whether </a:t>
            </a:r>
            <a:r>
              <a:rPr lang="en-IN" sz="1900" dirty="0" err="1" smtClean="0">
                <a:latin typeface="Times New Roman" pitchFamily="18" charset="0"/>
                <a:cs typeface="Times New Roman" pitchFamily="18" charset="0"/>
              </a:rPr>
              <a:t>puncturable</a:t>
            </a:r>
            <a:r>
              <a:rPr lang="en-IN" sz="1900" dirty="0" smtClean="0">
                <a:latin typeface="Times New Roman" pitchFamily="18" charset="0"/>
                <a:cs typeface="Times New Roman" pitchFamily="18" charset="0"/>
              </a:rPr>
              <a:t> encryption can be realized from alternative building blocks besides Attribute-Based Encryption. In particular, it is interesting to consider whether </a:t>
            </a:r>
            <a:r>
              <a:rPr lang="en-IN" sz="1900" dirty="0" err="1" smtClean="0">
                <a:latin typeface="Times New Roman" pitchFamily="18" charset="0"/>
                <a:cs typeface="Times New Roman" pitchFamily="18" charset="0"/>
              </a:rPr>
              <a:t>puncturable</a:t>
            </a:r>
            <a:r>
              <a:rPr lang="en-IN" sz="1900" dirty="0" smtClean="0">
                <a:latin typeface="Times New Roman" pitchFamily="18" charset="0"/>
                <a:cs typeface="Times New Roman" pitchFamily="18" charset="0"/>
              </a:rPr>
              <a:t> encryption can be constructed from elliptic curve groups that do not support pairings. A second set of questions deals with ways to improve the efficiency of this scheme and make it more practical for deployment, including specific techniques for outsourcing the decryption of forward secure </a:t>
            </a:r>
            <a:r>
              <a:rPr lang="en-IN" sz="1900" dirty="0" err="1" smtClean="0">
                <a:latin typeface="Times New Roman" pitchFamily="18" charset="0"/>
                <a:cs typeface="Times New Roman" pitchFamily="18" charset="0"/>
              </a:rPr>
              <a:t>ciphertexts</a:t>
            </a:r>
            <a:r>
              <a:rPr lang="en-IN" sz="1900" dirty="0" smtClean="0">
                <a:latin typeface="Times New Roman" pitchFamily="18" charset="0"/>
                <a:cs typeface="Times New Roman" pitchFamily="18" charset="0"/>
              </a:rPr>
              <a:t>.</a:t>
            </a:r>
            <a:endParaRPr lang="en-US" sz="19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Forward secrecy for asynchronous messages. https://whispersystems. org/blog/asynchronous-security/. Accessed: 2014-11-13.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Google End-To-End. Available at https://code.google.com/p/ end-to-end/.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Pond. https://github.com/WhisperSystems/TextSecure/wiki/ProtocolV2. Accessed: 2014-11-13.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a:t>
            </a:r>
            <a:r>
              <a:rPr lang="en-IN" sz="2000" dirty="0" err="1" smtClean="0">
                <a:latin typeface="Times New Roman" pitchFamily="18" charset="0"/>
                <a:cs typeface="Times New Roman" pitchFamily="18" charset="0"/>
              </a:rPr>
              <a:t>Textsecure</a:t>
            </a:r>
            <a:r>
              <a:rPr lang="en-IN" sz="2000" dirty="0" smtClean="0">
                <a:latin typeface="Times New Roman" pitchFamily="18" charset="0"/>
                <a:cs typeface="Times New Roman" pitchFamily="18" charset="0"/>
              </a:rPr>
              <a:t>. https://github.com/WhisperSystems/TextSecure/wiki/ ProtocolV2. Accessed: 2014-11-13.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The GNU Privacy Guard. https://www.gnupg.org/</a:t>
            </a:r>
            <a:endParaRPr lang="en-US"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Joseph A </a:t>
            </a:r>
            <a:r>
              <a:rPr lang="en-IN" sz="1700" dirty="0" err="1" smtClean="0">
                <a:latin typeface="Times New Roman" pitchFamily="18" charset="0"/>
                <a:cs typeface="Times New Roman" pitchFamily="18" charset="0"/>
              </a:rPr>
              <a:t>Akinyele</a:t>
            </a:r>
            <a:r>
              <a:rPr lang="en-IN" sz="1700" dirty="0" smtClean="0">
                <a:latin typeface="Times New Roman" pitchFamily="18" charset="0"/>
                <a:cs typeface="Times New Roman" pitchFamily="18" charset="0"/>
              </a:rPr>
              <a:t>, Matthew Green, and Susan </a:t>
            </a:r>
            <a:r>
              <a:rPr lang="en-IN" sz="1700" dirty="0" err="1" smtClean="0">
                <a:latin typeface="Times New Roman" pitchFamily="18" charset="0"/>
                <a:cs typeface="Times New Roman" pitchFamily="18" charset="0"/>
              </a:rPr>
              <a:t>Hohenberger</a:t>
            </a:r>
            <a:r>
              <a:rPr lang="en-IN" sz="1700" dirty="0" smtClean="0">
                <a:latin typeface="Times New Roman" pitchFamily="18" charset="0"/>
                <a:cs typeface="Times New Roman" pitchFamily="18" charset="0"/>
              </a:rPr>
              <a:t>. Using SMT solvers to automate design tasks for encryption and signature schemes. In Proceedings of the 2013 ACM SIGSAC conference on Computer &amp; communications security, pages 399–410. ACM, 2013</a:t>
            </a:r>
            <a:r>
              <a:rPr lang="en-IN" sz="1700" dirty="0" smtClean="0">
                <a:latin typeface="Times New Roman" pitchFamily="18" charset="0"/>
                <a:cs typeface="Times New Roman" pitchFamily="18" charset="0"/>
              </a:rPr>
              <a:t>.</a:t>
            </a:r>
          </a:p>
          <a:p>
            <a:pPr algn="just">
              <a:lnSpc>
                <a:spcPct val="170000"/>
              </a:lnSpc>
            </a:pPr>
            <a:r>
              <a:rPr lang="en-IN" sz="1700" dirty="0" smtClean="0">
                <a:latin typeface="Times New Roman" pitchFamily="18" charset="0"/>
                <a:cs typeface="Times New Roman" pitchFamily="18" charset="0"/>
              </a:rPr>
              <a:t>[7] D. F. </a:t>
            </a:r>
            <a:r>
              <a:rPr lang="en-IN" sz="1700" dirty="0" err="1" smtClean="0">
                <a:latin typeface="Times New Roman" pitchFamily="18" charset="0"/>
                <a:cs typeface="Times New Roman" pitchFamily="18" charset="0"/>
              </a:rPr>
              <a:t>Aranha</a:t>
            </a:r>
            <a:r>
              <a:rPr lang="en-IN" sz="1700" dirty="0" smtClean="0">
                <a:latin typeface="Times New Roman" pitchFamily="18" charset="0"/>
                <a:cs typeface="Times New Roman" pitchFamily="18" charset="0"/>
              </a:rPr>
              <a:t> and C. P. L. </a:t>
            </a:r>
            <a:r>
              <a:rPr lang="en-IN" sz="1700" dirty="0" err="1" smtClean="0">
                <a:latin typeface="Times New Roman" pitchFamily="18" charset="0"/>
                <a:cs typeface="Times New Roman" pitchFamily="18" charset="0"/>
              </a:rPr>
              <a:t>Gouvea</a:t>
            </a:r>
            <a:r>
              <a:rPr lang="en-IN" sz="1700" dirty="0" smtClean="0">
                <a:latin typeface="Times New Roman" pitchFamily="18" charset="0"/>
                <a:cs typeface="Times New Roman" pitchFamily="18" charset="0"/>
              </a:rPr>
              <a:t>. RELIC is an Efficient </a:t>
            </a:r>
            <a:r>
              <a:rPr lang="en-IN" sz="1700" dirty="0" err="1" smtClean="0">
                <a:latin typeface="Times New Roman" pitchFamily="18" charset="0"/>
                <a:cs typeface="Times New Roman" pitchFamily="18" charset="0"/>
              </a:rPr>
              <a:t>LIbrary</a:t>
            </a:r>
            <a:r>
              <a:rPr lang="en-IN" sz="1700" dirty="0" smtClean="0">
                <a:latin typeface="Times New Roman" pitchFamily="18" charset="0"/>
                <a:cs typeface="Times New Roman" pitchFamily="18" charset="0"/>
              </a:rPr>
              <a:t> for ˆ Cryptography. http://code.google.com/p/relic-toolkit/.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Adam Back and Ben Laurie. Forward Secrecy Extensions for </a:t>
            </a:r>
            <a:r>
              <a:rPr lang="en-IN" sz="1700" dirty="0" err="1" smtClean="0">
                <a:latin typeface="Times New Roman" pitchFamily="18" charset="0"/>
                <a:cs typeface="Times New Roman" pitchFamily="18" charset="0"/>
              </a:rPr>
              <a:t>OpenPGP</a:t>
            </a:r>
            <a:r>
              <a:rPr lang="en-IN" sz="1700" dirty="0" smtClean="0">
                <a:latin typeface="Times New Roman" pitchFamily="18" charset="0"/>
                <a:cs typeface="Times New Roman" pitchFamily="18" charset="0"/>
              </a:rPr>
              <a:t>. Available at https://tools.ietf.org/html/draft-brown-pgp-pfs-01, August 2000.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Paulo S.L.M. </a:t>
            </a:r>
            <a:r>
              <a:rPr lang="en-IN" sz="1700" dirty="0" err="1" smtClean="0">
                <a:latin typeface="Times New Roman" pitchFamily="18" charset="0"/>
                <a:cs typeface="Times New Roman" pitchFamily="18" charset="0"/>
              </a:rPr>
              <a:t>Barreto</a:t>
            </a:r>
            <a:r>
              <a:rPr lang="en-IN" sz="1700" dirty="0" smtClean="0">
                <a:latin typeface="Times New Roman" pitchFamily="18" charset="0"/>
                <a:cs typeface="Times New Roman" pitchFamily="18" charset="0"/>
              </a:rPr>
              <a:t> and Michael </a:t>
            </a:r>
            <a:r>
              <a:rPr lang="en-IN" sz="1700" dirty="0" err="1" smtClean="0">
                <a:latin typeface="Times New Roman" pitchFamily="18" charset="0"/>
                <a:cs typeface="Times New Roman" pitchFamily="18" charset="0"/>
              </a:rPr>
              <a:t>Naehrig</a:t>
            </a:r>
            <a:r>
              <a:rPr lang="en-IN" sz="1700" dirty="0" smtClean="0">
                <a:latin typeface="Times New Roman" pitchFamily="18" charset="0"/>
                <a:cs typeface="Times New Roman" pitchFamily="18" charset="0"/>
              </a:rPr>
              <a:t>. Pairing-Friendly Elliptic Curves of Prime Order, volume 3897, pages 319–331. Springer Berlin Heidelberg, 2006.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Alexandra </a:t>
            </a:r>
            <a:r>
              <a:rPr lang="en-IN" sz="1700" dirty="0" err="1" smtClean="0">
                <a:latin typeface="Times New Roman" pitchFamily="18" charset="0"/>
                <a:cs typeface="Times New Roman" pitchFamily="18" charset="0"/>
              </a:rPr>
              <a:t>Boldyreva</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Vipul</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Goyal</a:t>
            </a:r>
            <a:r>
              <a:rPr lang="en-IN" sz="1700" dirty="0" smtClean="0">
                <a:latin typeface="Times New Roman" pitchFamily="18" charset="0"/>
                <a:cs typeface="Times New Roman" pitchFamily="18" charset="0"/>
              </a:rPr>
              <a:t>, and </a:t>
            </a:r>
            <a:r>
              <a:rPr lang="en-IN" sz="1700" dirty="0" err="1" smtClean="0">
                <a:latin typeface="Times New Roman" pitchFamily="18" charset="0"/>
                <a:cs typeface="Times New Roman" pitchFamily="18" charset="0"/>
              </a:rPr>
              <a:t>Virendra</a:t>
            </a:r>
            <a:r>
              <a:rPr lang="en-IN" sz="1700" dirty="0" smtClean="0">
                <a:latin typeface="Times New Roman" pitchFamily="18" charset="0"/>
                <a:cs typeface="Times New Roman" pitchFamily="18" charset="0"/>
              </a:rPr>
              <a:t> Kumar. Identity-based encryption with efficient revocation. In Proceedings of the 15th ACM conference on Computer and communications security, pages 417–426. ACM, </a:t>
            </a:r>
            <a:r>
              <a:rPr lang="en-IN" sz="1700" dirty="0" smtClean="0">
                <a:latin typeface="Times New Roman" pitchFamily="18" charset="0"/>
                <a:cs typeface="Times New Roman" pitchFamily="18" charset="0"/>
              </a:rPr>
              <a:t>2008.</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1256</TotalTime>
  <Words>1290</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Enabling (End-to-End) Encrypted Cloud Emails With Practical Forward Secrecy</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2021-06-19T15:13:17Z</dcterms:modified>
</cp:coreProperties>
</file>