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Distributed Group Coordination of </a:t>
            </a:r>
            <a:r>
              <a:rPr lang="en-IN" b="1" dirty="0" err="1" smtClean="0">
                <a:latin typeface="Times New Roman" pitchFamily="18" charset="0"/>
                <a:cs typeface="Times New Roman" pitchFamily="18" charset="0"/>
              </a:rPr>
              <a:t>Multiagent</a:t>
            </a:r>
            <a:r>
              <a:rPr lang="en-IN" b="1" dirty="0" smtClean="0">
                <a:latin typeface="Times New Roman" pitchFamily="18" charset="0"/>
                <a:cs typeface="Times New Roman" pitchFamily="18" charset="0"/>
              </a:rPr>
              <a:t> Systems in Cloud Computing Systems Using a Model-Free Adaptive Predictive Control Strategy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studies the group coordinated control problem for distributed nonlinear </a:t>
            </a:r>
            <a:r>
              <a:rPr lang="en-IN" sz="2000" dirty="0" err="1" smtClean="0">
                <a:latin typeface="Times New Roman" pitchFamily="18" charset="0"/>
                <a:cs typeface="Times New Roman" pitchFamily="18" charset="0"/>
              </a:rPr>
              <a:t>multiagent</a:t>
            </a:r>
            <a:r>
              <a:rPr lang="en-IN" sz="2000" dirty="0" smtClean="0">
                <a:latin typeface="Times New Roman" pitchFamily="18" charset="0"/>
                <a:cs typeface="Times New Roman" pitchFamily="18" charset="0"/>
              </a:rPr>
              <a:t> systems (MASs) with unknown dynamics. Cloud computing systems are employed to divide agents into groups and establish networked distributed </a:t>
            </a:r>
            <a:r>
              <a:rPr lang="en-IN" sz="2000" dirty="0" err="1" smtClean="0">
                <a:latin typeface="Times New Roman" pitchFamily="18" charset="0"/>
                <a:cs typeface="Times New Roman" pitchFamily="18" charset="0"/>
              </a:rPr>
              <a:t>multigroup</a:t>
            </a:r>
            <a:r>
              <a:rPr lang="en-IN" sz="2000" dirty="0" smtClean="0">
                <a:latin typeface="Times New Roman" pitchFamily="18" charset="0"/>
                <a:cs typeface="Times New Roman" pitchFamily="18" charset="0"/>
              </a:rPr>
              <a:t>-agent systems (ND-MGASs). To achieve the coordination of all agents and actively compensate for communication network delays, a novel networked model-free adaptive predictive control (NMFAPC) strategy combining networked predictive control theory with model-free adaptive control method is proposed. In the NMFAPC strategy, each nonlinear agent is described as a time-varying data model, which only relies on the system measurement data for adaptive learning. To analyze the system performance, a simultaneous analysis method for stability and consensus of ND-MGASs is presented. Finally, the effectiveness and practicability of the proposed NMFAPC strategy are verified by numerical simulations and experimental examples. The achievement also provides a solution for the coordination of large-scale nonlinear </a:t>
            </a:r>
            <a:r>
              <a:rPr lang="en-IN" sz="2000" dirty="0" err="1" smtClean="0">
                <a:latin typeface="Times New Roman" pitchFamily="18" charset="0"/>
                <a:cs typeface="Times New Roman" pitchFamily="18" charset="0"/>
              </a:rPr>
              <a:t>MASs</a:t>
            </a:r>
            <a:r>
              <a:rPr lang="en-IN" sz="2000" dirty="0" err="1"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we study the rendezvous and the formation control problems over dynamic interaction graphs, and by adding appropriate weights to the edges in the graphs, we guarantee that the graphs stay connected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remaining agents then track the leader, while obeying some coordination rules to keep the 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the other approach to formation control is the leaderless </a:t>
            </a:r>
            <a:r>
              <a:rPr lang="en-IN" sz="2000" dirty="0" smtClean="0">
                <a:latin typeface="Times New Roman" pitchFamily="18" charset="0"/>
                <a:cs typeface="Times New Roman" pitchFamily="18" charset="0"/>
              </a:rPr>
              <a:t>approach. </a:t>
            </a:r>
          </a:p>
          <a:p>
            <a:pPr algn="just">
              <a:lnSpc>
                <a:spcPct val="150000"/>
              </a:lnSpc>
            </a:pPr>
            <a:r>
              <a:rPr lang="en-IN" sz="2000" dirty="0" smtClean="0">
                <a:latin typeface="Times New Roman" pitchFamily="18" charset="0"/>
                <a:cs typeface="Times New Roman" pitchFamily="18" charset="0"/>
              </a:rPr>
              <a:t>In this paper, we will focus on providing solutions to the coordination problem that preserve connectedness in the presence of limited sensing and communication ranges. In particular, the rendezvous and formation control problems are investigated.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operation of MAS relies on the communication links, which inevitably causes delay-introduced stability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combining MAS with the graph theory and dynamic consensus control to solve the problems of the hierarchical coordination control in MG and MGC is a promising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access of the DG system, the study of the switching characteristics for the communication topologies in MAS is a critical problem to be </a:t>
            </a:r>
            <a:r>
              <a:rPr lang="en-IN" sz="2000" dirty="0" smtClean="0">
                <a:latin typeface="Times New Roman" pitchFamily="18" charset="0"/>
                <a:cs typeface="Times New Roman" pitchFamily="18" charset="0"/>
              </a:rPr>
              <a:t>solved.</a:t>
            </a:r>
          </a:p>
          <a:p>
            <a:pPr algn="just">
              <a:lnSpc>
                <a:spcPct val="150000"/>
              </a:lnSpc>
            </a:pPr>
            <a:r>
              <a:rPr lang="en-IN" sz="2000" dirty="0" smtClean="0">
                <a:latin typeface="Times New Roman" pitchFamily="18" charset="0"/>
                <a:cs typeface="Times New Roman" pitchFamily="18" charset="0"/>
              </a:rPr>
              <a:t>The primary control loop mainly adopts droop control, in order to regulate the local power, voltage, and current, and avoid the voltage and frequency instability, and solve the problems of power sharing among the multiple </a:t>
            </a:r>
            <a:r>
              <a:rPr lang="en-IN" sz="2000" dirty="0" smtClean="0">
                <a:latin typeface="Times New Roman" pitchFamily="18" charset="0"/>
                <a:cs typeface="Times New Roman" pitchFamily="18" charset="0"/>
              </a:rPr>
              <a:t>DGs.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and, a dynamic extension of the static graph theory is proposed as a framework to address network problems with time-varying topologies.</a:t>
            </a:r>
          </a:p>
          <a:p>
            <a:pPr algn="just">
              <a:lnSpc>
                <a:spcPct val="150000"/>
              </a:lnSpc>
            </a:pPr>
            <a:r>
              <a:rPr lang="en-IN" sz="2000" dirty="0" smtClean="0">
                <a:latin typeface="Times New Roman" pitchFamily="18" charset="0"/>
                <a:cs typeface="Times New Roman" pitchFamily="18" charset="0"/>
              </a:rPr>
              <a:t>We will show some simulation results that illustrate the proposed coordination control strategies for different problems.</a:t>
            </a:r>
          </a:p>
          <a:p>
            <a:pPr algn="just">
              <a:lnSpc>
                <a:spcPct val="150000"/>
              </a:lnSpc>
            </a:pPr>
            <a:r>
              <a:rPr lang="en-IN" sz="2000" dirty="0" smtClean="0">
                <a:latin typeface="Times New Roman" pitchFamily="18" charset="0"/>
                <a:cs typeface="Times New Roman" pitchFamily="18" charset="0"/>
              </a:rPr>
              <a:t>The third simulation highlights the proposed formation control strategy, and is implemented based on the formation control law in.</a:t>
            </a:r>
          </a:p>
          <a:p>
            <a:pPr algn="just">
              <a:lnSpc>
                <a:spcPct val="150000"/>
              </a:lnSpc>
            </a:pPr>
            <a:r>
              <a:rPr lang="en-IN" sz="2000" dirty="0" smtClean="0">
                <a:latin typeface="Times New Roman" pitchFamily="18" charset="0"/>
                <a:cs typeface="Times New Roman" pitchFamily="18" charset="0"/>
              </a:rPr>
              <a:t>Analogous to the treatment of the rendezvous problem, we first propose a solution to the formation control problem, and then show that this solution does, in fact, preserve connectedness as well as guarantee convergence in the sense of F1 and F2 above. </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The performance of high intelligence, strong scalability, high redundancy and reliability adjustment of the voltage, frequency, and power in MG cannot be realized by classical hierarchical control </a:t>
            </a:r>
            <a:r>
              <a:rPr lang="en-IN" sz="2000" dirty="0" smtClean="0">
                <a:latin typeface="Times New Roman" pitchFamily="18" charset="0"/>
                <a:cs typeface="Times New Roman" pitchFamily="18" charset="0"/>
              </a:rPr>
              <a:t>strategy</a:t>
            </a:r>
          </a:p>
          <a:p>
            <a:pPr algn="just">
              <a:lnSpc>
                <a:spcPct val="150000"/>
              </a:lnSpc>
            </a:pPr>
            <a:r>
              <a:rPr lang="en-IN" sz="2000" dirty="0" smtClean="0">
                <a:latin typeface="Times New Roman" pitchFamily="18" charset="0"/>
                <a:cs typeface="Times New Roman" pitchFamily="18" charset="0"/>
              </a:rPr>
              <a:t>Distributed </a:t>
            </a:r>
            <a:r>
              <a:rPr lang="en-IN" sz="2000" dirty="0" err="1" smtClean="0">
                <a:latin typeface="Times New Roman" pitchFamily="18" charset="0"/>
                <a:cs typeface="Times New Roman" pitchFamily="18" charset="0"/>
              </a:rPr>
              <a:t>multiagent</a:t>
            </a:r>
            <a:r>
              <a:rPr lang="en-IN" sz="2000" dirty="0" smtClean="0">
                <a:latin typeface="Times New Roman" pitchFamily="18" charset="0"/>
                <a:cs typeface="Times New Roman" pitchFamily="18" charset="0"/>
              </a:rPr>
              <a:t> control method has been widely used to establish optimal model to enhance reliability and energy management, optimization, and improve the performance of ancillary </a:t>
            </a:r>
            <a:r>
              <a:rPr lang="en-IN" sz="2000" dirty="0" smtClean="0">
                <a:latin typeface="Times New Roman" pitchFamily="18" charset="0"/>
                <a:cs typeface="Times New Roman" pitchFamily="18" charset="0"/>
              </a:rPr>
              <a:t>services.</a:t>
            </a:r>
          </a:p>
          <a:p>
            <a:pPr algn="just">
              <a:lnSpc>
                <a:spcPct val="150000"/>
              </a:lnSpc>
            </a:pPr>
            <a:r>
              <a:rPr lang="en-IN" sz="2000" dirty="0" smtClean="0">
                <a:latin typeface="Times New Roman" pitchFamily="18" charset="0"/>
                <a:cs typeface="Times New Roman" pitchFamily="18" charset="0"/>
              </a:rPr>
              <a:t>Compared with the centralized control, these strategies have higher ability to tolerate the communication errors, and better plug-and-play performance, and can be easily extended to more DG units, which makes the system more </a:t>
            </a:r>
            <a:r>
              <a:rPr lang="en-IN" sz="2000" dirty="0" smtClean="0">
                <a:latin typeface="Times New Roman" pitchFamily="18" charset="0"/>
                <a:cs typeface="Times New Roman" pitchFamily="18" charset="0"/>
              </a:rPr>
              <a:t>scalable.</a:t>
            </a:r>
          </a:p>
          <a:p>
            <a:pPr algn="just">
              <a:lnSpc>
                <a:spcPct val="150000"/>
              </a:lnSpc>
            </a:pPr>
            <a:r>
              <a:rPr lang="en-IN" sz="2000" dirty="0" smtClean="0">
                <a:latin typeface="Times New Roman" pitchFamily="18" charset="0"/>
                <a:cs typeface="Times New Roman" pitchFamily="18" charset="0"/>
              </a:rPr>
              <a:t>There are three kinds of fixed communication delays, one is the sending and processing delay, which depends on software and hardware performance of source equipment.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review on issues and approaches for </a:t>
                      </a:r>
                      <a:r>
                        <a:rPr lang="en-US" sz="2000" dirty="0" err="1">
                          <a:latin typeface="Times New Roman"/>
                          <a:ea typeface="Calibri"/>
                          <a:cs typeface="Latha"/>
                        </a:rPr>
                        <a:t>microgrid</a:t>
                      </a:r>
                      <a:r>
                        <a:rPr lang="en-US" sz="2000" dirty="0">
                          <a:latin typeface="Times New Roman"/>
                          <a:ea typeface="Calibri"/>
                          <a:cs typeface="Latha"/>
                        </a:rPr>
                        <a:t> protection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J. Brearley and R. R. Prabu,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connection of microgrid in the existing distribution network makes the radial network more complicated.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Improving reliability of islanded distribution systems with distributed renewable energy resources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E. Brown, S. Suryanarayanan, S. A. Natarajan, and S. Rajopadhye,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Both optimization methods are shown to improve the system reliability for cases where the distributed generation output exceeded feeder demand.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Control of power converters in AC </a:t>
                      </a:r>
                      <a:r>
                        <a:rPr lang="en-US" sz="2000" dirty="0" err="1">
                          <a:latin typeface="Times New Roman"/>
                          <a:ea typeface="Calibri"/>
                          <a:cs typeface="Latha"/>
                        </a:rPr>
                        <a:t>microgrids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Rocabert, A. Luna, F. Blaabjerg, and P. Rodr´ıguez,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carries out an overview about microgrid structures and control techniques at different hierarchical levels.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literature review of microgrids: A functional layer based classification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Martin-Martinez, A. Sanchez-Miralles, and M. Rivier,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Operation of distributed energy resources and resilience related problems are becoming of most importance in the pursuit for a more sustainable electricity delivery.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447800"/>
            <a:ext cx="62484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presents an overview of MAS-based distributed coordinated control method and optimization in MG and MGC. In order to improve the reliability, energy </a:t>
            </a:r>
            <a:r>
              <a:rPr lang="en-IN" sz="1800" dirty="0" err="1" smtClean="0">
                <a:latin typeface="Times New Roman" pitchFamily="18" charset="0"/>
                <a:cs typeface="Times New Roman" pitchFamily="18" charset="0"/>
              </a:rPr>
              <a:t>complementarity</a:t>
            </a:r>
            <a:r>
              <a:rPr lang="en-IN" sz="1800" dirty="0" smtClean="0">
                <a:latin typeface="Times New Roman" pitchFamily="18" charset="0"/>
                <a:cs typeface="Times New Roman" pitchFamily="18" charset="0"/>
              </a:rPr>
              <a:t> and management of MG and MGC, the topology and mathematic models of MAS are established, such as the graph model, </a:t>
            </a:r>
            <a:r>
              <a:rPr lang="en-IN" sz="1800" dirty="0" err="1" smtClean="0">
                <a:latin typeface="Times New Roman" pitchFamily="18" charset="0"/>
                <a:cs typeface="Times New Roman" pitchFamily="18" charset="0"/>
              </a:rPr>
              <a:t>noncooperative</a:t>
            </a:r>
            <a:r>
              <a:rPr lang="en-IN" sz="1800" dirty="0" smtClean="0">
                <a:latin typeface="Times New Roman" pitchFamily="18" charset="0"/>
                <a:cs typeface="Times New Roman" pitchFamily="18" charset="0"/>
              </a:rPr>
              <a:t> game model, GA, PSO algorithm, etc. The merits and drawbacks of the MAS-based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methods in MGC and communication delay compensation strategies are also summarized. Furthermore, the operation of hierarchical control and MAS relies on the communication links, which inevitably cause delay problem thus degrades system performance. Therefore, </a:t>
            </a:r>
            <a:r>
              <a:rPr lang="en-IN" sz="1800" dirty="0" smtClean="0">
                <a:latin typeface="Times New Roman" pitchFamily="18" charset="0"/>
                <a:cs typeface="Times New Roman" pitchFamily="18" charset="0"/>
              </a:rPr>
              <a:t>the communication </a:t>
            </a:r>
            <a:r>
              <a:rPr lang="en-IN" sz="1800" dirty="0" smtClean="0">
                <a:latin typeface="Times New Roman" pitchFamily="18" charset="0"/>
                <a:cs typeface="Times New Roman" pitchFamily="18" charset="0"/>
              </a:rPr>
              <a:t>delay compensation is of vital importance. The communication delay issue, which is inevitable no matter in the low- or high-bandwidth communication networks, is crucial to maintain the stability of MGs and MGCs with the fixed delays and random delays.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J. </a:t>
            </a:r>
            <a:r>
              <a:rPr lang="en-IN" sz="1600" dirty="0" err="1" smtClean="0">
                <a:latin typeface="Times New Roman" pitchFamily="18" charset="0"/>
                <a:cs typeface="Times New Roman" pitchFamily="18" charset="0"/>
              </a:rPr>
              <a:t>Brearley</a:t>
            </a:r>
            <a:r>
              <a:rPr lang="en-IN" sz="1600" dirty="0" smtClean="0">
                <a:latin typeface="Times New Roman" pitchFamily="18" charset="0"/>
                <a:cs typeface="Times New Roman" pitchFamily="18" charset="0"/>
              </a:rPr>
              <a:t> and R. R. </a:t>
            </a:r>
            <a:r>
              <a:rPr lang="en-IN" sz="1600" dirty="0" err="1" smtClean="0">
                <a:latin typeface="Times New Roman" pitchFamily="18" charset="0"/>
                <a:cs typeface="Times New Roman" pitchFamily="18" charset="0"/>
              </a:rPr>
              <a:t>Prabu</a:t>
            </a:r>
            <a:r>
              <a:rPr lang="en-IN" sz="1600" dirty="0" smtClean="0">
                <a:latin typeface="Times New Roman" pitchFamily="18" charset="0"/>
                <a:cs typeface="Times New Roman" pitchFamily="18" charset="0"/>
              </a:rPr>
              <a:t>, “A review on issues and approaches for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protection,” Renewable Sustain. Energy Rev., vol. 67, pp. 988– 997, Jan.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 E. Brown, S. </a:t>
            </a:r>
            <a:r>
              <a:rPr lang="en-IN" sz="1600" dirty="0" err="1" smtClean="0">
                <a:latin typeface="Times New Roman" pitchFamily="18" charset="0"/>
                <a:cs typeface="Times New Roman" pitchFamily="18" charset="0"/>
              </a:rPr>
              <a:t>Suryanarayanan</a:t>
            </a:r>
            <a:r>
              <a:rPr lang="en-IN" sz="1600" dirty="0" smtClean="0">
                <a:latin typeface="Times New Roman" pitchFamily="18" charset="0"/>
                <a:cs typeface="Times New Roman" pitchFamily="18" charset="0"/>
              </a:rPr>
              <a:t>, S. A. </a:t>
            </a:r>
            <a:r>
              <a:rPr lang="en-IN" sz="1600" dirty="0" err="1" smtClean="0">
                <a:latin typeface="Times New Roman" pitchFamily="18" charset="0"/>
                <a:cs typeface="Times New Roman" pitchFamily="18" charset="0"/>
              </a:rPr>
              <a:t>Natarajan</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Rajopadhye</a:t>
            </a:r>
            <a:r>
              <a:rPr lang="en-IN" sz="1600" dirty="0" smtClean="0">
                <a:latin typeface="Times New Roman" pitchFamily="18" charset="0"/>
                <a:cs typeface="Times New Roman" pitchFamily="18" charset="0"/>
              </a:rPr>
              <a:t>, “Improving reliability of islanded distribution systems with distributed renewable energy resources,” IEEE Trans. Smart Grid, vol. 3, no. 4, pp. 2028–2038, Dec.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a:t>
            </a:r>
            <a:r>
              <a:rPr lang="en-IN" sz="1600" dirty="0" err="1" smtClean="0">
                <a:latin typeface="Times New Roman" pitchFamily="18" charset="0"/>
                <a:cs typeface="Times New Roman" pitchFamily="18" charset="0"/>
              </a:rPr>
              <a:t>Rocabert</a:t>
            </a:r>
            <a:r>
              <a:rPr lang="en-IN" sz="1600" dirty="0" smtClean="0">
                <a:latin typeface="Times New Roman" pitchFamily="18" charset="0"/>
                <a:cs typeface="Times New Roman" pitchFamily="18" charset="0"/>
              </a:rPr>
              <a:t>, A. Luna, F. </a:t>
            </a:r>
            <a:r>
              <a:rPr lang="en-IN" sz="1600" dirty="0" err="1" smtClean="0">
                <a:latin typeface="Times New Roman" pitchFamily="18" charset="0"/>
                <a:cs typeface="Times New Roman" pitchFamily="18" charset="0"/>
              </a:rPr>
              <a:t>Blaabjerg</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Rodr´ıguez</a:t>
            </a:r>
            <a:r>
              <a:rPr lang="en-IN" sz="1600" dirty="0" smtClean="0">
                <a:latin typeface="Times New Roman" pitchFamily="18" charset="0"/>
                <a:cs typeface="Times New Roman" pitchFamily="18" charset="0"/>
              </a:rPr>
              <a:t>, “Control of power converters in AC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 Power Electron., vol. 27, no. 11, pp. 4734–4749, Nov.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Martin-Martinez, A. Sanchez-</a:t>
            </a:r>
            <a:r>
              <a:rPr lang="en-IN" sz="1600" dirty="0" err="1" smtClean="0">
                <a:latin typeface="Times New Roman" pitchFamily="18" charset="0"/>
                <a:cs typeface="Times New Roman" pitchFamily="18" charset="0"/>
              </a:rPr>
              <a:t>Miralles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Rivier</a:t>
            </a:r>
            <a:r>
              <a:rPr lang="en-IN" sz="1600" dirty="0" smtClean="0">
                <a:latin typeface="Times New Roman" pitchFamily="18" charset="0"/>
                <a:cs typeface="Times New Roman" pitchFamily="18" charset="0"/>
              </a:rPr>
              <a:t>, “A literature review of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A functional layer based classification,” Renewable Sustain. Energy Rev., vol. 62, pp. 1133–1153, Sep.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C. Ma, F. Kong, F. B. He, and Z. M. Zhang, “An energy control strategy for the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with PV power supply,” (in Chinese), Power Electron., vol. 46, no. 10, pp. 2–5, Oct. 2012.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R. H. </a:t>
            </a:r>
            <a:r>
              <a:rPr lang="en-IN" sz="1800" dirty="0" err="1" smtClean="0">
                <a:latin typeface="Times New Roman" pitchFamily="18" charset="0"/>
                <a:cs typeface="Times New Roman" pitchFamily="18" charset="0"/>
              </a:rPr>
              <a:t>Lasseter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Microgrids</a:t>
            </a:r>
            <a:r>
              <a:rPr lang="en-IN" sz="1800" dirty="0" smtClean="0">
                <a:latin typeface="Times New Roman" pitchFamily="18" charset="0"/>
                <a:cs typeface="Times New Roman" pitchFamily="18" charset="0"/>
              </a:rPr>
              <a:t>,” in Proc. IEEE Power Eng. Soc. Winter Meeting, 2002, pp. 305–308.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E. </a:t>
            </a:r>
            <a:r>
              <a:rPr lang="en-IN" sz="1800" dirty="0" err="1" smtClean="0">
                <a:latin typeface="Times New Roman" pitchFamily="18" charset="0"/>
                <a:cs typeface="Times New Roman" pitchFamily="18" charset="0"/>
              </a:rPr>
              <a:t>Elkhatib</a:t>
            </a:r>
            <a:r>
              <a:rPr lang="en-IN" sz="1800" dirty="0" smtClean="0">
                <a:latin typeface="Times New Roman" pitchFamily="18" charset="0"/>
                <a:cs typeface="Times New Roman" pitchFamily="18" charset="0"/>
              </a:rPr>
              <a:t>, R. El-</a:t>
            </a:r>
            <a:r>
              <a:rPr lang="en-IN" sz="1800" dirty="0" err="1" smtClean="0">
                <a:latin typeface="Times New Roman" pitchFamily="18" charset="0"/>
                <a:cs typeface="Times New Roman" pitchFamily="18" charset="0"/>
              </a:rPr>
              <a:t>Shatshat</a:t>
            </a:r>
            <a:r>
              <a:rPr lang="en-IN" sz="1800" dirty="0" smtClean="0">
                <a:latin typeface="Times New Roman" pitchFamily="18" charset="0"/>
                <a:cs typeface="Times New Roman" pitchFamily="18" charset="0"/>
              </a:rPr>
              <a:t>, and M. M. A. </a:t>
            </a:r>
            <a:r>
              <a:rPr lang="en-IN" sz="1800" dirty="0" err="1" smtClean="0">
                <a:latin typeface="Times New Roman" pitchFamily="18" charset="0"/>
                <a:cs typeface="Times New Roman" pitchFamily="18" charset="0"/>
              </a:rPr>
              <a:t>Salama</a:t>
            </a:r>
            <a:r>
              <a:rPr lang="en-IN" sz="1800" dirty="0" smtClean="0">
                <a:latin typeface="Times New Roman" pitchFamily="18" charset="0"/>
                <a:cs typeface="Times New Roman" pitchFamily="18" charset="0"/>
              </a:rPr>
              <a:t>, “Novel coordinated voltage control for smart distribution networks with DG,” IEEE Trans. Smart Grid, vol. 2, no. 4, pp. 598–605, Dec.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D. E. Olivares et al., “Trends in </a:t>
            </a:r>
            <a:r>
              <a:rPr lang="en-IN" sz="1800" dirty="0" err="1" smtClean="0">
                <a:latin typeface="Times New Roman" pitchFamily="18" charset="0"/>
                <a:cs typeface="Times New Roman" pitchFamily="18" charset="0"/>
              </a:rPr>
              <a:t>microgrid</a:t>
            </a:r>
            <a:r>
              <a:rPr lang="en-IN" sz="1800" dirty="0" smtClean="0">
                <a:latin typeface="Times New Roman" pitchFamily="18" charset="0"/>
                <a:cs typeface="Times New Roman" pitchFamily="18" charset="0"/>
              </a:rPr>
              <a:t> control,” IEEE Trans. Smart Grid, vol. 5, no. 4, pp. 1905–1911, Jul. 2014</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 </a:t>
            </a:r>
            <a:r>
              <a:rPr lang="en-IN" sz="1800" dirty="0" err="1" smtClean="0">
                <a:latin typeface="Times New Roman" pitchFamily="18" charset="0"/>
                <a:cs typeface="Times New Roman" pitchFamily="18" charset="0"/>
              </a:rPr>
              <a:t>Kaur</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Kaushal</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Basak</a:t>
            </a:r>
            <a:r>
              <a:rPr lang="en-IN" sz="1800" dirty="0" smtClean="0">
                <a:latin typeface="Times New Roman" pitchFamily="18" charset="0"/>
                <a:cs typeface="Times New Roman" pitchFamily="18" charset="0"/>
              </a:rPr>
              <a:t>, “A review on </a:t>
            </a:r>
            <a:r>
              <a:rPr lang="en-IN" sz="1800" dirty="0" err="1" smtClean="0">
                <a:latin typeface="Times New Roman" pitchFamily="18" charset="0"/>
                <a:cs typeface="Times New Roman" pitchFamily="18" charset="0"/>
              </a:rPr>
              <a:t>microgrid</a:t>
            </a:r>
            <a:r>
              <a:rPr lang="en-IN" sz="1800" dirty="0" smtClean="0">
                <a:latin typeface="Times New Roman" pitchFamily="18" charset="0"/>
                <a:cs typeface="Times New Roman" pitchFamily="18" charset="0"/>
              </a:rPr>
              <a:t> central controller,” Renewable Sustain. Energy Rev., vol. 55, pp. 338–345, Mar.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J. B. </a:t>
            </a:r>
            <a:r>
              <a:rPr lang="en-IN" sz="1800" dirty="0" err="1" smtClean="0">
                <a:latin typeface="Times New Roman" pitchFamily="18" charset="0"/>
                <a:cs typeface="Times New Roman" pitchFamily="18" charset="0"/>
              </a:rPr>
              <a:t>Almada</a:t>
            </a:r>
            <a:r>
              <a:rPr lang="en-IN" sz="1800" dirty="0" smtClean="0">
                <a:latin typeface="Times New Roman" pitchFamily="18" charset="0"/>
                <a:cs typeface="Times New Roman" pitchFamily="18" charset="0"/>
              </a:rPr>
              <a:t>, R. P. S. </a:t>
            </a:r>
            <a:r>
              <a:rPr lang="en-IN" sz="1800" dirty="0" err="1" smtClean="0">
                <a:latin typeface="Times New Roman" pitchFamily="18" charset="0"/>
                <a:cs typeface="Times New Roman" pitchFamily="18" charset="0"/>
              </a:rPr>
              <a:t>Leao</a:t>
            </a:r>
            <a:r>
              <a:rPr lang="en-IN" sz="1800" dirty="0" smtClean="0">
                <a:latin typeface="Times New Roman" pitchFamily="18" charset="0"/>
                <a:cs typeface="Times New Roman" pitchFamily="18" charset="0"/>
              </a:rPr>
              <a:t>, R. F. </a:t>
            </a:r>
            <a:r>
              <a:rPr lang="en-IN" sz="1800" dirty="0" err="1" smtClean="0">
                <a:latin typeface="Times New Roman" pitchFamily="18" charset="0"/>
                <a:cs typeface="Times New Roman" pitchFamily="18" charset="0"/>
              </a:rPr>
              <a:t>Sampaio</a:t>
            </a:r>
            <a:r>
              <a:rPr lang="en-IN" sz="1800" dirty="0" smtClean="0">
                <a:latin typeface="Times New Roman" pitchFamily="18" charset="0"/>
                <a:cs typeface="Times New Roman" pitchFamily="18" charset="0"/>
              </a:rPr>
              <a:t>, and G. C. </a:t>
            </a:r>
            <a:r>
              <a:rPr lang="en-IN" sz="1800" dirty="0" err="1" smtClean="0">
                <a:latin typeface="Times New Roman" pitchFamily="18" charset="0"/>
                <a:cs typeface="Times New Roman" pitchFamily="18" charset="0"/>
              </a:rPr>
              <a:t>Barroso</a:t>
            </a:r>
            <a:r>
              <a:rPr lang="en-IN" sz="1800" dirty="0" smtClean="0">
                <a:latin typeface="Times New Roman" pitchFamily="18" charset="0"/>
                <a:cs typeface="Times New Roman" pitchFamily="18" charset="0"/>
              </a:rPr>
              <a:t>, “A ˜ centralized and heuristic approach for energy management of an AC </a:t>
            </a:r>
            <a:r>
              <a:rPr lang="en-IN" sz="1800" dirty="0" err="1" smtClean="0">
                <a:latin typeface="Times New Roman" pitchFamily="18" charset="0"/>
                <a:cs typeface="Times New Roman" pitchFamily="18" charset="0"/>
              </a:rPr>
              <a:t>microgrid</a:t>
            </a:r>
            <a:r>
              <a:rPr lang="en-IN" sz="1800" dirty="0" smtClean="0">
                <a:latin typeface="Times New Roman" pitchFamily="18" charset="0"/>
                <a:cs typeface="Times New Roman" pitchFamily="18" charset="0"/>
              </a:rPr>
              <a:t>,” Renewable Sustain. Energy Rev., vol. 60, pp. 1396–1404, Jul. 2016.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1507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Distributed Group Coordination of Multiagent Systems in Cloud Computing Systems Using a Model-Free Adaptive Predictive Control Strategy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2021-06-19T12:50:57Z</dcterms:modified>
</cp:coreProperties>
</file>