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Machine Learning for On-the-Fly Reliability-Aware Cell Library Characterization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Aging-induced </a:t>
            </a:r>
            <a:r>
              <a:rPr lang="en-IN" sz="2000" dirty="0" smtClean="0">
                <a:latin typeface="Times New Roman" pitchFamily="18" charset="0"/>
                <a:cs typeface="Times New Roman" pitchFamily="18" charset="0"/>
              </a:rPr>
              <a:t>degradation imposes a major challenge to the designer when estimating timing </a:t>
            </a:r>
            <a:r>
              <a:rPr lang="en-IN" sz="2000" dirty="0" err="1" smtClean="0">
                <a:latin typeface="Times New Roman" pitchFamily="18" charset="0"/>
                <a:cs typeface="Times New Roman" pitchFamily="18" charset="0"/>
              </a:rPr>
              <a:t>guardbands</a:t>
            </a:r>
            <a:r>
              <a:rPr lang="en-IN" sz="2000" dirty="0" smtClean="0">
                <a:latin typeface="Times New Roman" pitchFamily="18" charset="0"/>
                <a:cs typeface="Times New Roman" pitchFamily="18" charset="0"/>
              </a:rPr>
              <a:t>. This problem increases as traditional worst-case corners bring over-pessimism to designers, exacerbating competitive and close-to-the-edge designs. In this work, we present an accurate machine learning approach for aging-aware cell library characterization, enabling the designer to evaluate their circuit under the impact of precisely selected degradation. Unlike state of the art, we bring cell library characterization to the designer, empowering their capability in exploring the impact of aging while protecting confidential information from the foundry at the same time</a:t>
            </a:r>
            <a:r>
              <a:rPr lang="en-IN" sz="2000" dirty="0" smtClean="0">
                <a:latin typeface="Times New Roman" pitchFamily="18" charset="0"/>
                <a:cs typeface="Times New Roman" pitchFamily="18" charset="0"/>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Furthermore</a:t>
            </a:r>
            <a:r>
              <a:rPr lang="en-IN" sz="2000" dirty="0" smtClean="0">
                <a:latin typeface="Times New Roman" pitchFamily="18" charset="0"/>
                <a:cs typeface="Times New Roman" pitchFamily="18" charset="0"/>
              </a:rPr>
              <a:t>, the fast inference of cell libraries makes it feasible, for the first time, to examine aging-induced variability analysis in a Monte-Carlo fashion. Finally, we show that the designer is able to select a less pessimistic timing </a:t>
            </a:r>
            <a:r>
              <a:rPr lang="en-IN" sz="2000" dirty="0" err="1" smtClean="0">
                <a:latin typeface="Times New Roman" pitchFamily="18" charset="0"/>
                <a:cs typeface="Times New Roman" pitchFamily="18" charset="0"/>
              </a:rPr>
              <a:t>guardband</a:t>
            </a:r>
            <a:r>
              <a:rPr lang="en-IN" sz="2000" dirty="0" smtClean="0">
                <a:latin typeface="Times New Roman" pitchFamily="18" charset="0"/>
                <a:cs typeface="Times New Roman" pitchFamily="18" charset="0"/>
              </a:rPr>
              <a:t> by choosing adequate delta threshold voltage ( \Delta {V_{</a:t>
            </a:r>
            <a:r>
              <a:rPr lang="en-IN" sz="2000" dirty="0" err="1" smtClean="0">
                <a:latin typeface="Times New Roman" pitchFamily="18" charset="0"/>
                <a:cs typeface="Times New Roman" pitchFamily="18" charset="0"/>
              </a:rPr>
              <a:t>th</a:t>
            </a:r>
            <a:r>
              <a:rPr lang="en-IN" sz="2000" dirty="0" smtClean="0">
                <a:latin typeface="Times New Roman" pitchFamily="18" charset="0"/>
                <a:cs typeface="Times New Roman" pitchFamily="18" charset="0"/>
              </a:rPr>
              <a:t>}} ) for their design and their needs. Our machine learning approach reaches an R^{2} score of &gt;99\% for almost all data stored in the cell library. Only timing constraints show slightly less accuracy with an R^{2} score around 95%. When using ML-characterized libraries in static timing analysis, we achieve errors smaller than \pm 0.5\% and \pm 0.1\% for path delay and dynamic power, respectively. Errors in leakage power are negligible and even smaller by orders of magnitude. Our machine learning implementation for standard cell library characterization is publicly available. Download: https://</a:t>
            </a:r>
            <a:r>
              <a:rPr lang="en-IN" sz="2000" dirty="0" smtClean="0">
                <a:latin typeface="Times New Roman" pitchFamily="18" charset="0"/>
                <a:cs typeface="Times New Roman" pitchFamily="18" charset="0"/>
              </a:rPr>
              <a:t>opensource.mlcad.org</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Negative bias temperature instability (NBTI) has become one of the major causes for temporal reliability degradation of </a:t>
            </a:r>
            <a:r>
              <a:rPr lang="en-IN" sz="2000" dirty="0" err="1" smtClean="0">
                <a:latin typeface="Times New Roman" pitchFamily="18" charset="0"/>
                <a:cs typeface="Times New Roman" pitchFamily="18" charset="0"/>
              </a:rPr>
              <a:t>nanoscale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circuits.</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its complex dependence on operating conditions, it is a tremendous challenge to the existing timing analysis flow.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get the accurate aged delay of the circuit, previous research mainly focused on the gate level or lower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discussed above, aging adds new challenges to the existing timing analysis flow, as it complicates the simple variation model assumed by the modern timing libraries.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 possible solution, learning-based timing characterization is under active </a:t>
            </a:r>
            <a:r>
              <a:rPr lang="en-IN" sz="2000" dirty="0" smtClean="0">
                <a:latin typeface="Times New Roman" pitchFamily="18" charset="0"/>
                <a:cs typeface="Times New Roman" pitchFamily="18" charset="0"/>
              </a:rPr>
              <a:t>research</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investigation revealed that the impact of aging is strongly dependent on the operating conditions of gates (i.e. input signal slew and output load capacitance), and not solely on the duty cycle of transistors.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further quantify the impact of aging on the degradation of image processing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explore the role of operating conditions of a gate/cell in determining the overall impact of aging in the scope of both timing analysis and logic synthesis – this holds even more for complex designs like processors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Targeting </a:t>
            </a:r>
            <a:r>
              <a:rPr lang="en-IN" sz="2000" dirty="0" smtClean="0">
                <a:latin typeface="Times New Roman" pitchFamily="18" charset="0"/>
                <a:cs typeface="Times New Roman" pitchFamily="18" charset="0"/>
              </a:rPr>
              <a:t>only a single OP C results in erroneously estimating the overall impact of aging on the paths of circuits.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predict a long-term dynamic NBTI effect, an updated model was proposed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which includes the recovery effect and is useful for the estimation of degradation by </a:t>
            </a:r>
            <a:r>
              <a:rPr lang="en-IN" sz="2000" dirty="0" smtClean="0">
                <a:latin typeface="Times New Roman" pitchFamily="18" charset="0"/>
                <a:cs typeface="Times New Roman" pitchFamily="18" charset="0"/>
              </a:rPr>
              <a:t>years.</a:t>
            </a:r>
          </a:p>
          <a:p>
            <a:pPr algn="just">
              <a:lnSpc>
                <a:spcPct val="150000"/>
              </a:lnSpc>
            </a:pPr>
            <a:r>
              <a:rPr lang="en-IN" sz="2000" dirty="0" smtClean="0">
                <a:latin typeface="Times New Roman" pitchFamily="18" charset="0"/>
                <a:cs typeface="Times New Roman" pitchFamily="18" charset="0"/>
              </a:rPr>
              <a:t>Two </a:t>
            </a:r>
            <a:r>
              <a:rPr lang="en-IN" sz="2000" dirty="0" smtClean="0">
                <a:latin typeface="Times New Roman" pitchFamily="18" charset="0"/>
                <a:cs typeface="Times New Roman" pitchFamily="18" charset="0"/>
              </a:rPr>
              <a:t>prevalent physical mechanisms, reaction–diffusion (R–D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trapping–</a:t>
            </a:r>
            <a:r>
              <a:rPr lang="en-IN" sz="2000" dirty="0" err="1" smtClean="0">
                <a:latin typeface="Times New Roman" pitchFamily="18" charset="0"/>
                <a:cs typeface="Times New Roman" pitchFamily="18" charset="0"/>
              </a:rPr>
              <a:t>detrapping</a:t>
            </a:r>
            <a:r>
              <a:rPr lang="en-IN" sz="2000" dirty="0" smtClean="0">
                <a:latin typeface="Times New Roman" pitchFamily="18" charset="0"/>
                <a:cs typeface="Times New Roman" pitchFamily="18" charset="0"/>
              </a:rPr>
              <a:t> (T–D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have been proposed in the literature to explain NBTI</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authors of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proposed a learning-based method for predicting the NBTI-induced delay degradation in large designs like processors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obvious difference is </a:t>
            </a: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calculated the aged path delay using the LUT method, while our proposed method was a machining learning framework at the circuit path level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proposed a novel learning-based aged delay prediction method at the circuit level.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equivalent contained </a:t>
            </a:r>
            <a:r>
              <a:rPr lang="en-IN" sz="2000" dirty="0" err="1" smtClean="0">
                <a:latin typeface="Times New Roman" pitchFamily="18" charset="0"/>
                <a:cs typeface="Times New Roman" pitchFamily="18" charset="0"/>
              </a:rPr>
              <a:t>guardband</a:t>
            </a:r>
            <a:r>
              <a:rPr lang="en-IN" sz="2000" dirty="0" smtClean="0">
                <a:latin typeface="Times New Roman" pitchFamily="18" charset="0"/>
                <a:cs typeface="Times New Roman" pitchFamily="18" charset="0"/>
              </a:rPr>
              <a:t> is computed as the performance penalty when synthesizing for aging by comparing the obtained CP delay against the CP delay of a traditionally-optimized version of the design synthesized with the initial cell </a:t>
            </a:r>
            <a:r>
              <a:rPr lang="en-IN" sz="2000" dirty="0" smtClean="0">
                <a:latin typeface="Times New Roman" pitchFamily="18" charset="0"/>
                <a:cs typeface="Times New Roman" pitchFamily="18" charset="0"/>
              </a:rPr>
              <a:t>library.</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logic synthesis can (also based on delay information within the targeted cell library) efficiently optimize the circuit’s </a:t>
            </a:r>
            <a:r>
              <a:rPr lang="en-IN" sz="2000" dirty="0" err="1" smtClean="0">
                <a:latin typeface="Times New Roman" pitchFamily="18" charset="0"/>
                <a:cs typeface="Times New Roman" pitchFamily="18" charset="0"/>
              </a:rPr>
              <a:t>netlist</a:t>
            </a:r>
            <a:r>
              <a:rPr lang="en-IN" sz="2000" dirty="0" smtClean="0">
                <a:latin typeface="Times New Roman" pitchFamily="18" charset="0"/>
                <a:cs typeface="Times New Roman" pitchFamily="18" charset="0"/>
              </a:rPr>
              <a:t> to maximize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high-performance 45 nm Predictive Technology Model (PTM) </a:t>
            </a:r>
            <a:r>
              <a:rPr lang="en-IN" sz="2000" dirty="0" smtClean="0">
                <a:latin typeface="Times New Roman" pitchFamily="18" charset="0"/>
                <a:cs typeface="Times New Roman" pitchFamily="18" charset="0"/>
              </a:rPr>
              <a:t>is </a:t>
            </a:r>
            <a:r>
              <a:rPr lang="en-IN" sz="2000" dirty="0" smtClean="0">
                <a:latin typeface="Times New Roman" pitchFamily="18" charset="0"/>
                <a:cs typeface="Times New Roman" pitchFamily="18" charset="0"/>
              </a:rPr>
              <a:t>used for both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transistors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During synthesis, the compile ultra option is used to optimize the designs along with the highest effort along with an objective of performance maximization.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Designing </a:t>
                      </a:r>
                      <a:r>
                        <a:rPr lang="en-US" sz="2000" dirty="0" err="1">
                          <a:latin typeface="Times New Roman"/>
                          <a:ea typeface="Calibri"/>
                          <a:cs typeface="Latha"/>
                        </a:rPr>
                        <a:t>Guardbands</a:t>
                      </a:r>
                      <a:r>
                        <a:rPr lang="en-US" sz="2000" dirty="0">
                          <a:latin typeface="Times New Roman"/>
                          <a:ea typeface="Calibri"/>
                          <a:cs typeface="Latha"/>
                        </a:rPr>
                        <a:t> for Instantaneous Aging Effects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Santen, H. Amrouch, J. Martinez, M. Nafria, J. Henkel,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While the long-term impact of BTI has been studied since years, the short-term implications of BTI on circuits are unexplored.</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Transistor aging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Keane and C. H. Kim,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Circuit design margins, to guarantee reliable analog circuit operation, are no longer sufficient and result in huge circuit overdesign.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Combating aging with the colt duty cycle equalizer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Gunadi, A. A. Sinkar, N. S. Kim, and M. H. Lipasti,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Bias temperature instability, hot-carrier injection, and gate-oxide wear out will cause severe lifetime degradation in the performance and the reliability of future CMOS devices.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consistent physical framework for N and P BTI in HKMG MOSFETs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Joshi, S. Mukhopadhyay, N. Goel, and S. Mahapatra,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NBTI is explained using trap generation in Si/</a:t>
                      </a:r>
                      <a:r>
                        <a:rPr lang="en-US" sz="2000" dirty="0" err="1">
                          <a:solidFill>
                            <a:srgbClr val="333333"/>
                          </a:solidFill>
                          <a:latin typeface="Times New Roman"/>
                          <a:ea typeface="Calibri"/>
                          <a:cs typeface="Latha"/>
                        </a:rPr>
                        <a:t>SiON</a:t>
                      </a:r>
                      <a:r>
                        <a:rPr lang="en-US" sz="2000" dirty="0">
                          <a:solidFill>
                            <a:srgbClr val="333333"/>
                          </a:solidFill>
                          <a:latin typeface="Times New Roman"/>
                          <a:ea typeface="Calibri"/>
                          <a:cs typeface="Latha"/>
                        </a:rPr>
                        <a:t> (IL) interface and </a:t>
                      </a:r>
                      <a:r>
                        <a:rPr lang="en-US" sz="2000" dirty="0" err="1">
                          <a:solidFill>
                            <a:srgbClr val="333333"/>
                          </a:solidFill>
                          <a:latin typeface="Times New Roman"/>
                          <a:ea typeface="Calibri"/>
                          <a:cs typeface="Latha"/>
                        </a:rPr>
                        <a:t>SiON</a:t>
                      </a:r>
                      <a:r>
                        <a:rPr lang="en-US" sz="2000" dirty="0">
                          <a:solidFill>
                            <a:srgbClr val="333333"/>
                          </a:solidFill>
                          <a:latin typeface="Times New Roman"/>
                          <a:ea typeface="Calibri"/>
                          <a:cs typeface="Latha"/>
                        </a:rPr>
                        <a:t> (IL) bulk, together with hole trapping in pre-existing bulk </a:t>
                      </a:r>
                      <a:r>
                        <a:rPr lang="en-US" sz="2000" dirty="0" err="1">
                          <a:solidFill>
                            <a:srgbClr val="333333"/>
                          </a:solidFill>
                          <a:latin typeface="Times New Roman"/>
                          <a:ea typeface="Calibri"/>
                          <a:cs typeface="Latha"/>
                        </a:rPr>
                        <a:t>SiON</a:t>
                      </a:r>
                      <a:r>
                        <a:rPr lang="en-US" sz="2000" dirty="0">
                          <a:solidFill>
                            <a:srgbClr val="333333"/>
                          </a:solidFill>
                          <a:latin typeface="Times New Roman"/>
                          <a:ea typeface="Calibri"/>
                          <a:cs typeface="Latha"/>
                        </a:rPr>
                        <a:t> (IL) traps.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371600"/>
            <a:ext cx="6857999" cy="51053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Bringing </a:t>
            </a:r>
            <a:r>
              <a:rPr lang="en-IN" sz="2000" dirty="0" smtClean="0">
                <a:latin typeface="Times New Roman" pitchFamily="18" charset="0"/>
                <a:cs typeface="Times New Roman" pitchFamily="18" charset="0"/>
              </a:rPr>
              <a:t>aging awareness to existing EDA tool flows is essential in obtaining reliable designs. We demonstrated the necessity of creating degradation-aware cell libraries and their impact on aging-aware circuit design. We showed how traditional design techniques lead to significant over-design of </a:t>
            </a:r>
            <a:r>
              <a:rPr lang="en-IN" sz="2000" dirty="0" err="1" smtClean="0">
                <a:latin typeface="Times New Roman" pitchFamily="18" charset="0"/>
                <a:cs typeface="Times New Roman" pitchFamily="18" charset="0"/>
              </a:rPr>
              <a:t>guardbands</a:t>
            </a:r>
            <a:r>
              <a:rPr lang="en-IN" sz="2000" dirty="0" smtClean="0">
                <a:latin typeface="Times New Roman" pitchFamily="18" charset="0"/>
                <a:cs typeface="Times New Roman" pitchFamily="18" charset="0"/>
              </a:rPr>
              <a:t>. We further demonstrated that providing the synthesis tool with the degradation-aware cell library results in resilient circuits in which aging effects are effectively suppressed. All in all, degradation-aware cell libraries enable reliability-aware design of circuits. They are publicly available to be directly deployed within existing tool </a:t>
            </a:r>
            <a:r>
              <a:rPr lang="en-IN" sz="2000" dirty="0" smtClean="0">
                <a:latin typeface="Times New Roman" pitchFamily="18" charset="0"/>
                <a:cs typeface="Times New Roman" pitchFamily="18" charset="0"/>
              </a:rPr>
              <a:t>flows.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“Degradation-Aware Cell Libraries, V1.0,” http://ces.itec.kit.edu/dependable-hardware.php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V. Santen, H. </a:t>
            </a:r>
            <a:r>
              <a:rPr lang="en-IN" sz="2000" dirty="0" err="1" smtClean="0">
                <a:latin typeface="Times New Roman" pitchFamily="18" charset="0"/>
                <a:cs typeface="Times New Roman" pitchFamily="18" charset="0"/>
              </a:rPr>
              <a:t>Amrouch</a:t>
            </a:r>
            <a:r>
              <a:rPr lang="en-IN" sz="2000" dirty="0" smtClean="0">
                <a:latin typeface="Times New Roman" pitchFamily="18" charset="0"/>
                <a:cs typeface="Times New Roman" pitchFamily="18" charset="0"/>
              </a:rPr>
              <a:t>, J. Martinez, M. </a:t>
            </a:r>
            <a:r>
              <a:rPr lang="en-IN" sz="2000" dirty="0" err="1" smtClean="0">
                <a:latin typeface="Times New Roman" pitchFamily="18" charset="0"/>
                <a:cs typeface="Times New Roman" pitchFamily="18" charset="0"/>
              </a:rPr>
              <a:t>Nafria</a:t>
            </a:r>
            <a:r>
              <a:rPr lang="en-IN" sz="2000" dirty="0" smtClean="0">
                <a:latin typeface="Times New Roman" pitchFamily="18" charset="0"/>
                <a:cs typeface="Times New Roman" pitchFamily="18" charset="0"/>
              </a:rPr>
              <a:t>, J. Henkel, “Designing </a:t>
            </a:r>
            <a:r>
              <a:rPr lang="en-IN" sz="2000" dirty="0" err="1" smtClean="0">
                <a:latin typeface="Times New Roman" pitchFamily="18" charset="0"/>
                <a:cs typeface="Times New Roman" pitchFamily="18" charset="0"/>
              </a:rPr>
              <a:t>Guardbands</a:t>
            </a:r>
            <a:r>
              <a:rPr lang="en-IN" sz="2000" dirty="0" smtClean="0">
                <a:latin typeface="Times New Roman" pitchFamily="18" charset="0"/>
                <a:cs typeface="Times New Roman" pitchFamily="18" charset="0"/>
              </a:rPr>
              <a:t> for Instantaneous Aging Effects,” in DAC, 2016 (accepted for publication).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J. Keane and C. H. Kim, “Transistor aging,” IEEE Spectrum,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E. </a:t>
            </a:r>
            <a:r>
              <a:rPr lang="en-IN" sz="2000" dirty="0" err="1" smtClean="0">
                <a:latin typeface="Times New Roman" pitchFamily="18" charset="0"/>
                <a:cs typeface="Times New Roman" pitchFamily="18" charset="0"/>
              </a:rPr>
              <a:t>Gunadi</a:t>
            </a:r>
            <a:r>
              <a:rPr lang="en-IN" sz="2000" dirty="0" smtClean="0">
                <a:latin typeface="Times New Roman" pitchFamily="18" charset="0"/>
                <a:cs typeface="Times New Roman" pitchFamily="18" charset="0"/>
              </a:rPr>
              <a:t>, A. A. </a:t>
            </a:r>
            <a:r>
              <a:rPr lang="en-IN" sz="2000" dirty="0" err="1" smtClean="0">
                <a:latin typeface="Times New Roman" pitchFamily="18" charset="0"/>
                <a:cs typeface="Times New Roman" pitchFamily="18" charset="0"/>
              </a:rPr>
              <a:t>Sinkar</a:t>
            </a:r>
            <a:r>
              <a:rPr lang="en-IN" sz="2000" dirty="0" smtClean="0">
                <a:latin typeface="Times New Roman" pitchFamily="18" charset="0"/>
                <a:cs typeface="Times New Roman" pitchFamily="18" charset="0"/>
              </a:rPr>
              <a:t>, N. S. Kim, and M. H. </a:t>
            </a:r>
            <a:r>
              <a:rPr lang="en-IN" sz="2000" dirty="0" err="1" smtClean="0">
                <a:latin typeface="Times New Roman" pitchFamily="18" charset="0"/>
                <a:cs typeface="Times New Roman" pitchFamily="18" charset="0"/>
              </a:rPr>
              <a:t>Lipasti</a:t>
            </a:r>
            <a:r>
              <a:rPr lang="en-IN" sz="2000" dirty="0" smtClean="0">
                <a:latin typeface="Times New Roman" pitchFamily="18" charset="0"/>
                <a:cs typeface="Times New Roman" pitchFamily="18" charset="0"/>
              </a:rPr>
              <a:t>, “Combating aging with the colt duty cycle equalizer,” in MICRO, 2010, pp. 103–114.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“BSIM Compact MOSFET Models for SPICE Simulation,” http://www-device.eecs.berkeley.edu/bsim/?page=BSIM4 </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K. Joshi, S. </a:t>
            </a:r>
            <a:r>
              <a:rPr lang="en-IN" sz="2000" dirty="0" err="1" smtClean="0">
                <a:latin typeface="Times New Roman" pitchFamily="18" charset="0"/>
                <a:cs typeface="Times New Roman" pitchFamily="18" charset="0"/>
              </a:rPr>
              <a:t>Mukhopadhyay</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Goel</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Mahapatra</a:t>
            </a:r>
            <a:r>
              <a:rPr lang="en-IN" sz="2000" dirty="0" smtClean="0">
                <a:latin typeface="Times New Roman" pitchFamily="18" charset="0"/>
                <a:cs typeface="Times New Roman" pitchFamily="18" charset="0"/>
              </a:rPr>
              <a:t>, “A consistent physical framework for N and P BTI in HKMG MOSFETs,” in IRPS, 2012, pp. 5A.3.1–5A.3.10.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J. B. </a:t>
            </a:r>
            <a:r>
              <a:rPr lang="en-IN" sz="2000" dirty="0" err="1" smtClean="0">
                <a:latin typeface="Times New Roman" pitchFamily="18" charset="0"/>
                <a:cs typeface="Times New Roman" pitchFamily="18" charset="0"/>
              </a:rPr>
              <a:t>Velamala</a:t>
            </a:r>
            <a:r>
              <a:rPr lang="en-IN" sz="2000" dirty="0" smtClean="0">
                <a:latin typeface="Times New Roman" pitchFamily="18" charset="0"/>
                <a:cs typeface="Times New Roman" pitchFamily="18" charset="0"/>
              </a:rPr>
              <a:t>, V. Ravi, and Y. Cao, “Failure diagnosis of asymmetric aging under NBTI,” in ICCAD, 2011, pp. 428–433.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Nangate</a:t>
            </a:r>
            <a:r>
              <a:rPr lang="en-IN" sz="2000" dirty="0" smtClean="0">
                <a:latin typeface="Times New Roman" pitchFamily="18" charset="0"/>
                <a:cs typeface="Times New Roman" pitchFamily="18" charset="0"/>
              </a:rPr>
              <a:t>, Open Cell Library,” http://www.nangate.com/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D. Lorenz, G. </a:t>
            </a:r>
            <a:r>
              <a:rPr lang="en-IN" sz="2000" dirty="0" err="1" smtClean="0">
                <a:latin typeface="Times New Roman" pitchFamily="18" charset="0"/>
                <a:cs typeface="Times New Roman" pitchFamily="18" charset="0"/>
              </a:rPr>
              <a:t>Georgakos</a:t>
            </a:r>
            <a:r>
              <a:rPr lang="en-IN" sz="2000" dirty="0" smtClean="0">
                <a:latin typeface="Times New Roman" pitchFamily="18" charset="0"/>
                <a:cs typeface="Times New Roman" pitchFamily="18" charset="0"/>
              </a:rPr>
              <a:t>, and U. </a:t>
            </a:r>
            <a:r>
              <a:rPr lang="en-IN" sz="2000" dirty="0" err="1" smtClean="0">
                <a:latin typeface="Times New Roman" pitchFamily="18" charset="0"/>
                <a:cs typeface="Times New Roman" pitchFamily="18" charset="0"/>
              </a:rPr>
              <a:t>Schlichtmann</a:t>
            </a:r>
            <a:r>
              <a:rPr lang="en-IN" sz="2000" dirty="0" smtClean="0">
                <a:latin typeface="Times New Roman" pitchFamily="18" charset="0"/>
                <a:cs typeface="Times New Roman" pitchFamily="18" charset="0"/>
              </a:rPr>
              <a:t>, “Aging analysis of circuit timing considering NBTI and HCI,” in IOLTS, 2009, pp. 3–8.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W. Wang, S. Yang, S. </a:t>
            </a:r>
            <a:r>
              <a:rPr lang="en-IN" sz="2000" dirty="0" err="1" smtClean="0">
                <a:latin typeface="Times New Roman" pitchFamily="18" charset="0"/>
                <a:cs typeface="Times New Roman" pitchFamily="18" charset="0"/>
              </a:rPr>
              <a:t>Bhardwaj</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Vattikonda</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Vrudhula</a:t>
            </a:r>
            <a:r>
              <a:rPr lang="en-IN" sz="2000" dirty="0" smtClean="0">
                <a:latin typeface="Times New Roman" pitchFamily="18" charset="0"/>
                <a:cs typeface="Times New Roman" pitchFamily="18" charset="0"/>
              </a:rPr>
              <a:t>, F. Liu et al., “The impact of NBTI on the performance of combinational and sequential circuits,” in DAC, 2007, pp. 364–369.</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1385</TotalTime>
  <Words>1266</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Machine Learning for On-the-Fly Reliability-Aware Cell Library Characterization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578</cp:revision>
  <dcterms:created xsi:type="dcterms:W3CDTF">2006-08-16T00:00:00Z</dcterms:created>
  <dcterms:modified xsi:type="dcterms:W3CDTF">2021-06-19T08:28:50Z</dcterms:modified>
</cp:coreProperties>
</file>