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Asynchronous Parallel, Sparse Approximated SVRG for High-Dimensional Machine Learning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increasing of data size and development of multi-core computers, asynchronous parallel stochastic optimization algorithms such as </a:t>
            </a:r>
            <a:r>
              <a:rPr lang="en-IN" sz="2000" dirty="0" err="1" smtClean="0">
                <a:latin typeface="Times New Roman" pitchFamily="18" charset="0"/>
                <a:cs typeface="Times New Roman" pitchFamily="18" charset="0"/>
              </a:rPr>
              <a:t>KroMagnon</a:t>
            </a:r>
            <a:r>
              <a:rPr lang="en-IN" sz="2000" dirty="0" smtClean="0">
                <a:latin typeface="Times New Roman" pitchFamily="18" charset="0"/>
                <a:cs typeface="Times New Roman" pitchFamily="18" charset="0"/>
              </a:rPr>
              <a:t> have gained significant attention. In this paper, we propose a new Sparse approximation and asynchronous parallel Stochastic Variance Reduced Gradient (SSVRG) method for sparse and high-dimensional machine learning problems. Unlike standard SVRG and its asynchronous parallel variant, </a:t>
            </a:r>
            <a:r>
              <a:rPr lang="en-IN" sz="2000" dirty="0" err="1" smtClean="0">
                <a:latin typeface="Times New Roman" pitchFamily="18" charset="0"/>
                <a:cs typeface="Times New Roman" pitchFamily="18" charset="0"/>
              </a:rPr>
              <a:t>KroMagnon</a:t>
            </a:r>
            <a:r>
              <a:rPr lang="en-IN" sz="2000" dirty="0" smtClean="0">
                <a:latin typeface="Times New Roman" pitchFamily="18" charset="0"/>
                <a:cs typeface="Times New Roman" pitchFamily="18" charset="0"/>
              </a:rPr>
              <a:t>, the snapshot point of SSVRG is set to the average of all the iterates in the previous epoch, which allows it to take much larger learning rates and makes it more robust to the choice of learning rates. In particular, we use the sparse approximation of the popular SVRG estimator to perform completely sparse updates.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Therefore, SSVRG has a much lower per-iteration computational cost than its dense counterpart, SVRG++, and is very friendly to asynchronous parallel implementation. Moreover, we provide the convergence guarantees of SSVRG for both SC and non-SC problems, while existing asynchronous algorithms (e.g., </a:t>
            </a:r>
            <a:r>
              <a:rPr lang="en-IN" sz="2000" dirty="0" err="1" smtClean="0">
                <a:latin typeface="Times New Roman" pitchFamily="18" charset="0"/>
                <a:cs typeface="Times New Roman" pitchFamily="18" charset="0"/>
              </a:rPr>
              <a:t>KroMagnon</a:t>
            </a:r>
            <a:r>
              <a:rPr lang="en-IN" sz="2000" dirty="0" smtClean="0">
                <a:latin typeface="Times New Roman" pitchFamily="18" charset="0"/>
                <a:cs typeface="Times New Roman" pitchFamily="18" charset="0"/>
              </a:rPr>
              <a:t>) only have convergence guarantees for SC problems. Finally, we extend SSVRG to non-smooth and asynchronous parallel settings. Numerical results demonstrate that SSVRG converges significantly faster than the state-of-the-art asynchronous parallel methods, e.g., </a:t>
            </a:r>
            <a:r>
              <a:rPr lang="en-IN" sz="2000" dirty="0" err="1" smtClean="0">
                <a:latin typeface="Times New Roman" pitchFamily="18" charset="0"/>
                <a:cs typeface="Times New Roman" pitchFamily="18" charset="0"/>
              </a:rPr>
              <a:t>KroMagnon</a:t>
            </a:r>
            <a:r>
              <a:rPr lang="en-IN" sz="2000" dirty="0" smtClean="0">
                <a:latin typeface="Times New Roman" pitchFamily="18" charset="0"/>
                <a:cs typeface="Times New Roman" pitchFamily="18" charset="0"/>
              </a:rPr>
              <a:t>, and is usually more than three orders of magnitude faster than SVRG++.</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Asynchronous variants of SGD are most competitive when the updates  are sparse and have a small overlap, that is, when each update modifies a small and different subset of the coefficients. This is typically achieved by updating only coefficients for which the partial gradient at a given iteration is nonzero, 11 but existing schemes such as the lagged updates technique (Schmidt et al., 2016) are not applicable in the asynchronous setting. We have proven that this algorithm is linearly convergent under a condition on the step size and that it is linearly faster than its sequential counterpart given a bound on the delay. Empirical benchmarks show that PROXASAGA is orders of magnitude faster than existing state-of-the-art methods.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lock-free, asynchronous algorithms exhibit speedups even when applied to large, non-convex problems, as demonstrated by deep learning systems such as Google’s Downpour </a:t>
            </a:r>
            <a:r>
              <a:rPr lang="en-IN" sz="2000" dirty="0" smtClean="0">
                <a:latin typeface="Times New Roman" pitchFamily="18" charset="0"/>
                <a:cs typeface="Times New Roman" pitchFamily="18" charset="0"/>
              </a:rPr>
              <a:t>SGD </a:t>
            </a:r>
            <a:r>
              <a:rPr lang="en-IN" sz="2000" dirty="0" smtClean="0">
                <a:latin typeface="Times New Roman" pitchFamily="18" charset="0"/>
                <a:cs typeface="Times New Roman" pitchFamily="18" charset="0"/>
              </a:rPr>
              <a:t>and Microsoft’s Project </a:t>
            </a:r>
            <a:r>
              <a:rPr lang="en-IN" sz="2000" dirty="0" smtClean="0">
                <a:latin typeface="Times New Roman" pitchFamily="18" charset="0"/>
                <a:cs typeface="Times New Roman" pitchFamily="18" charset="0"/>
              </a:rPr>
              <a:t>Adam.</a:t>
            </a:r>
          </a:p>
          <a:p>
            <a:pPr algn="just">
              <a:lnSpc>
                <a:spcPct val="150000"/>
              </a:lnSpc>
            </a:pPr>
            <a:r>
              <a:rPr lang="en-IN" sz="2000" dirty="0" smtClean="0">
                <a:latin typeface="Times New Roman" pitchFamily="18" charset="0"/>
                <a:cs typeface="Times New Roman" pitchFamily="18" charset="0"/>
              </a:rPr>
              <a:t>Because of these gains, CYCLADES can actually outperform HOGWILD! in practice on sufficiently sparse problems, despite appearing to require more computational overhead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is in contrast to recent studies similar </a:t>
            </a: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where the authors provide speedup guarantees via a convergence-to-optimal proof for an asynchronous SGD on a </a:t>
            </a:r>
            <a:r>
              <a:rPr lang="en-IN" sz="2000" dirty="0" err="1" smtClean="0">
                <a:latin typeface="Times New Roman" pitchFamily="18" charset="0"/>
                <a:cs typeface="Times New Roman" pitchFamily="18" charset="0"/>
              </a:rPr>
              <a:t>nonconvex</a:t>
            </a:r>
            <a:r>
              <a:rPr lang="en-IN" sz="2000" dirty="0" smtClean="0">
                <a:latin typeface="Times New Roman" pitchFamily="18" charset="0"/>
                <a:cs typeface="Times New Roman" pitchFamily="18" charset="0"/>
              </a:rPr>
              <a:t>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particular, we test CYCLADES on a classification problem for text based data.</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introduce PROXASAGA, a fully asynchronous sparse method inspired by SAGA and its asynchronous parallel variant ASAGA. The proposed algorithm is easy to implement and significantly outperforms the state of the art on several non-smooth, large-scale problems.</a:t>
            </a:r>
          </a:p>
          <a:p>
            <a:pPr algn="just">
              <a:lnSpc>
                <a:spcPct val="150000"/>
              </a:lnSpc>
            </a:pPr>
            <a:r>
              <a:rPr lang="en-IN" sz="2000" dirty="0" smtClean="0">
                <a:latin typeface="Times New Roman" pitchFamily="18" charset="0"/>
                <a:cs typeface="Times New Roman" pitchFamily="18" charset="0"/>
              </a:rPr>
              <a:t>we have proposed a novel perspective to clarify an important technical issue present in a large fraction of the recent convergence rate proofs for asynchronous parallel optimization algorithms.</a:t>
            </a:r>
          </a:p>
          <a:p>
            <a:pPr algn="just">
              <a:lnSpc>
                <a:spcPct val="150000"/>
              </a:lnSpc>
            </a:pPr>
            <a:r>
              <a:rPr lang="en-IN" sz="2000" dirty="0" smtClean="0">
                <a:latin typeface="Times New Roman" pitchFamily="18" charset="0"/>
                <a:cs typeface="Times New Roman" pitchFamily="18" charset="0"/>
              </a:rPr>
              <a:t>Building on the recently proposed “perturbed iterate” framework, we have proposed a novel perspective to clarify an important technical issue present in a large fraction of the recent convergence rate proofs for asynchronous parallel optimization algorithms.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These improved cache locality and coherence properties experimentally lead to substantial performance gains as we see in the next section. We can now combine the results of the previous subsection to obtain our main theorem for CYCLADES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Furthermore</a:t>
            </a:r>
            <a:r>
              <a:rPr lang="en-IN" sz="2000" dirty="0" smtClean="0">
                <a:latin typeface="Times New Roman" pitchFamily="18" charset="0"/>
                <a:cs typeface="Times New Roman" pitchFamily="18" charset="0"/>
              </a:rPr>
              <a:t>, for variance reduction techniques such as </a:t>
            </a:r>
            <a:r>
              <a:rPr lang="en-IN" sz="2000" dirty="0" smtClean="0">
                <a:latin typeface="Times New Roman" pitchFamily="18" charset="0"/>
                <a:cs typeface="Times New Roman" pitchFamily="18" charset="0"/>
              </a:rPr>
              <a:t>SAGA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SVRG, </a:t>
            </a:r>
            <a:r>
              <a:rPr lang="en-IN" sz="2000" dirty="0" smtClean="0">
                <a:latin typeface="Times New Roman" pitchFamily="18" charset="0"/>
                <a:cs typeface="Times New Roman" pitchFamily="18" charset="0"/>
              </a:rPr>
              <a:t>CYCLADES yields better accuracy and more significant speedups, with up to 5⇥ performance gains over HOGWILD!-type implementations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Hence, it could be the case for an applications of interest that we cannot analyze how a serial SU algorithm performs in terms of say the accuracy of the solution, but CYCLADES can still provide black box guarantees for speedup, since our analysis is completely oblivious to the qualitative performance of the serial algorithm.</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Distributed delayed stochastic optimization</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Agarwal and J. C. Duchi.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analyze the convergence of gradient-based optimization algorithms that base their updates on delayed stochastic gradient information.</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Rand-walk: A latent variable model approach to word embeddings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Arora, Y. Li, Y. Liang, T. Ma, and A. Risteski.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Semantic word embeddings represent the meaning of a word via a vector, and are created by diverse methods.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048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Saga: A fast incremental </a:t>
                      </a:r>
                      <a:endParaRPr lang="en-IN" sz="2000" dirty="0">
                        <a:latin typeface="Times New Roman" pitchFamily="18" charset="0"/>
                        <a:ea typeface="Calibri"/>
                        <a:cs typeface="Times New Roman" pitchFamily="18" charset="0"/>
                      </a:endParaRPr>
                    </a:p>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method with support for non-strongly convex composite objectives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Defazio, F. Bach, and S. Lacoste-Julien.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Unlike SDCA, SAGA supports non-strongly convex problems directly, and is adaptive to any inherent strong convexity of the problem.</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Project adam: Building an efficient and scalable deep learning training system</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Chilimbi, Y. Suzue, J. Apacible, and K. Kalyanaraman.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Large deep neural network models have recently demonstrated state-of-the-art accuracy on hard visual recognition tasks.</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371600" y="1524000"/>
            <a:ext cx="7162800" cy="4648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buNone/>
            </a:pPr>
            <a:r>
              <a:rPr lang="en-IN" dirty="0" smtClean="0">
                <a:latin typeface="Times New Roman" pitchFamily="18" charset="0"/>
                <a:cs typeface="Times New Roman" pitchFamily="18" charset="0"/>
              </a:rPr>
              <a:t>   We </a:t>
            </a:r>
            <a:r>
              <a:rPr lang="en-IN" dirty="0" smtClean="0">
                <a:latin typeface="Times New Roman" pitchFamily="18" charset="0"/>
                <a:cs typeface="Times New Roman" pitchFamily="18" charset="0"/>
              </a:rPr>
              <a:t>presented CYCLADES, a general framework for lock-free parallelization of stochastic optimization algorithms, while maintaining serial equivalence. Our framework can be used to parallelize a large family of stochastic updates algorithms in a conflict-free manner, thereby ensuring that the parallelized algorithm produces the same result as its serial counterpart. Theoretical properties, such as convergence rates, are therefore preserved by the CYCLADES-parallelized algorithm, and we provide a single unified theoretical analysis that guarantees near linear speedups. By eliminating conflicts across processors within each batch of updates, CYCLADES is able to avoid all asynchrony errors and conflicts, and leads to better cache locality and cache coherence than HOGWILD!. These features of CYCLADES translate to near linear speedups in practice, where it can outperform HOGWILD!-type of implementations by up to a factor of 5⇥, in terms of speedups.</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 </a:t>
            </a:r>
            <a:r>
              <a:rPr lang="en-IN" sz="1800" dirty="0" err="1" smtClean="0">
                <a:latin typeface="Times New Roman" pitchFamily="18" charset="0"/>
                <a:cs typeface="Times New Roman" pitchFamily="18" charset="0"/>
              </a:rPr>
              <a:t>Agarwal</a:t>
            </a:r>
            <a:r>
              <a:rPr lang="en-IN" sz="1800" dirty="0" smtClean="0">
                <a:latin typeface="Times New Roman" pitchFamily="18" charset="0"/>
                <a:cs typeface="Times New Roman" pitchFamily="18" charset="0"/>
              </a:rPr>
              <a:t> and J. C. </a:t>
            </a:r>
            <a:r>
              <a:rPr lang="en-IN" sz="1800" dirty="0" err="1" smtClean="0">
                <a:latin typeface="Times New Roman" pitchFamily="18" charset="0"/>
                <a:cs typeface="Times New Roman" pitchFamily="18" charset="0"/>
              </a:rPr>
              <a:t>Duchi</a:t>
            </a:r>
            <a:r>
              <a:rPr lang="en-IN" sz="1800" dirty="0" smtClean="0">
                <a:latin typeface="Times New Roman" pitchFamily="18" charset="0"/>
                <a:cs typeface="Times New Roman" pitchFamily="18" charset="0"/>
              </a:rPr>
              <a:t>. Distributed delayed stochastic optimization. In NIPS, pages 873–881, 2011.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S. </a:t>
            </a:r>
            <a:r>
              <a:rPr lang="en-IN" sz="1800" dirty="0" err="1" smtClean="0">
                <a:latin typeface="Times New Roman" pitchFamily="18" charset="0"/>
                <a:cs typeface="Times New Roman" pitchFamily="18" charset="0"/>
              </a:rPr>
              <a:t>Arora</a:t>
            </a:r>
            <a:r>
              <a:rPr lang="en-IN" sz="1800" dirty="0" smtClean="0">
                <a:latin typeface="Times New Roman" pitchFamily="18" charset="0"/>
                <a:cs typeface="Times New Roman" pitchFamily="18" charset="0"/>
              </a:rPr>
              <a:t>, Y. Li, Y. Liang, T. Ma, and A. </a:t>
            </a:r>
            <a:r>
              <a:rPr lang="en-IN" sz="1800" dirty="0" err="1" smtClean="0">
                <a:latin typeface="Times New Roman" pitchFamily="18" charset="0"/>
                <a:cs typeface="Times New Roman" pitchFamily="18" charset="0"/>
              </a:rPr>
              <a:t>Risteski</a:t>
            </a:r>
            <a:r>
              <a:rPr lang="en-IN" sz="1800" dirty="0" smtClean="0">
                <a:latin typeface="Times New Roman" pitchFamily="18" charset="0"/>
                <a:cs typeface="Times New Roman" pitchFamily="18" charset="0"/>
              </a:rPr>
              <a:t>. Rand-walk: A latent variable model approach to word embeddings. arXiv:1502.03520, 2015.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D. P. </a:t>
            </a:r>
            <a:r>
              <a:rPr lang="en-IN" sz="1800" dirty="0" err="1" smtClean="0">
                <a:latin typeface="Times New Roman" pitchFamily="18" charset="0"/>
                <a:cs typeface="Times New Roman" pitchFamily="18" charset="0"/>
              </a:rPr>
              <a:t>Bertsekas</a:t>
            </a:r>
            <a:r>
              <a:rPr lang="en-IN" sz="1800" dirty="0" smtClean="0">
                <a:latin typeface="Times New Roman" pitchFamily="18" charset="0"/>
                <a:cs typeface="Times New Roman" pitchFamily="18" charset="0"/>
              </a:rPr>
              <a:t> and J. N. </a:t>
            </a:r>
            <a:r>
              <a:rPr lang="en-IN" sz="1800" dirty="0" err="1" smtClean="0">
                <a:latin typeface="Times New Roman" pitchFamily="18" charset="0"/>
                <a:cs typeface="Times New Roman" pitchFamily="18" charset="0"/>
              </a:rPr>
              <a:t>Tsitsiklis</a:t>
            </a:r>
            <a:r>
              <a:rPr lang="en-IN" sz="1800" dirty="0" smtClean="0">
                <a:latin typeface="Times New Roman" pitchFamily="18" charset="0"/>
                <a:cs typeface="Times New Roman" pitchFamily="18" charset="0"/>
              </a:rPr>
              <a:t>. Parallel and distributed computation: numerical methods, volume 23. Prentice hall Englewood Cliffs, NJ, 1989.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Chilimbi</a:t>
            </a:r>
            <a:r>
              <a:rPr lang="en-IN" sz="1800" dirty="0" smtClean="0">
                <a:latin typeface="Times New Roman" pitchFamily="18" charset="0"/>
                <a:cs typeface="Times New Roman" pitchFamily="18" charset="0"/>
              </a:rPr>
              <a:t>, Y. </a:t>
            </a:r>
            <a:r>
              <a:rPr lang="en-IN" sz="1800" dirty="0" err="1" smtClean="0">
                <a:latin typeface="Times New Roman" pitchFamily="18" charset="0"/>
                <a:cs typeface="Times New Roman" pitchFamily="18" charset="0"/>
              </a:rPr>
              <a:t>Suzue</a:t>
            </a:r>
            <a:r>
              <a:rPr lang="en-IN" sz="1800" dirty="0" smtClean="0">
                <a:latin typeface="Times New Roman" pitchFamily="18" charset="0"/>
                <a:cs typeface="Times New Roman" pitchFamily="18" charset="0"/>
              </a:rPr>
              <a:t>, J. </a:t>
            </a:r>
            <a:r>
              <a:rPr lang="en-IN" sz="1800" dirty="0" err="1" smtClean="0">
                <a:latin typeface="Times New Roman" pitchFamily="18" charset="0"/>
                <a:cs typeface="Times New Roman" pitchFamily="18" charset="0"/>
              </a:rPr>
              <a:t>Apacible</a:t>
            </a:r>
            <a:r>
              <a:rPr lang="en-IN" sz="1800" dirty="0" smtClean="0">
                <a:latin typeface="Times New Roman" pitchFamily="18" charset="0"/>
                <a:cs typeface="Times New Roman" pitchFamily="18" charset="0"/>
              </a:rPr>
              <a:t>, and K. </a:t>
            </a:r>
            <a:r>
              <a:rPr lang="en-IN" sz="1800" dirty="0" err="1" smtClean="0">
                <a:latin typeface="Times New Roman" pitchFamily="18" charset="0"/>
                <a:cs typeface="Times New Roman" pitchFamily="18" charset="0"/>
              </a:rPr>
              <a:t>Kalyanaraman</a:t>
            </a:r>
            <a:r>
              <a:rPr lang="en-IN" sz="1800" dirty="0" smtClean="0">
                <a:latin typeface="Times New Roman" pitchFamily="18" charset="0"/>
                <a:cs typeface="Times New Roman" pitchFamily="18" charset="0"/>
              </a:rPr>
              <a:t>. Project </a:t>
            </a:r>
            <a:r>
              <a:rPr lang="en-IN" sz="1800" dirty="0" err="1" smtClean="0">
                <a:latin typeface="Times New Roman" pitchFamily="18" charset="0"/>
                <a:cs typeface="Times New Roman" pitchFamily="18" charset="0"/>
              </a:rPr>
              <a:t>adam</a:t>
            </a:r>
            <a:r>
              <a:rPr lang="en-IN" sz="1800" dirty="0" smtClean="0">
                <a:latin typeface="Times New Roman" pitchFamily="18" charset="0"/>
                <a:cs typeface="Times New Roman" pitchFamily="18" charset="0"/>
              </a:rPr>
              <a:t>: Building an efficient and scalable deep learning training system. In USENIX OSDI, 2014. T</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C. De Sa, C. Zhang, K. </a:t>
            </a:r>
            <a:r>
              <a:rPr lang="en-IN" sz="1800" dirty="0" err="1" smtClean="0">
                <a:latin typeface="Times New Roman" pitchFamily="18" charset="0"/>
                <a:cs typeface="Times New Roman" pitchFamily="18" charset="0"/>
              </a:rPr>
              <a:t>Olukotun</a:t>
            </a:r>
            <a:r>
              <a:rPr lang="en-IN" sz="1800" dirty="0" smtClean="0">
                <a:latin typeface="Times New Roman" pitchFamily="18" charset="0"/>
                <a:cs typeface="Times New Roman" pitchFamily="18" charset="0"/>
              </a:rPr>
              <a:t>, and C. </a:t>
            </a:r>
            <a:r>
              <a:rPr lang="en-IN" sz="1800" dirty="0" err="1" smtClean="0">
                <a:latin typeface="Times New Roman" pitchFamily="18" charset="0"/>
                <a:cs typeface="Times New Roman" pitchFamily="18" charset="0"/>
              </a:rPr>
              <a:t>Ré</a:t>
            </a:r>
            <a:r>
              <a:rPr lang="en-IN" sz="1800" dirty="0" smtClean="0">
                <a:latin typeface="Times New Roman" pitchFamily="18" charset="0"/>
                <a:cs typeface="Times New Roman" pitchFamily="18" charset="0"/>
              </a:rPr>
              <a:t>. Taming the wild: A unified analysis of </a:t>
            </a:r>
            <a:r>
              <a:rPr lang="en-IN" sz="1800" dirty="0" err="1" smtClean="0">
                <a:latin typeface="Times New Roman" pitchFamily="18" charset="0"/>
                <a:cs typeface="Times New Roman" pitchFamily="18" charset="0"/>
              </a:rPr>
              <a:t>hogwild</a:t>
            </a:r>
            <a:r>
              <a:rPr lang="en-IN" sz="1800" dirty="0" smtClean="0">
                <a:latin typeface="Times New Roman" pitchFamily="18" charset="0"/>
                <a:cs typeface="Times New Roman" pitchFamily="18" charset="0"/>
              </a:rPr>
              <a:t>!-style algorithms. arXiv:1506.06438, 2015.</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J. Dean, G. </a:t>
            </a:r>
            <a:r>
              <a:rPr lang="en-IN" sz="1600" dirty="0" err="1" smtClean="0">
                <a:latin typeface="Times New Roman" pitchFamily="18" charset="0"/>
                <a:cs typeface="Times New Roman" pitchFamily="18" charset="0"/>
              </a:rPr>
              <a:t>Corrado</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Monga</a:t>
            </a:r>
            <a:r>
              <a:rPr lang="en-IN" sz="1600" dirty="0" smtClean="0">
                <a:latin typeface="Times New Roman" pitchFamily="18" charset="0"/>
                <a:cs typeface="Times New Roman" pitchFamily="18" charset="0"/>
              </a:rPr>
              <a:t>, K. Chen, M. Devin, M. Mao, A. Senior, P. Tucker, K. Yang, Q. V. Le, et al. Large scale distributed deep networks. In NIPS 2012.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 </a:t>
            </a:r>
            <a:r>
              <a:rPr lang="en-IN" sz="1600" dirty="0" err="1" smtClean="0">
                <a:latin typeface="Times New Roman" pitchFamily="18" charset="0"/>
                <a:cs typeface="Times New Roman" pitchFamily="18" charset="0"/>
              </a:rPr>
              <a:t>Defazio</a:t>
            </a:r>
            <a:r>
              <a:rPr lang="en-IN" sz="1600" dirty="0" smtClean="0">
                <a:latin typeface="Times New Roman" pitchFamily="18" charset="0"/>
                <a:cs typeface="Times New Roman" pitchFamily="18" charset="0"/>
              </a:rPr>
              <a:t>, F. Bach, and S. </a:t>
            </a:r>
            <a:r>
              <a:rPr lang="en-IN" sz="1600" dirty="0" err="1" smtClean="0">
                <a:latin typeface="Times New Roman" pitchFamily="18" charset="0"/>
                <a:cs typeface="Times New Roman" pitchFamily="18" charset="0"/>
              </a:rPr>
              <a:t>Lacoste-Julien</a:t>
            </a:r>
            <a:r>
              <a:rPr lang="en-IN" sz="1600" dirty="0" smtClean="0">
                <a:latin typeface="Times New Roman" pitchFamily="18" charset="0"/>
                <a:cs typeface="Times New Roman" pitchFamily="18" charset="0"/>
              </a:rPr>
              <a:t>. Saga: A fast incremental gradient method with support for non-strongly convex composite objectives. In NIPS, pages 1646–1654,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J. </a:t>
            </a:r>
            <a:r>
              <a:rPr lang="en-IN" sz="1600" dirty="0" err="1" smtClean="0">
                <a:latin typeface="Times New Roman" pitchFamily="18" charset="0"/>
                <a:cs typeface="Times New Roman" pitchFamily="18" charset="0"/>
              </a:rPr>
              <a:t>Duchi</a:t>
            </a:r>
            <a:r>
              <a:rPr lang="en-IN" sz="1600" dirty="0" smtClean="0">
                <a:latin typeface="Times New Roman" pitchFamily="18" charset="0"/>
                <a:cs typeface="Times New Roman" pitchFamily="18" charset="0"/>
              </a:rPr>
              <a:t>, M. I. Jordan, and B. McMahan. Estimation, optimization, and parallelism when data is sparse. In NIPS, pages 2832–2840,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R. </a:t>
            </a:r>
            <a:r>
              <a:rPr lang="en-IN" sz="1600" dirty="0" err="1" smtClean="0">
                <a:latin typeface="Times New Roman" pitchFamily="18" charset="0"/>
                <a:cs typeface="Times New Roman" pitchFamily="18" charset="0"/>
              </a:rPr>
              <a:t>Gemulla</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Nijkamp</a:t>
            </a:r>
            <a:r>
              <a:rPr lang="en-IN" sz="1600" dirty="0" smtClean="0">
                <a:latin typeface="Times New Roman" pitchFamily="18" charset="0"/>
                <a:cs typeface="Times New Roman" pitchFamily="18" charset="0"/>
              </a:rPr>
              <a:t>, P. J. Haas, and Y. </a:t>
            </a:r>
            <a:r>
              <a:rPr lang="en-IN" sz="1600" dirty="0" err="1" smtClean="0">
                <a:latin typeface="Times New Roman" pitchFamily="18" charset="0"/>
                <a:cs typeface="Times New Roman" pitchFamily="18" charset="0"/>
              </a:rPr>
              <a:t>Sismanis</a:t>
            </a:r>
            <a:r>
              <a:rPr lang="en-IN" sz="1600" dirty="0" smtClean="0">
                <a:latin typeface="Times New Roman" pitchFamily="18" charset="0"/>
                <a:cs typeface="Times New Roman" pitchFamily="18" charset="0"/>
              </a:rPr>
              <a:t>. Large-scale matrix factorization with distributed stochastic gradient descent. In Proceedings of the 17th ACM SIGKDD international conference on Knowledge discovery and data mining, pages 69–77. ACM,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C. Jin, S. M. </a:t>
            </a:r>
            <a:r>
              <a:rPr lang="en-IN" sz="1600" dirty="0" err="1" smtClean="0">
                <a:latin typeface="Times New Roman" pitchFamily="18" charset="0"/>
                <a:cs typeface="Times New Roman" pitchFamily="18" charset="0"/>
              </a:rPr>
              <a:t>Kakade</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Musco</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Netrapalli</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Sidford</a:t>
            </a:r>
            <a:r>
              <a:rPr lang="en-IN" sz="1600" dirty="0" smtClean="0">
                <a:latin typeface="Times New Roman" pitchFamily="18" charset="0"/>
                <a:cs typeface="Times New Roman" pitchFamily="18" charset="0"/>
              </a:rPr>
              <a:t>. Robust shift-and-invert preconditioning: Faster and more sample efficient algorithms for eigenvector computation. arXiv:1510.08896, 2015.</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1461</TotalTime>
  <Words>1484</Words>
  <Application>Microsoft Office PowerPoint</Application>
  <PresentationFormat>On-screen Show (4:3)</PresentationFormat>
  <Paragraphs>65</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Asynchronous Parallel, Sparse Approximated SVRG for High-Dimensional Machine Learning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2021-06-19T11:41:33Z</dcterms:modified>
</cp:coreProperties>
</file>