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MLDEG A Machine Learning Approach to Identify Differentially Expressed Genes Using Network Property and Network Propagation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200" dirty="0" smtClean="0">
                <a:latin typeface="Times New Roman" pitchFamily="18" charset="0"/>
                <a:cs typeface="Times New Roman" pitchFamily="18" charset="0"/>
              </a:rPr>
              <a:t>Motivation: Identifying differentially expressed genes (DEGs) in </a:t>
            </a:r>
            <a:r>
              <a:rPr lang="en-IN" sz="2200" dirty="0" err="1" smtClean="0">
                <a:latin typeface="Times New Roman" pitchFamily="18" charset="0"/>
                <a:cs typeface="Times New Roman" pitchFamily="18" charset="0"/>
              </a:rPr>
              <a:t>transcriptome</a:t>
            </a:r>
            <a:r>
              <a:rPr lang="en-IN" sz="2200" dirty="0" smtClean="0">
                <a:latin typeface="Times New Roman" pitchFamily="18" charset="0"/>
                <a:cs typeface="Times New Roman" pitchFamily="18" charset="0"/>
              </a:rPr>
              <a:t> data is a very important task. </a:t>
            </a:r>
          </a:p>
          <a:p>
            <a:pPr algn="just"/>
            <a:r>
              <a:rPr lang="en-IN" sz="2200" dirty="0" smtClean="0">
                <a:latin typeface="Times New Roman" pitchFamily="18" charset="0"/>
                <a:cs typeface="Times New Roman" pitchFamily="18" charset="0"/>
              </a:rPr>
              <a:t>However, performances of existing DEG methods vary significantly for data sets measured in different conditions and no single statistical or machine learning model for DEG detection perform consistently well for data sets of different traits. </a:t>
            </a:r>
          </a:p>
          <a:p>
            <a:pPr algn="just"/>
            <a:r>
              <a:rPr lang="en-IN" sz="2200" dirty="0" smtClean="0">
                <a:latin typeface="Times New Roman" pitchFamily="18" charset="0"/>
                <a:cs typeface="Times New Roman" pitchFamily="18" charset="0"/>
              </a:rPr>
              <a:t>In addition, setting a </a:t>
            </a:r>
            <a:r>
              <a:rPr lang="en-IN" sz="2200" dirty="0" err="1" smtClean="0">
                <a:latin typeface="Times New Roman" pitchFamily="18" charset="0"/>
                <a:cs typeface="Times New Roman" pitchFamily="18" charset="0"/>
              </a:rPr>
              <a:t>cutoff</a:t>
            </a:r>
            <a:r>
              <a:rPr lang="en-IN" sz="2200" dirty="0" smtClean="0">
                <a:latin typeface="Times New Roman" pitchFamily="18" charset="0"/>
                <a:cs typeface="Times New Roman" pitchFamily="18" charset="0"/>
              </a:rPr>
              <a:t> value for the significance of differential expressions is one of confounding factors to determine DEGs. </a:t>
            </a:r>
          </a:p>
          <a:p>
            <a:pPr algn="just"/>
            <a:r>
              <a:rPr lang="en-IN" sz="2200" dirty="0" smtClean="0">
                <a:latin typeface="Times New Roman" pitchFamily="18" charset="0"/>
                <a:cs typeface="Times New Roman" pitchFamily="18" charset="0"/>
              </a:rPr>
              <a:t>Results: We address these problems by developing an ensemble model that refines the heterogeneous and inconsistent results of the existing methods by taking accounts into network information such as network propagation and network property.</a:t>
            </a: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numCol="1">
            <a:normAutofit/>
          </a:bodyPr>
          <a:lstStyle/>
          <a:p>
            <a:pPr algn="just">
              <a:lnSpc>
                <a:spcPct val="150000"/>
              </a:lnSpc>
            </a:pPr>
            <a:r>
              <a:rPr lang="en-IN" sz="2000" dirty="0" smtClean="0">
                <a:latin typeface="Times New Roman" pitchFamily="18" charset="0"/>
                <a:cs typeface="Times New Roman" pitchFamily="18" charset="0"/>
              </a:rPr>
              <a:t>DEG candidates that are predicted with weak evidence by the existing tools are re-classified by our proposed ensemble model for the </a:t>
            </a:r>
            <a:r>
              <a:rPr lang="en-IN" sz="2000" dirty="0" err="1" smtClean="0">
                <a:latin typeface="Times New Roman" pitchFamily="18" charset="0"/>
                <a:cs typeface="Times New Roman" pitchFamily="18" charset="0"/>
              </a:rPr>
              <a:t>transcriptome</a:t>
            </a:r>
            <a:r>
              <a:rPr lang="en-IN" sz="2000" dirty="0" smtClean="0">
                <a:latin typeface="Times New Roman" pitchFamily="18" charset="0"/>
                <a:cs typeface="Times New Roman" pitchFamily="18" charset="0"/>
              </a:rPr>
              <a:t> data. </a:t>
            </a:r>
          </a:p>
          <a:p>
            <a:pPr algn="just">
              <a:lnSpc>
                <a:spcPct val="150000"/>
              </a:lnSpc>
            </a:pPr>
            <a:r>
              <a:rPr lang="en-IN" sz="2000" dirty="0" smtClean="0">
                <a:latin typeface="Times New Roman" pitchFamily="18" charset="0"/>
                <a:cs typeface="Times New Roman" pitchFamily="18" charset="0"/>
              </a:rPr>
              <a:t>Tested on 10 RNA-</a:t>
            </a:r>
            <a:r>
              <a:rPr lang="en-IN" sz="2000" dirty="0" err="1" smtClean="0">
                <a:latin typeface="Times New Roman" pitchFamily="18" charset="0"/>
                <a:cs typeface="Times New Roman" pitchFamily="18" charset="0"/>
              </a:rPr>
              <a:t>seq</a:t>
            </a:r>
            <a:r>
              <a:rPr lang="en-IN" sz="2000" dirty="0" smtClean="0">
                <a:latin typeface="Times New Roman" pitchFamily="18" charset="0"/>
                <a:cs typeface="Times New Roman" pitchFamily="18" charset="0"/>
              </a:rPr>
              <a:t> datasets downloaded from gene expression omnibus (GEO), our method showed excellent performance of winning the first place in detecting ground truth (GT) genes in eight datasets and find almost all GT genes in six datasets. </a:t>
            </a:r>
          </a:p>
          <a:p>
            <a:pPr algn="just">
              <a:lnSpc>
                <a:spcPct val="150000"/>
              </a:lnSpc>
            </a:pPr>
            <a:r>
              <a:rPr lang="en-IN" sz="2000" dirty="0" smtClean="0">
                <a:latin typeface="Times New Roman" pitchFamily="18" charset="0"/>
                <a:cs typeface="Times New Roman" pitchFamily="18" charset="0"/>
              </a:rPr>
              <a:t>On the other hand, performances of all existing methods varied significantly for the 10 data sets. </a:t>
            </a:r>
          </a:p>
          <a:p>
            <a:pPr algn="just">
              <a:lnSpc>
                <a:spcPct val="150000"/>
              </a:lnSpc>
            </a:pPr>
            <a:r>
              <a:rPr lang="en-IN" sz="2000" dirty="0" smtClean="0">
                <a:latin typeface="Times New Roman" pitchFamily="18" charset="0"/>
                <a:cs typeface="Times New Roman" pitchFamily="18" charset="0"/>
              </a:rPr>
              <a:t>Because of the design principle, our method can accommodate any new DEG methods naturally.</a:t>
            </a: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can be seen clearly from this figure that there existed four distinct clusters corresponding to the four classes in the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work, we aim to use a hybrid approach that harnesses the power of both machine learning and network biology to provide new insights and improve understanding of cancer </a:t>
            </a:r>
            <a:r>
              <a:rPr lang="en-IN" sz="2000" dirty="0" err="1" smtClean="0">
                <a:latin typeface="Times New Roman" pitchFamily="18" charset="0"/>
                <a:cs typeface="Times New Roman" pitchFamily="18" charset="0"/>
              </a:rPr>
              <a:t>etiology</a:t>
            </a:r>
            <a:r>
              <a:rPr lang="en-IN" sz="2000" dirty="0" smtClean="0">
                <a:latin typeface="Times New Roman" pitchFamily="18" charset="0"/>
                <a:cs typeface="Times New Roman" pitchFamily="18" charset="0"/>
              </a:rPr>
              <a:t>, particularly related to the existence of Class II cancer genes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gene-gene associations found in MALANI-derived cancer networks do not necessarily imply causality, our machine learning-based reverse engineered cancer networks provide key information regarding the existence of Class II cancer genes, which link to Class I cancer genes in order to complete </a:t>
            </a:r>
            <a:r>
              <a:rPr lang="en-IN" sz="2000" dirty="0" err="1" smtClean="0">
                <a:latin typeface="Times New Roman" pitchFamily="18" charset="0"/>
                <a:cs typeface="Times New Roman" pitchFamily="18" charset="0"/>
              </a:rPr>
              <a:t>oncogenic</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in cancer networks.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large amount of expression data generated by this technology makes the study of certain complex biological problems possible and machine learning methods are playing a crucial role in the analysis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first identify the major types of the classification problems; then apply several machine learning methods to solve the problems and perform systematic tests on real and artificial datasets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especially useful in handling real world problems that have the following properties (Freund and </a:t>
            </a:r>
            <a:r>
              <a:rPr lang="en-IN" sz="2000" dirty="0" err="1" smtClean="0">
                <a:latin typeface="Times New Roman" pitchFamily="18" charset="0"/>
                <a:cs typeface="Times New Roman" pitchFamily="18" charset="0"/>
              </a:rPr>
              <a:t>Schapire</a:t>
            </a:r>
            <a:r>
              <a:rPr lang="en-IN" sz="2000" dirty="0" smtClean="0">
                <a:latin typeface="Times New Roman" pitchFamily="18" charset="0"/>
                <a:cs typeface="Times New Roman" pitchFamily="18" charset="0"/>
              </a:rPr>
              <a:t>, 1996): the samples have various degrees of hardness to learn and the learner is sensitive to the change of training samples.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304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neural network feature selector algorithm proposed by </a:t>
            </a:r>
            <a:r>
              <a:rPr lang="en-IN" sz="2000" dirty="0" err="1" smtClean="0">
                <a:latin typeface="Times New Roman" pitchFamily="18" charset="0"/>
                <a:cs typeface="Times New Roman" pitchFamily="18" charset="0"/>
              </a:rPr>
              <a:t>Setiono</a:t>
            </a:r>
            <a:r>
              <a:rPr lang="en-IN" sz="2000" dirty="0" smtClean="0">
                <a:latin typeface="Times New Roman" pitchFamily="18" charset="0"/>
                <a:cs typeface="Times New Roman" pitchFamily="18" charset="0"/>
              </a:rPr>
              <a:t> and Liu uses a fixed partition of training and cross-validation sample set as initial input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Instead of simply splitting the sample set into two partitions, the neural network feature selector proposed in this thesis employs leave-one-out method to reduce the bias in estimating the generalization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hybridization of LIK+RFE on SRBCT dataset also significantly outperformed a neural network method proposed by other researchers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particular, we improve a neural network feature selector method, developed multivariate likelihood feature selection method, and propose a hybrid framework of </a:t>
            </a:r>
            <a:r>
              <a:rPr lang="en-IN" sz="2000" dirty="0" err="1" smtClean="0">
                <a:latin typeface="Times New Roman" pitchFamily="18" charset="0"/>
                <a:cs typeface="Times New Roman" pitchFamily="18" charset="0"/>
              </a:rPr>
              <a:t>univariate</a:t>
            </a:r>
            <a:r>
              <a:rPr lang="en-IN" sz="2000" dirty="0" smtClean="0">
                <a:latin typeface="Times New Roman" pitchFamily="18" charset="0"/>
                <a:cs typeface="Times New Roman" pitchFamily="18" charset="0"/>
              </a:rPr>
              <a:t> and multivariate feature selection method.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Autofit/>
          </a:bodyPr>
          <a:lstStyle/>
          <a:p>
            <a:pPr algn="just">
              <a:lnSpc>
                <a:spcPct val="150000"/>
              </a:lnSpc>
            </a:pPr>
            <a:r>
              <a:rPr lang="en-IN" sz="1900" dirty="0" smtClean="0">
                <a:latin typeface="Times New Roman" pitchFamily="18" charset="0"/>
                <a:cs typeface="Times New Roman" pitchFamily="18" charset="0"/>
              </a:rPr>
              <a:t>We </a:t>
            </a:r>
            <a:r>
              <a:rPr lang="en-IN" sz="1900" dirty="0" smtClean="0">
                <a:latin typeface="Times New Roman" pitchFamily="18" charset="0"/>
                <a:cs typeface="Times New Roman" pitchFamily="18" charset="0"/>
              </a:rPr>
              <a:t>apply </a:t>
            </a:r>
            <a:r>
              <a:rPr lang="en-IN" sz="1900" dirty="0" smtClean="0">
                <a:latin typeface="Times New Roman" pitchFamily="18" charset="0"/>
                <a:cs typeface="Times New Roman" pitchFamily="18" charset="0"/>
              </a:rPr>
              <a:t>LR, </a:t>
            </a:r>
            <a:r>
              <a:rPr lang="en-IN" sz="1900" dirty="0" smtClean="0">
                <a:latin typeface="Times New Roman" pitchFamily="18" charset="0"/>
                <a:cs typeface="Times New Roman" pitchFamily="18" charset="0"/>
              </a:rPr>
              <a:t>KNC </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SVM </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GNB </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DTC </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and RFC </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on PD and BRCA data and evaluate their performance in terms of accuracy, sensitivity, specificity, and precision</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The use of log2FC estimates and knowledge of prior gene regulation with a DNN enable the capture of the non-linear patterns from biologically validated gene samples and improve the prediction performance of our model in determining UR and DR genes</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We used confusion matrix to calculate the accuracy, sensitivity (recall), specificity, and precision for evaluating the performance of our model.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We also compare the performance of </a:t>
            </a:r>
            <a:r>
              <a:rPr lang="en-IN" sz="1900" dirty="0" err="1" smtClean="0">
                <a:latin typeface="Times New Roman" pitchFamily="18" charset="0"/>
                <a:cs typeface="Times New Roman" pitchFamily="18" charset="0"/>
              </a:rPr>
              <a:t>DEGnet</a:t>
            </a:r>
            <a:r>
              <a:rPr lang="en-IN" sz="1900" dirty="0" smtClean="0">
                <a:latin typeface="Times New Roman" pitchFamily="18" charset="0"/>
                <a:cs typeface="Times New Roman" pitchFamily="18" charset="0"/>
              </a:rPr>
              <a:t> with six other ML-based methods for both PD and BRCA datasets.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We </a:t>
            </a:r>
            <a:r>
              <a:rPr lang="en-IN" sz="1900" dirty="0" smtClean="0">
                <a:latin typeface="Times New Roman" pitchFamily="18" charset="0"/>
                <a:cs typeface="Times New Roman" pitchFamily="18" charset="0"/>
              </a:rPr>
              <a:t>compare the performance of </a:t>
            </a:r>
            <a:r>
              <a:rPr lang="en-IN" sz="1900" dirty="0" err="1" smtClean="0">
                <a:latin typeface="Times New Roman" pitchFamily="18" charset="0"/>
                <a:cs typeface="Times New Roman" pitchFamily="18" charset="0"/>
              </a:rPr>
              <a:t>DEGNet</a:t>
            </a:r>
            <a:r>
              <a:rPr lang="en-IN" sz="1900" dirty="0" smtClean="0">
                <a:latin typeface="Times New Roman" pitchFamily="18" charset="0"/>
                <a:cs typeface="Times New Roman" pitchFamily="18" charset="0"/>
              </a:rPr>
              <a:t> with the same six other ML-based methods in terms of accuracy, sensitivity, specificity, and precision.</a:t>
            </a:r>
            <a:endParaRPr lang="en-US" sz="19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2904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Fold change rank ordering statistics: a new method for detecting differentially expressed genes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Doulaye Demb´el´e and Philippe Kastner.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Different methods have been proposed for analyzing differentially expressed (DE) genes in microarray data</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Differential expression analysis for sequence count data</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Simon Anders and Wolfgang Huber.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Statistical inference of differential signal in such data requires estimation of their variability throughout the dynamic range.</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edger: a </a:t>
                      </a:r>
                      <a:r>
                        <a:rPr lang="en-US" sz="2000" dirty="0" err="1">
                          <a:latin typeface="Times New Roman"/>
                          <a:ea typeface="Calibri"/>
                          <a:cs typeface="Latha"/>
                        </a:rPr>
                        <a:t>bioconductor</a:t>
                      </a:r>
                      <a:r>
                        <a:rPr lang="en-US" sz="2000" dirty="0">
                          <a:latin typeface="Times New Roman"/>
                          <a:ea typeface="Calibri"/>
                          <a:cs typeface="Latha"/>
                        </a:rPr>
                        <a:t> package for differential expression analysis of digital gene expression data</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Mark D Robinson, Davis J McCarthy, and Gordon K Smyth.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Empirical Bayes methods are used to moderate the degree of overdispersion across transcripts, improving the reliability of inference.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voom: Precision weights unlock linear model analysis tools for rna-seq read counts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Charity W Law, Yunshun Chen, Wei Shi, and Gordon K Smyth.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opens access for RNA-</a:t>
                      </a:r>
                      <a:r>
                        <a:rPr lang="en-US" sz="2000" dirty="0" err="1">
                          <a:solidFill>
                            <a:srgbClr val="333333"/>
                          </a:solidFill>
                          <a:latin typeface="Times New Roman"/>
                          <a:ea typeface="Calibri"/>
                          <a:cs typeface="Latha"/>
                        </a:rPr>
                        <a:t>seq</a:t>
                      </a:r>
                      <a:r>
                        <a:rPr lang="en-US" sz="2000" dirty="0">
                          <a:solidFill>
                            <a:srgbClr val="333333"/>
                          </a:solidFill>
                          <a:latin typeface="Times New Roman"/>
                          <a:ea typeface="Calibri"/>
                          <a:cs typeface="Latha"/>
                        </a:rPr>
                        <a:t> analysts to a large body of methodology developed for microarrays.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905000" y="1447800"/>
            <a:ext cx="62484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6858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biological data has fewer samples than the number of genes and therefore the use of neural networks is challenging. In our paper, we proposed a model </a:t>
            </a:r>
            <a:r>
              <a:rPr lang="en-IN" sz="2000" dirty="0" err="1" smtClean="0">
                <a:latin typeface="Times New Roman" pitchFamily="18" charset="0"/>
                <a:cs typeface="Times New Roman" pitchFamily="18" charset="0"/>
              </a:rPr>
              <a:t>DEGnet</a:t>
            </a:r>
            <a:r>
              <a:rPr lang="en-IN" sz="2000" dirty="0" smtClean="0">
                <a:latin typeface="Times New Roman" pitchFamily="18" charset="0"/>
                <a:cs typeface="Times New Roman" pitchFamily="18" charset="0"/>
              </a:rPr>
              <a:t>, with a deep neural network of one input, multiple hidden layers, and one output layer. The trained model was used to identify UR and DR genes from PD and BRCA datasets with higher statistical and functional significances. The hallmark of the </a:t>
            </a:r>
            <a:r>
              <a:rPr lang="en-IN" sz="2000" dirty="0" err="1" smtClean="0">
                <a:latin typeface="Times New Roman" pitchFamily="18" charset="0"/>
                <a:cs typeface="Times New Roman" pitchFamily="18" charset="0"/>
              </a:rPr>
              <a:t>poposed</a:t>
            </a:r>
            <a:r>
              <a:rPr lang="en-IN" sz="2000" dirty="0" smtClean="0">
                <a:latin typeface="Times New Roman" pitchFamily="18" charset="0"/>
                <a:cs typeface="Times New Roman" pitchFamily="18" charset="0"/>
              </a:rPr>
              <a:t> method is that it can identify UR and DR with zero or minimal false positive or false negative rate. Based on the dataset size, the model may be extended later to test on other RNA-</a:t>
            </a:r>
            <a:r>
              <a:rPr lang="en-IN" sz="2000" dirty="0" err="1" smtClean="0">
                <a:latin typeface="Times New Roman" pitchFamily="18" charset="0"/>
                <a:cs typeface="Times New Roman" pitchFamily="18" charset="0"/>
              </a:rPr>
              <a:t>seq</a:t>
            </a:r>
            <a:r>
              <a:rPr lang="en-IN" sz="2000" dirty="0" smtClean="0">
                <a:latin typeface="Times New Roman" pitchFamily="18" charset="0"/>
                <a:cs typeface="Times New Roman" pitchFamily="18" charset="0"/>
              </a:rPr>
              <a:t> datasets to find potential biomarkers related to diseases by tuning the hidden layer size.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Doulaye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Demb´el´e</a:t>
            </a:r>
            <a:r>
              <a:rPr lang="en-IN" sz="1600" dirty="0" smtClean="0">
                <a:latin typeface="Times New Roman" pitchFamily="18" charset="0"/>
                <a:cs typeface="Times New Roman" pitchFamily="18" charset="0"/>
              </a:rPr>
              <a:t> and Philippe </a:t>
            </a:r>
            <a:r>
              <a:rPr lang="en-IN" sz="1600" dirty="0" err="1" smtClean="0">
                <a:latin typeface="Times New Roman" pitchFamily="18" charset="0"/>
                <a:cs typeface="Times New Roman" pitchFamily="18" charset="0"/>
              </a:rPr>
              <a:t>Kastner</a:t>
            </a:r>
            <a:r>
              <a:rPr lang="en-IN" sz="1600" dirty="0" smtClean="0">
                <a:latin typeface="Times New Roman" pitchFamily="18" charset="0"/>
                <a:cs typeface="Times New Roman" pitchFamily="18" charset="0"/>
              </a:rPr>
              <a:t>. Fold change rank ordering statistics: a new method for detecting differentially expressed genes. BMC bioinformatics, 15(1):14,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Simon Anders and Wolfgang Huber. Differential expression analysis for sequence count data. Genome biology, 11(10):R106,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Michael I Love, Wolfgang Huber, and Simon Anders. Moderated estimation of fold change and dispersion for </a:t>
            </a:r>
            <a:r>
              <a:rPr lang="en-IN" sz="1600" dirty="0" err="1" smtClean="0">
                <a:latin typeface="Times New Roman" pitchFamily="18" charset="0"/>
                <a:cs typeface="Times New Roman" pitchFamily="18" charset="0"/>
              </a:rPr>
              <a:t>rna-seq</a:t>
            </a:r>
            <a:r>
              <a:rPr lang="en-IN" sz="1600" dirty="0" smtClean="0">
                <a:latin typeface="Times New Roman" pitchFamily="18" charset="0"/>
                <a:cs typeface="Times New Roman" pitchFamily="18" charset="0"/>
              </a:rPr>
              <a:t> data with deseq2. Genome biology, 15(12):550,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Mark D Robinson, Davis J McCarthy, and Gordon K Smyth. edger: a </a:t>
            </a:r>
            <a:r>
              <a:rPr lang="en-IN" sz="1600" dirty="0" err="1" smtClean="0">
                <a:latin typeface="Times New Roman" pitchFamily="18" charset="0"/>
                <a:cs typeface="Times New Roman" pitchFamily="18" charset="0"/>
              </a:rPr>
              <a:t>bioconductor</a:t>
            </a:r>
            <a:r>
              <a:rPr lang="en-IN" sz="1600" dirty="0" smtClean="0">
                <a:latin typeface="Times New Roman" pitchFamily="18" charset="0"/>
                <a:cs typeface="Times New Roman" pitchFamily="18" charset="0"/>
              </a:rPr>
              <a:t> package for differential expression analysis of digital gene expression data. Bioinformatics, 26(1):139–140,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Charity W Law, </a:t>
            </a:r>
            <a:r>
              <a:rPr lang="en-IN" sz="1600" dirty="0" err="1" smtClean="0">
                <a:latin typeface="Times New Roman" pitchFamily="18" charset="0"/>
                <a:cs typeface="Times New Roman" pitchFamily="18" charset="0"/>
              </a:rPr>
              <a:t>Yunshun</a:t>
            </a:r>
            <a:r>
              <a:rPr lang="en-IN" sz="1600" dirty="0" smtClean="0">
                <a:latin typeface="Times New Roman" pitchFamily="18" charset="0"/>
                <a:cs typeface="Times New Roman" pitchFamily="18" charset="0"/>
              </a:rPr>
              <a:t> Chen, Wei Shi, and Gordon K Smyth. </a:t>
            </a:r>
            <a:r>
              <a:rPr lang="en-IN" sz="1600" dirty="0" err="1" smtClean="0">
                <a:latin typeface="Times New Roman" pitchFamily="18" charset="0"/>
                <a:cs typeface="Times New Roman" pitchFamily="18" charset="0"/>
              </a:rPr>
              <a:t>voom</a:t>
            </a:r>
            <a:r>
              <a:rPr lang="en-IN" sz="1600" dirty="0" smtClean="0">
                <a:latin typeface="Times New Roman" pitchFamily="18" charset="0"/>
                <a:cs typeface="Times New Roman" pitchFamily="18" charset="0"/>
              </a:rPr>
              <a:t>: Precision weights unlock linear model analysis tools for </a:t>
            </a:r>
            <a:r>
              <a:rPr lang="en-IN" sz="1600" dirty="0" err="1" smtClean="0">
                <a:latin typeface="Times New Roman" pitchFamily="18" charset="0"/>
                <a:cs typeface="Times New Roman" pitchFamily="18" charset="0"/>
              </a:rPr>
              <a:t>rna-seq</a:t>
            </a:r>
            <a:r>
              <a:rPr lang="en-IN" sz="1600" dirty="0" smtClean="0">
                <a:latin typeface="Times New Roman" pitchFamily="18" charset="0"/>
                <a:cs typeface="Times New Roman" pitchFamily="18" charset="0"/>
              </a:rPr>
              <a:t> read counts. Genome biology, 15(2):R29, 2014.</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Likai</a:t>
            </a:r>
            <a:r>
              <a:rPr lang="en-IN" sz="1600" dirty="0" smtClean="0">
                <a:latin typeface="Times New Roman" pitchFamily="18" charset="0"/>
                <a:cs typeface="Times New Roman" pitchFamily="18" charset="0"/>
              </a:rPr>
              <a:t> Wang, </a:t>
            </a:r>
            <a:r>
              <a:rPr lang="en-IN" sz="1600" dirty="0" err="1" smtClean="0">
                <a:latin typeface="Times New Roman" pitchFamily="18" charset="0"/>
                <a:cs typeface="Times New Roman" pitchFamily="18" charset="0"/>
              </a:rPr>
              <a:t>Yanpeng</a:t>
            </a:r>
            <a:r>
              <a:rPr lang="en-IN" sz="1600" dirty="0" smtClean="0">
                <a:latin typeface="Times New Roman" pitchFamily="18" charset="0"/>
                <a:cs typeface="Times New Roman" pitchFamily="18" charset="0"/>
              </a:rPr>
              <a:t> Xi, </a:t>
            </a:r>
            <a:r>
              <a:rPr lang="en-IN" sz="1600" dirty="0" err="1" smtClean="0">
                <a:latin typeface="Times New Roman" pitchFamily="18" charset="0"/>
                <a:cs typeface="Times New Roman" pitchFamily="18" charset="0"/>
              </a:rPr>
              <a:t>Sibum</a:t>
            </a:r>
            <a:r>
              <a:rPr lang="en-IN" sz="1600" dirty="0" smtClean="0">
                <a:latin typeface="Times New Roman" pitchFamily="18" charset="0"/>
                <a:cs typeface="Times New Roman" pitchFamily="18" charset="0"/>
              </a:rPr>
              <a:t> Sung, and Hong </a:t>
            </a:r>
            <a:r>
              <a:rPr lang="en-IN" sz="1600" dirty="0" err="1" smtClean="0">
                <a:latin typeface="Times New Roman" pitchFamily="18" charset="0"/>
                <a:cs typeface="Times New Roman" pitchFamily="18" charset="0"/>
              </a:rPr>
              <a:t>Qiao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Rna-seq</a:t>
            </a:r>
            <a:r>
              <a:rPr lang="en-IN" sz="1600" dirty="0" smtClean="0">
                <a:latin typeface="Times New Roman" pitchFamily="18" charset="0"/>
                <a:cs typeface="Times New Roman" pitchFamily="18" charset="0"/>
              </a:rPr>
              <a:t> assistant: machine learning based methods to identify more transcriptional regulated genes. BMC genomics, 19(1):546,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Arshdeep</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Sekhon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Ritambhara</a:t>
            </a:r>
            <a:r>
              <a:rPr lang="en-IN" sz="1600" dirty="0" smtClean="0">
                <a:latin typeface="Times New Roman" pitchFamily="18" charset="0"/>
                <a:cs typeface="Times New Roman" pitchFamily="18" charset="0"/>
              </a:rPr>
              <a:t> Singh, and </a:t>
            </a:r>
            <a:r>
              <a:rPr lang="en-IN" sz="1600" dirty="0" err="1" smtClean="0">
                <a:latin typeface="Times New Roman" pitchFamily="18" charset="0"/>
                <a:cs typeface="Times New Roman" pitchFamily="18" charset="0"/>
              </a:rPr>
              <a:t>Yanjun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Qi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Deepdiff</a:t>
            </a:r>
            <a:r>
              <a:rPr lang="en-IN" sz="1600" dirty="0" smtClean="0">
                <a:latin typeface="Times New Roman" pitchFamily="18" charset="0"/>
                <a:cs typeface="Times New Roman" pitchFamily="18" charset="0"/>
              </a:rPr>
              <a:t>: Deep-learning for predicting differential gene expression from </a:t>
            </a:r>
            <a:r>
              <a:rPr lang="en-IN" sz="1600" dirty="0" err="1" smtClean="0">
                <a:latin typeface="Times New Roman" pitchFamily="18" charset="0"/>
                <a:cs typeface="Times New Roman" pitchFamily="18" charset="0"/>
              </a:rPr>
              <a:t>histone</a:t>
            </a:r>
            <a:r>
              <a:rPr lang="en-IN" sz="1600" dirty="0" smtClean="0">
                <a:latin typeface="Times New Roman" pitchFamily="18" charset="0"/>
                <a:cs typeface="Times New Roman" pitchFamily="18" charset="0"/>
              </a:rPr>
              <a:t> modifications. Bioinformatics, 34(17):i891–i900,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Yunchuan</a:t>
            </a:r>
            <a:r>
              <a:rPr lang="en-IN" sz="1600" dirty="0" smtClean="0">
                <a:latin typeface="Times New Roman" pitchFamily="18" charset="0"/>
                <a:cs typeface="Times New Roman" pitchFamily="18" charset="0"/>
              </a:rPr>
              <a:t> Kong and </a:t>
            </a:r>
            <a:r>
              <a:rPr lang="en-IN" sz="1600" dirty="0" err="1" smtClean="0">
                <a:latin typeface="Times New Roman" pitchFamily="18" charset="0"/>
                <a:cs typeface="Times New Roman" pitchFamily="18" charset="0"/>
              </a:rPr>
              <a:t>Tianwei</a:t>
            </a:r>
            <a:r>
              <a:rPr lang="en-IN" sz="1600" dirty="0" smtClean="0">
                <a:latin typeface="Times New Roman" pitchFamily="18" charset="0"/>
                <a:cs typeface="Times New Roman" pitchFamily="18" charset="0"/>
              </a:rPr>
              <a:t> Yu. A deep neural network model using random forest to extract feature representation for gene expression data classification. Scientific reports, 8(1):16477,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David G </a:t>
            </a:r>
            <a:r>
              <a:rPr lang="en-IN" sz="1600" dirty="0" err="1" smtClean="0">
                <a:latin typeface="Times New Roman" pitchFamily="18" charset="0"/>
                <a:cs typeface="Times New Roman" pitchFamily="18" charset="0"/>
              </a:rPr>
              <a:t>Kleinbaum</a:t>
            </a:r>
            <a:r>
              <a:rPr lang="en-IN" sz="1600" dirty="0" smtClean="0">
                <a:latin typeface="Times New Roman" pitchFamily="18" charset="0"/>
                <a:cs typeface="Times New Roman" pitchFamily="18" charset="0"/>
              </a:rPr>
              <a:t>, K Dietz, M Gail, </a:t>
            </a:r>
            <a:r>
              <a:rPr lang="en-IN" sz="1600" dirty="0" err="1" smtClean="0">
                <a:latin typeface="Times New Roman" pitchFamily="18" charset="0"/>
                <a:cs typeface="Times New Roman" pitchFamily="18" charset="0"/>
              </a:rPr>
              <a:t>Mitchel</a:t>
            </a:r>
            <a:r>
              <a:rPr lang="en-IN" sz="1600" dirty="0" smtClean="0">
                <a:latin typeface="Times New Roman" pitchFamily="18" charset="0"/>
                <a:cs typeface="Times New Roman" pitchFamily="18" charset="0"/>
              </a:rPr>
              <a:t> Klein, and Mitchell Klein. Logistic regression. Springer, 2002.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Manish </a:t>
            </a:r>
            <a:r>
              <a:rPr lang="en-IN" sz="1600" dirty="0" err="1" smtClean="0">
                <a:latin typeface="Times New Roman" pitchFamily="18" charset="0"/>
                <a:cs typeface="Times New Roman" pitchFamily="18" charset="0"/>
              </a:rPr>
              <a:t>Sarkar</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Tze-Yun</a:t>
            </a:r>
            <a:r>
              <a:rPr lang="en-IN" sz="1600" dirty="0" smtClean="0">
                <a:latin typeface="Times New Roman" pitchFamily="18" charset="0"/>
                <a:cs typeface="Times New Roman" pitchFamily="18" charset="0"/>
              </a:rPr>
              <a:t> Leong. Application of k-nearest </a:t>
            </a:r>
            <a:r>
              <a:rPr lang="en-IN" sz="1600" dirty="0" err="1" smtClean="0">
                <a:latin typeface="Times New Roman" pitchFamily="18" charset="0"/>
                <a:cs typeface="Times New Roman" pitchFamily="18" charset="0"/>
              </a:rPr>
              <a:t>neighbors</a:t>
            </a:r>
            <a:r>
              <a:rPr lang="en-IN" sz="1600" dirty="0" smtClean="0">
                <a:latin typeface="Times New Roman" pitchFamily="18" charset="0"/>
                <a:cs typeface="Times New Roman" pitchFamily="18" charset="0"/>
              </a:rPr>
              <a:t> algorithm on breast cancer diagnosis problem. In Proceedings of the AMIA Symposium, page 759. American Medical Informatics Association, 2000.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1353</Words>
  <Application>Microsoft Office PowerPoint</Application>
  <PresentationFormat>On-screen Show (4:3)</PresentationFormat>
  <Paragraphs>74</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MLDEG A Machine Learning Approach to Identify Differentially Expressed Genes Using Network Property and Network Propagation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2021-06-18T12:56:26Z</dcterms:modified>
</cp:coreProperties>
</file>