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Adaptive Knowledge Transfer by Continual Weighted Updating of Filter Kernels for Few-shot Fault Diagnosis of Machines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Deep learning (DL) based diagnosis models have to be trained by large quantities of monitoring data of machines. However, in real-case scenarios, machines operate under the normal condition in most of their life time while faults seldom happen. Therefore, though massive data are accessible, most are data of the normal condition while fault data are still extremely limited. In other words, fault diagnosis of real machines is actually a few-shot diagnosis problem. To deal with few-shot diagnosis, this paper proposes adaptive knowledge transfer with multi-classifier ensemble (AKTME) under the paradigm of continual machine learning (CML).</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In AKTME, knowledge learned by DL models is considered to be represented by the learnable filter kernels (FKs). The key of AKTME is a proposed continual weighted updating (CWU) technique of FKs. By CWU, shared FKs are distilled from multiple auxiliary tasks and adaptively transferred to the target task. Then by multi-classifier ensemble, AKTME is able to recognize faults with few fault data accessible. AKTME is applied on two few-shot diagnosis cases. Results verify that AKTME achieves higher diagnosis accuracies than recently proposed methods. Moreover, AKTME tends to improve the diagnosis accuracy as it pre-learns on more auxiliary tasks continually.</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Many of the existing intelligent data-driven fault diagnosis techniques in the literature struggle to adapt to different working conditions (such as different motor loads, different rotating shaft speeds, or varying amounts of environmental noise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propose a novel deep learning model for fault detection and diagnosis of time-series data that addresses many of the problems with existing intelligent data-driven fault diagnosis techniques.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novel dual-path deep learning model obtains state-of-the-art classification performance, while also addressing many of the problems with existing intelligent data-driven fault diagnosis techniques such as being able to operate on raw time series data (with no need for complex feature engineering) and robustness to noise and changes in operating conditions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Researchers therefore attempted to use domain adaptation (DA) to solve the problem. DA can be regarded as a special case of transfer learning, which aims to transfer shared knowledge across different but related domains.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DA methods still suffer from some obstacles in solving the cross-domain fault diagnosis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For this motivation, this study introduces domain generalization (DG</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into cross-domain fault diagnosis problems to remove the dependency on target domain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By contrast, A6 performs worse than ADIG, which again proves the importance of the IN strategy in the generalization problem.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228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show that our proposed framework works directly on the raw temporal data obviating the need for manual feature extraction or noise removal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a novel dual-path deep learning network, combining a recurrent neural network path and a deep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network path (RNN-WDCNN) is proposed and applied to fault diagnosis for rolling element bearings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deep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path of the proposed model, therefore, consists of five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stages for feature extraction and a final dimension reduction stage to compress the learned feature representations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an inference time of 3.53 ms, this would allow the proposed RNN-WDCNN intelligent fault diagnosis system to process the vibration data online in real-time.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92500" lnSpcReduction="20000"/>
          </a:bodyPr>
          <a:lstStyle/>
          <a:p>
            <a:pPr algn="just">
              <a:lnSpc>
                <a:spcPct val="150000"/>
              </a:lnSpc>
            </a:pPr>
            <a:r>
              <a:rPr lang="en-IN" sz="2000" dirty="0" smtClean="0">
                <a:latin typeface="Times New Roman" pitchFamily="18" charset="0"/>
                <a:cs typeface="Times New Roman" pitchFamily="18" charset="0"/>
              </a:rPr>
              <a:t>The discrepancy between the source and target domains causes a domain shift through the different working conditions, where the performance of the diagnostic model degenerates when the model is trained by the source domain but is used as an inference engine in the target domain.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Besides, an adaptive weight strategy achieves weight self-learning during multitask learning to improve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Comprehensive experiments based on two case studies are conducted to evaluate the performance of ADIG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balance the multitask loss dynamically, a weight coefficient learner is proposed in this work to achieve adaptive weights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Modern </a:t>
            </a:r>
            <a:r>
              <a:rPr lang="en-IN" sz="2000" dirty="0" smtClean="0">
                <a:latin typeface="Times New Roman" pitchFamily="18" charset="0"/>
                <a:cs typeface="Times New Roman" pitchFamily="18" charset="0"/>
              </a:rPr>
              <a:t>industries are moving toward </a:t>
            </a:r>
            <a:r>
              <a:rPr lang="en-IN" sz="2000" dirty="0" err="1" smtClean="0">
                <a:latin typeface="Times New Roman" pitchFamily="18" charset="0"/>
                <a:cs typeface="Times New Roman" pitchFamily="18" charset="0"/>
              </a:rPr>
              <a:t>informatization</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intelligentization</a:t>
            </a:r>
            <a:r>
              <a:rPr lang="en-IN" sz="2000" dirty="0" smtClean="0">
                <a:latin typeface="Times New Roman" pitchFamily="18" charset="0"/>
                <a:cs typeface="Times New Roman" pitchFamily="18" charset="0"/>
              </a:rPr>
              <a:t> in the fourth industrial revolution </a:t>
            </a:r>
            <a:r>
              <a:rPr lang="en-IN" sz="2000" dirty="0" smtClean="0">
                <a:latin typeface="Times New Roman" pitchFamily="18" charset="0"/>
                <a:cs typeface="Times New Roman" pitchFamily="18" charset="0"/>
              </a:rPr>
              <a:t>era, </a:t>
            </a:r>
            <a:r>
              <a:rPr lang="en-IN" sz="2000" dirty="0" smtClean="0">
                <a:latin typeface="Times New Roman" pitchFamily="18" charset="0"/>
                <a:cs typeface="Times New Roman" pitchFamily="18" charset="0"/>
              </a:rPr>
              <a:t>and modern machinery and equipment are widely used in various fields, such as construction, aviation, electric power, and metallurgy.</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Diagnostic and Prediction of Machines Health Status as Exemplary Best Practice for Vehicle Production System</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C. Luo and H. Wang,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Diagnosis and prediction of the health status of vehicle components production line machine is the core requirement for global manufacturing system.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Intelligent Fault Diagnosis Method Using Unsupervised Feature Learning Towards Mechanical Big Data</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Lei, F. Jia, J. Lin, S. Xing, and S. X. Ding,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proposed method is validated by a motor bearing dataset and a locomotive bearing dataset, respectively.</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Initial center frequency-guided VMD for fault diagnosis of rotating machines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Jiang, C. Shen, J. Shi, and Z. Zhu,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a:ea typeface="Calibri"/>
                          <a:cs typeface="Latha"/>
                        </a:rPr>
                        <a:t> A comparison with existing methods demonstrates the superiority of the proposed method to detect weak faults.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automatic and robust features learning method for rotating machinery fault diagnosis based on contractive autoencoder</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Shen, Y. Qi, J. Wang, G. Cai, and Z. Zhu,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2E2E2E"/>
                          </a:solidFill>
                          <a:latin typeface="Times New Roman"/>
                          <a:ea typeface="Calibri"/>
                          <a:cs typeface="Latha"/>
                        </a:rPr>
                        <a:t>Fault diagnosis of </a:t>
                      </a:r>
                      <a:r>
                        <a:rPr lang="en-US" sz="2000" dirty="0">
                          <a:latin typeface="Times New Roman"/>
                          <a:ea typeface="Calibri"/>
                          <a:cs typeface="Latha"/>
                        </a:rPr>
                        <a:t>rotating  machinery</a:t>
                      </a:r>
                      <a:r>
                        <a:rPr lang="en-US" sz="2000" dirty="0">
                          <a:solidFill>
                            <a:srgbClr val="2E2E2E"/>
                          </a:solidFill>
                          <a:latin typeface="Times New Roman"/>
                          <a:ea typeface="Calibri"/>
                          <a:cs typeface="Latha"/>
                        </a:rPr>
                        <a:t> is vital to improve the security and reliability as well as avoid serious accidents.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png"/>
          <p:cNvPicPr>
            <a:picLocks noGrp="1" noChangeAspect="1" noChangeArrowheads="1"/>
          </p:cNvPicPr>
          <p:nvPr>
            <p:ph idx="1"/>
          </p:nvPr>
        </p:nvPicPr>
        <p:blipFill>
          <a:blip r:embed="rId2"/>
          <a:srcRect/>
          <a:stretch>
            <a:fillRect/>
          </a:stretch>
        </p:blipFill>
        <p:spPr bwMode="auto">
          <a:xfrm>
            <a:off x="1752600" y="1371600"/>
            <a:ext cx="6553199" cy="51053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5334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Three </a:t>
            </a:r>
            <a:r>
              <a:rPr lang="en-IN" sz="1800" dirty="0" smtClean="0">
                <a:latin typeface="Times New Roman" pitchFamily="18" charset="0"/>
                <a:cs typeface="Times New Roman" pitchFamily="18" charset="0"/>
              </a:rPr>
              <a:t>contributions are presented in this study. First, we propose a novel insight, generic domain-regressive framework, which can diagnose unseen fault patterns in the target domain. Second, we propose a novel ADIG fault diagnosis framework to diagnose the unseen domain faults with three customized modules, i.e., feature extractor, domain classifier, and fault classifier. Through adversarial training, domain-invariant and fault-related knowledge are learned from multiple domains. Third, the adaptive weight strategy together with the normalization strategy facilitates training to learn and transfer additional domain-invariant features to the target domain. Visualization representation manifests the internal feature cluster of the proposed method, and comprehensive experiments prove that ADIG can generalize the knowledge to an unseen target domain, thus proving the superiority of ADIG for real industrial applications. </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R. C. </a:t>
            </a:r>
            <a:r>
              <a:rPr lang="en-IN" sz="1600" dirty="0" err="1" smtClean="0">
                <a:latin typeface="Times New Roman" pitchFamily="18" charset="0"/>
                <a:cs typeface="Times New Roman" pitchFamily="18" charset="0"/>
              </a:rPr>
              <a:t>Luo</a:t>
            </a:r>
            <a:r>
              <a:rPr lang="en-IN" sz="1600" dirty="0" smtClean="0">
                <a:latin typeface="Times New Roman" pitchFamily="18" charset="0"/>
                <a:cs typeface="Times New Roman" pitchFamily="18" charset="0"/>
              </a:rPr>
              <a:t> and H. Wang, “Diagnostic and Prediction of Machines Health Status as Exemplary Best Practice for Vehicle Production System,” IEEE </a:t>
            </a:r>
            <a:r>
              <a:rPr lang="en-IN" sz="1600" dirty="0" err="1" smtClean="0">
                <a:latin typeface="Times New Roman" pitchFamily="18" charset="0"/>
                <a:cs typeface="Times New Roman" pitchFamily="18" charset="0"/>
              </a:rPr>
              <a:t>Veh</a:t>
            </a:r>
            <a:r>
              <a:rPr lang="en-IN" sz="1600" dirty="0" smtClean="0">
                <a:latin typeface="Times New Roman" pitchFamily="18" charset="0"/>
                <a:cs typeface="Times New Roman" pitchFamily="18" charset="0"/>
              </a:rPr>
              <a:t>. Technol. Conf., vol. 2018-Augus, pp. 1–5,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Y. Lei, F. </a:t>
            </a:r>
            <a:r>
              <a:rPr lang="en-IN" sz="1600" dirty="0" err="1" smtClean="0">
                <a:latin typeface="Times New Roman" pitchFamily="18" charset="0"/>
                <a:cs typeface="Times New Roman" pitchFamily="18" charset="0"/>
              </a:rPr>
              <a:t>Jia</a:t>
            </a:r>
            <a:r>
              <a:rPr lang="en-IN" sz="1600" dirty="0" smtClean="0">
                <a:latin typeface="Times New Roman" pitchFamily="18" charset="0"/>
                <a:cs typeface="Times New Roman" pitchFamily="18" charset="0"/>
              </a:rPr>
              <a:t>, J. Lin, S. Xing, and S. X. Ding, “An Intelligent Fault Diagnosis Method Using Unsupervised Feature Learning Towards Mechanical Big Data,” IEEE Trans. Ind. Electron., vol. 63, no. 5, pp. 3137–3147,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X. Jiang, C.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J. Shi, and Z. Zhu, “Initial </a:t>
            </a:r>
            <a:r>
              <a:rPr lang="en-IN" sz="1600" dirty="0" err="1" smtClean="0">
                <a:latin typeface="Times New Roman" pitchFamily="18" charset="0"/>
                <a:cs typeface="Times New Roman" pitchFamily="18" charset="0"/>
              </a:rPr>
              <a:t>center</a:t>
            </a:r>
            <a:r>
              <a:rPr lang="en-IN" sz="1600" dirty="0" smtClean="0">
                <a:latin typeface="Times New Roman" pitchFamily="18" charset="0"/>
                <a:cs typeface="Times New Roman" pitchFamily="18" charset="0"/>
              </a:rPr>
              <a:t> frequency-guided VMD for fault diagnosis of rotating machines,” J. Sound </a:t>
            </a:r>
            <a:r>
              <a:rPr lang="en-IN" sz="1600" dirty="0" err="1" smtClean="0">
                <a:latin typeface="Times New Roman" pitchFamily="18" charset="0"/>
                <a:cs typeface="Times New Roman" pitchFamily="18" charset="0"/>
              </a:rPr>
              <a:t>Vib</a:t>
            </a:r>
            <a:r>
              <a:rPr lang="en-IN" sz="1600" dirty="0" smtClean="0">
                <a:latin typeface="Times New Roman" pitchFamily="18" charset="0"/>
                <a:cs typeface="Times New Roman" pitchFamily="18" charset="0"/>
              </a:rPr>
              <a:t>., vol. 435, pp. 36–55,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Z. Pan, Z. </a:t>
            </a:r>
            <a:r>
              <a:rPr lang="en-IN" sz="1600" dirty="0" err="1" smtClean="0">
                <a:latin typeface="Times New Roman" pitchFamily="18" charset="0"/>
                <a:cs typeface="Times New Roman" pitchFamily="18" charset="0"/>
              </a:rPr>
              <a:t>Meng</a:t>
            </a:r>
            <a:r>
              <a:rPr lang="en-IN" sz="1600" dirty="0" smtClean="0">
                <a:latin typeface="Times New Roman" pitchFamily="18" charset="0"/>
                <a:cs typeface="Times New Roman" pitchFamily="18" charset="0"/>
              </a:rPr>
              <a:t>, Z. Chen, W. </a:t>
            </a:r>
            <a:r>
              <a:rPr lang="en-IN" sz="1600" dirty="0" err="1" smtClean="0">
                <a:latin typeface="Times New Roman" pitchFamily="18" charset="0"/>
                <a:cs typeface="Times New Roman" pitchFamily="18" charset="0"/>
              </a:rPr>
              <a:t>Gao</a:t>
            </a:r>
            <a:r>
              <a:rPr lang="en-IN" sz="1600" dirty="0" smtClean="0">
                <a:latin typeface="Times New Roman" pitchFamily="18" charset="0"/>
                <a:cs typeface="Times New Roman" pitchFamily="18" charset="0"/>
              </a:rPr>
              <a:t>, and Y. Shi, “A two-stage method based on extreme learning machine for predicting the remaining useful life of rolling-element bearings,” Mech. Syst. Signal Process., vol. 144, p. 106899,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C.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Y. </a:t>
            </a:r>
            <a:r>
              <a:rPr lang="en-IN" sz="1600" dirty="0" err="1" smtClean="0">
                <a:latin typeface="Times New Roman" pitchFamily="18" charset="0"/>
                <a:cs typeface="Times New Roman" pitchFamily="18" charset="0"/>
              </a:rPr>
              <a:t>Qi</a:t>
            </a:r>
            <a:r>
              <a:rPr lang="en-IN" sz="1600" dirty="0" smtClean="0">
                <a:latin typeface="Times New Roman" pitchFamily="18" charset="0"/>
                <a:cs typeface="Times New Roman" pitchFamily="18" charset="0"/>
              </a:rPr>
              <a:t>, J. Wang, G. </a:t>
            </a:r>
            <a:r>
              <a:rPr lang="en-IN" sz="1600" dirty="0" err="1" smtClean="0">
                <a:latin typeface="Times New Roman" pitchFamily="18" charset="0"/>
                <a:cs typeface="Times New Roman" pitchFamily="18" charset="0"/>
              </a:rPr>
              <a:t>Cai</a:t>
            </a:r>
            <a:r>
              <a:rPr lang="en-IN" sz="1600" dirty="0" smtClean="0">
                <a:latin typeface="Times New Roman" pitchFamily="18" charset="0"/>
                <a:cs typeface="Times New Roman" pitchFamily="18" charset="0"/>
              </a:rPr>
              <a:t>, and Z. Zhu, “An automatic and robust features learning method for rotating machinery fault diagnosis based on contractive </a:t>
            </a:r>
            <a:r>
              <a:rPr lang="en-IN" sz="1600" dirty="0" err="1" smtClean="0">
                <a:latin typeface="Times New Roman" pitchFamily="18" charset="0"/>
                <a:cs typeface="Times New Roman" pitchFamily="18" charset="0"/>
              </a:rPr>
              <a:t>autoencoder</a:t>
            </a:r>
            <a:r>
              <a:rPr lang="en-IN" sz="1600" dirty="0" smtClean="0">
                <a:latin typeface="Times New Roman" pitchFamily="18" charset="0"/>
                <a:cs typeface="Times New Roman" pitchFamily="18" charset="0"/>
              </a:rPr>
              <a:t>,” Eng. Appl. </a:t>
            </a:r>
            <a:r>
              <a:rPr lang="en-IN" sz="1600" dirty="0" err="1" smtClean="0">
                <a:latin typeface="Times New Roman" pitchFamily="18" charset="0"/>
                <a:cs typeface="Times New Roman" pitchFamily="18" charset="0"/>
              </a:rPr>
              <a:t>Artif</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Intell</a:t>
            </a:r>
            <a:r>
              <a:rPr lang="en-IN" sz="1600" dirty="0" smtClean="0">
                <a:latin typeface="Times New Roman" pitchFamily="18" charset="0"/>
                <a:cs typeface="Times New Roman" pitchFamily="18" charset="0"/>
              </a:rPr>
              <a:t>., vol. 76, no. 8, pp. 170–184, 2018.</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L. Cui, X. Wang, H. Wang, and J. Ma, “Research on Remaining Useful Life Prediction of Rolling Element Bearings Based on Time-Varying </a:t>
            </a:r>
            <a:r>
              <a:rPr lang="en-IN" sz="1600" dirty="0" err="1" smtClean="0">
                <a:latin typeface="Times New Roman" pitchFamily="18" charset="0"/>
                <a:cs typeface="Times New Roman" pitchFamily="18" charset="0"/>
              </a:rPr>
              <a:t>Kalman</a:t>
            </a:r>
            <a:r>
              <a:rPr lang="en-IN" sz="1600" dirty="0" smtClean="0">
                <a:latin typeface="Times New Roman" pitchFamily="18" charset="0"/>
                <a:cs typeface="Times New Roman" pitchFamily="18" charset="0"/>
              </a:rPr>
              <a:t> Filter,” IEEE Trans. </a:t>
            </a:r>
            <a:r>
              <a:rPr lang="en-IN" sz="1600" dirty="0" err="1" smtClean="0">
                <a:latin typeface="Times New Roman" pitchFamily="18" charset="0"/>
                <a:cs typeface="Times New Roman" pitchFamily="18" charset="0"/>
              </a:rPr>
              <a:t>Instrum</a:t>
            </a:r>
            <a:r>
              <a:rPr lang="en-IN" sz="1600" dirty="0" smtClean="0">
                <a:latin typeface="Times New Roman" pitchFamily="18" charset="0"/>
                <a:cs typeface="Times New Roman" pitchFamily="18" charset="0"/>
              </a:rPr>
              <a:t>. Meas., vol. PP, no. c, pp. 1–1,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H. </a:t>
            </a:r>
            <a:r>
              <a:rPr lang="en-IN" sz="1600" dirty="0" err="1" smtClean="0">
                <a:latin typeface="Times New Roman" pitchFamily="18" charset="0"/>
                <a:cs typeface="Times New Roman" pitchFamily="18" charset="0"/>
              </a:rPr>
              <a:t>Zheng</a:t>
            </a:r>
            <a:r>
              <a:rPr lang="en-IN" sz="1600" dirty="0" smtClean="0">
                <a:latin typeface="Times New Roman" pitchFamily="18" charset="0"/>
                <a:cs typeface="Times New Roman" pitchFamily="18" charset="0"/>
              </a:rPr>
              <a:t> et al., “Cross-Domain Fault Diagnosis Using Knowledge Transfer Strategy: A Review,” IEEE Access, vol. 7, pp. 129260– 129290,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D. Xiao, Y. Huang, L. Zhao, C. Qin, H. Shi, and C. Liu, “Domain Adaptive Motor Fault Diagnosis Using Deep Transfer Learning,” IEEE Access, vol. 7, pp. 80937–80949, 2019</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X. Wang, H. He, and L. Li, “A Hierarchical Deep Domain Adaptation Approach for Fault Diagnosis of Power Plant Thermal System,” IEEE Trans. Ind. Informatics, vol. 15, no. 9, pp. 5139–5148,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Z. H. Liu, B. L. Lu, H. L. Wei, X. H. Li, and L. Chen, “Fault Diagnosis for Electromechanical </a:t>
            </a:r>
            <a:r>
              <a:rPr lang="en-IN" sz="1600" dirty="0" err="1" smtClean="0">
                <a:latin typeface="Times New Roman" pitchFamily="18" charset="0"/>
                <a:cs typeface="Times New Roman" pitchFamily="18" charset="0"/>
              </a:rPr>
              <a:t>Drivetrains</a:t>
            </a:r>
            <a:r>
              <a:rPr lang="en-IN" sz="1600" dirty="0" smtClean="0">
                <a:latin typeface="Times New Roman" pitchFamily="18" charset="0"/>
                <a:cs typeface="Times New Roman" pitchFamily="18" charset="0"/>
              </a:rPr>
              <a:t> Using a Joint Distribution Optimal Deep Domain Adaptation Approach,” IEEE Sens. J., vol. 19, no. 24, pp. 12261–12270, 2019.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1289</TotalTime>
  <Words>1630</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Adaptive Knowledge Transfer by Continual Weighted Updating of Filter Kernels for Few-shot Fault Diagnosis of Machines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2021-06-18T13:51:46Z</dcterms:modified>
</cp:coreProperties>
</file>