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Performance Analysis of </a:t>
            </a:r>
            <a:r>
              <a:rPr lang="en-IN" b="1" dirty="0" err="1" smtClean="0">
                <a:latin typeface="Times New Roman" pitchFamily="18" charset="0"/>
                <a:cs typeface="Times New Roman" pitchFamily="18" charset="0"/>
              </a:rPr>
              <a:t>Millimeter</a:t>
            </a:r>
            <a:r>
              <a:rPr lang="en-IN" b="1" dirty="0" smtClean="0">
                <a:latin typeface="Times New Roman" pitchFamily="18" charset="0"/>
                <a:cs typeface="Times New Roman" pitchFamily="18" charset="0"/>
              </a:rPr>
              <a:t> Wave Wireless Power Transfer With Imperfect Beam Alignment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 impact of imperfect beam alignment (IBA) on </a:t>
            </a:r>
            <a:r>
              <a:rPr lang="en-IN" sz="2000" dirty="0" err="1" smtClean="0">
                <a:latin typeface="Times New Roman" pitchFamily="18" charset="0"/>
                <a:cs typeface="Times New Roman" pitchFamily="18" charset="0"/>
              </a:rPr>
              <a:t>millimeter</a:t>
            </a:r>
            <a:r>
              <a:rPr lang="en-IN" sz="2000" dirty="0" smtClean="0">
                <a:latin typeface="Times New Roman" pitchFamily="18" charset="0"/>
                <a:cs typeface="Times New Roman" pitchFamily="18" charset="0"/>
              </a:rPr>
              <a:t> wave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wireless power transfer (WPT) is investigated. We consider a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WPT network, where the location of the energy transmitters follows a Poisson point process. Instead of the mostly used flat-top antenna model, we adopt the Gaussian antenna model suggested by the 3rd Generation Partnership Project (3GPP) for better accuracy. Two beam alignment error (BAE) models, i.e., truncated Gaussian and uniform models, are introduced to represent different BAE sources. We derive the probability density functions (PDFs) of the cascaded antenna gain with both BAE models and then provide the approximated PDFs for tractability. With the help of Fox’s H function, the analytic expression for the energy coverage probability with nonlinear energy harvesting model is derived. Besides, we deduce a closed-form expression of the average harvested radio frequency (RF) energy. The simulation results verify our theoretical results and demonstrate the performance degradation incurred by BAE. It also shows that the flat-top antenna model cannot always provide accurate performance evaluation in the presence of BAE.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be observed that when the number of elements in the antenna array grows larger and the alignment errors exist, the </a:t>
            </a:r>
            <a:r>
              <a:rPr lang="en-IN" sz="2000" dirty="0" err="1" smtClean="0">
                <a:latin typeface="Times New Roman" pitchFamily="18" charset="0"/>
                <a:cs typeface="Times New Roman" pitchFamily="18" charset="0"/>
              </a:rPr>
              <a:t>mainlobe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beamwidth</a:t>
            </a:r>
            <a:r>
              <a:rPr lang="en-IN" sz="2000" dirty="0" smtClean="0">
                <a:latin typeface="Times New Roman" pitchFamily="18" charset="0"/>
                <a:cs typeface="Times New Roman" pitchFamily="18" charset="0"/>
              </a:rPr>
              <a:t> becomes too narrow to guarantee the beam alignment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MILLIMETER-WAVE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bands will play a significant role in future 5G networks, where the broad spectrum aims to mitigate traffic-related issues in existing sub-6 GHz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RFEH in a 28 GHz network has been investigated numerically demonstrating improved energy and information coverage over sub-6 GHz networks, promising improved end-to-end RFEH efficiency over existing cellular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overcome the cost-barrier of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rectennas</a:t>
            </a:r>
            <a:r>
              <a:rPr lang="en-IN" sz="2000" dirty="0" smtClean="0">
                <a:latin typeface="Times New Roman" pitchFamily="18" charset="0"/>
                <a:cs typeface="Times New Roman" pitchFamily="18" charset="0"/>
              </a:rPr>
              <a:t> fabricated on low-loss RF substrates, additive manufacturing has been used to realize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rectennas</a:t>
            </a:r>
            <a:r>
              <a:rPr lang="en-IN" sz="2000" dirty="0" smtClean="0">
                <a:latin typeface="Times New Roman" pitchFamily="18" charset="0"/>
                <a:cs typeface="Times New Roman" pitchFamily="18" charset="0"/>
              </a:rPr>
              <a:t> for pervasive </a:t>
            </a:r>
            <a:r>
              <a:rPr lang="en-IN" sz="2000" dirty="0" err="1" smtClean="0">
                <a:latin typeface="Times New Roman" pitchFamily="18" charset="0"/>
                <a:cs typeface="Times New Roman" pitchFamily="18" charset="0"/>
              </a:rPr>
              <a:t>IoT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the best of our knowledge, the impact of BAE on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WPT system has not been investigated and well understood to date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Alternatively</a:t>
            </a:r>
            <a:r>
              <a:rPr lang="en-IN" sz="2000" dirty="0" smtClean="0">
                <a:latin typeface="Times New Roman" pitchFamily="18" charset="0"/>
                <a:cs typeface="Times New Roman" pitchFamily="18" charset="0"/>
              </a:rPr>
              <a:t>, using the antenna gain model suggested by the 3rd Generation Partnership Project (3GPP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investigated the impact of beam misalignment from interfering transmitters, and resorted to the curve-fitting method to derive the probability density function of the antenna gain with BAE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reason is that the flat-top model lacks the capability of depicting the roll-off effect of the </a:t>
            </a:r>
            <a:r>
              <a:rPr lang="en-IN" sz="2000" dirty="0" err="1" smtClean="0">
                <a:latin typeface="Times New Roman" pitchFamily="18" charset="0"/>
                <a:cs typeface="Times New Roman" pitchFamily="18" charset="0"/>
              </a:rPr>
              <a:t>mainlobe</a:t>
            </a:r>
            <a:r>
              <a:rPr lang="en-IN" sz="2000" dirty="0" smtClean="0">
                <a:latin typeface="Times New Roman" pitchFamily="18" charset="0"/>
                <a:cs typeface="Times New Roman" pitchFamily="18" charset="0"/>
              </a:rPr>
              <a:t> and thus is not suitable for accurately evaluating the impact of BAE on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It means that minimizing BAE is one of the most crucial issues for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WPT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cope with the exponentially increasing demands for high data rate wireless accesses, several key techniques have been proposed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a:t>
            </a:r>
            <a:r>
              <a:rPr lang="en-IN" sz="2000" dirty="0" err="1" smtClean="0">
                <a:latin typeface="Times New Roman" pitchFamily="18" charset="0"/>
                <a:cs typeface="Times New Roman" pitchFamily="18" charset="0"/>
              </a:rPr>
              <a:t>millimeter</a:t>
            </a:r>
            <a:r>
              <a:rPr lang="en-IN" sz="2000" dirty="0" smtClean="0">
                <a:latin typeface="Times New Roman" pitchFamily="18" charset="0"/>
                <a:cs typeface="Times New Roman" pitchFamily="18" charset="0"/>
              </a:rPr>
              <a:t> wave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communication, which benefits from its numerous spectrum resources and short wavelength, is widely considered as one of the most important technologies to achieve 10Gbit/s peak date 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 </a:t>
            </a:r>
            <a:r>
              <a:rPr lang="en-IN" sz="2000" dirty="0" smtClean="0">
                <a:latin typeface="Times New Roman" pitchFamily="18" charset="0"/>
                <a:cs typeface="Times New Roman" pitchFamily="18" charset="0"/>
              </a:rPr>
              <a:t>far, many efforts have been devoted to the research of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communications.</a:t>
            </a:r>
          </a:p>
          <a:p>
            <a:pPr algn="just">
              <a:lnSpc>
                <a:spcPct val="150000"/>
              </a:lnSpc>
            </a:pPr>
            <a:r>
              <a:rPr lang="en-IN" sz="2000" dirty="0" smtClean="0">
                <a:latin typeface="Times New Roman" pitchFamily="18" charset="0"/>
                <a:cs typeface="Times New Roman" pitchFamily="18" charset="0"/>
              </a:rPr>
              <a:t>This is explained by the patch antenna’s higher dielectric losses discussed earlier; over 53.7% of the accepted power is dissipated in the patch’s textile substrate as opposed to only 32.4% of the power accepted by the proposed AVA.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evaluate the system-level performance of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WPT, stochastic geometry has been utilized to capture the effects of propagation loss and blockage, which dominate the received signal </a:t>
            </a:r>
            <a:r>
              <a:rPr lang="en-IN" sz="2000" dirty="0" smtClean="0">
                <a:latin typeface="Times New Roman" pitchFamily="18" charset="0"/>
                <a:cs typeface="Times New Roman" pitchFamily="18" charset="0"/>
              </a:rPr>
              <a:t>power.</a:t>
            </a:r>
          </a:p>
          <a:p>
            <a:pPr algn="just">
              <a:lnSpc>
                <a:spcPct val="150000"/>
              </a:lnSpc>
            </a:pPr>
            <a:r>
              <a:rPr lang="en-IN" sz="2000" dirty="0" smtClean="0">
                <a:latin typeface="Times New Roman" pitchFamily="18" charset="0"/>
                <a:cs typeface="Times New Roman" pitchFamily="18" charset="0"/>
              </a:rPr>
              <a:t>Both works verified that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could improve the performance of SWIPT compared to lower frequency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Nevertheless, it may incur great inaccuracy for evaluating system-level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Therefore, some literature considers more realistic antenna patterns in the performance analysis of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WPT.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microstrip</a:t>
            </a:r>
            <a:r>
              <a:rPr lang="en-IN" sz="2000" dirty="0" smtClean="0">
                <a:latin typeface="Times New Roman" pitchFamily="18" charset="0"/>
                <a:cs typeface="Times New Roman" pitchFamily="18" charset="0"/>
              </a:rPr>
              <a:t> patch antenna and end-fire antenna models were used to analyze the coverage performance of SWIPT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it is necessary to investigate the performance of the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transmission systems with imperfect beam alignment (IBA).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860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Fundamentals of wireless information and power transfer: From </a:t>
                      </a:r>
                      <a:r>
                        <a:rPr lang="en-US" sz="1800" dirty="0" err="1">
                          <a:latin typeface="Times New Roman"/>
                          <a:ea typeface="Calibri"/>
                          <a:cs typeface="Latha"/>
                        </a:rPr>
                        <a:t>rf</a:t>
                      </a:r>
                      <a:r>
                        <a:rPr lang="en-US" sz="1800" dirty="0">
                          <a:latin typeface="Times New Roman"/>
                          <a:ea typeface="Calibri"/>
                          <a:cs typeface="Latha"/>
                        </a:rPr>
                        <a:t> energy harvester models to signal and system designs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B. Clerckx, R. Zhang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We then characterize energy harvesters and show how WIPT signal and system designs crucially revolve around the underlying energy harvester model.</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System-level analysis and optimization of cellular networks with simultaneous wireless information and power transfer: Stochastic geometry modeling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Di Renzo and W. Lu,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this paper, a new mathematical approach for the analysis and optimization of cellular-enabled low-energy mobile devices with simultaneous wireless information and power transfer capabilities is introduced.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Communications and signals design for wireless power transmission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Y. </a:t>
                      </a:r>
                      <a:r>
                        <a:rPr lang="en-US" sz="2000" dirty="0" err="1">
                          <a:latin typeface="Times New Roman" pitchFamily="18" charset="0"/>
                          <a:ea typeface="Calibri"/>
                          <a:cs typeface="Times New Roman" pitchFamily="18" charset="0"/>
                        </a:rPr>
                        <a:t>Zeng</a:t>
                      </a:r>
                      <a:r>
                        <a:rPr lang="en-US" sz="2000" dirty="0">
                          <a:latin typeface="Times New Roman" pitchFamily="18" charset="0"/>
                          <a:ea typeface="Calibri"/>
                          <a:cs typeface="Times New Roman" pitchFamily="18" charset="0"/>
                        </a:rPr>
                        <a:t>, B. </a:t>
                      </a:r>
                      <a:r>
                        <a:rPr lang="en-US" sz="2000" dirty="0" err="1">
                          <a:latin typeface="Times New Roman" pitchFamily="18" charset="0"/>
                          <a:ea typeface="Calibri"/>
                          <a:cs typeface="Times New Roman" pitchFamily="18" charset="0"/>
                        </a:rPr>
                        <a:t>Clerckx</a:t>
                      </a:r>
                      <a:r>
                        <a:rPr lang="en-US" sz="2000" dirty="0">
                          <a:latin typeface="Times New Roman" pitchFamily="18" charset="0"/>
                          <a:ea typeface="Calibri"/>
                          <a:cs typeface="Times New Roman" pitchFamily="18" charset="0"/>
                        </a:rPr>
                        <a:t> et al.,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Radiative wireless power transfer (WPT) is a promising technology to provide cost-effective and real-time power supplies to wireless devices. </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Wireless networks with RF energy harvesting: A contemporary survey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X. Lu, P. Wang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Radio frequency (RF) energy transfer and harvesting techniques have recently become alternative methods to power the next-generation wireless networks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295400" y="1295400"/>
            <a:ext cx="7848600" cy="5257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impact of imperfect beam alignment on wireless power transfer at </a:t>
            </a:r>
            <a:r>
              <a:rPr lang="en-IN" sz="1800" dirty="0" err="1" smtClean="0">
                <a:latin typeface="Times New Roman" pitchFamily="18" charset="0"/>
                <a:cs typeface="Times New Roman" pitchFamily="18" charset="0"/>
              </a:rPr>
              <a:t>millimeter</a:t>
            </a:r>
            <a:r>
              <a:rPr lang="en-IN" sz="1800" dirty="0" smtClean="0">
                <a:latin typeface="Times New Roman" pitchFamily="18" charset="0"/>
                <a:cs typeface="Times New Roman" pitchFamily="18" charset="0"/>
              </a:rPr>
              <a:t> wave frequencies has been investigated in this paper. The beam alignment error (BAE) from the associated </a:t>
            </a:r>
            <a:r>
              <a:rPr lang="en-IN" sz="1800" dirty="0" err="1" smtClean="0">
                <a:latin typeface="Times New Roman" pitchFamily="18" charset="0"/>
                <a:cs typeface="Times New Roman" pitchFamily="18" charset="0"/>
              </a:rPr>
              <a:t>ETx-ERx</a:t>
            </a:r>
            <a:r>
              <a:rPr lang="en-IN" sz="1800" dirty="0" smtClean="0">
                <a:latin typeface="Times New Roman" pitchFamily="18" charset="0"/>
                <a:cs typeface="Times New Roman" pitchFamily="18" charset="0"/>
              </a:rPr>
              <a:t> transmission is </a:t>
            </a:r>
            <a:r>
              <a:rPr lang="en-IN" sz="1800" dirty="0" err="1" smtClean="0">
                <a:latin typeface="Times New Roman" pitchFamily="18" charset="0"/>
                <a:cs typeface="Times New Roman" pitchFamily="18" charset="0"/>
              </a:rPr>
              <a:t>modeled</a:t>
            </a:r>
            <a:r>
              <a:rPr lang="en-IN" sz="1800" dirty="0" smtClean="0">
                <a:latin typeface="Times New Roman" pitchFamily="18" charset="0"/>
                <a:cs typeface="Times New Roman" pitchFamily="18" charset="0"/>
              </a:rPr>
              <a:t> as the truncated Gaussian distribution, while, the BAE from the non-associated </a:t>
            </a:r>
            <a:r>
              <a:rPr lang="en-IN" sz="1800" dirty="0" err="1" smtClean="0">
                <a:latin typeface="Times New Roman" pitchFamily="18" charset="0"/>
                <a:cs typeface="Times New Roman" pitchFamily="18" charset="0"/>
              </a:rPr>
              <a:t>ETx-ERx</a:t>
            </a:r>
            <a:r>
              <a:rPr lang="en-IN" sz="1800" dirty="0" smtClean="0">
                <a:latin typeface="Times New Roman" pitchFamily="18" charset="0"/>
                <a:cs typeface="Times New Roman" pitchFamily="18" charset="0"/>
              </a:rPr>
              <a:t> transmission follows the uniform distribution. Then, we derive the probability density functions of the cascaded antenna gains with both mentioned stochastic BAE models and their approximated expressions with more tractability are also provided. The analytic expression of energy coverage probability has been derived. Moreover, we also give the closed-form expression of average harvested energy under linear energy harvesting model. Finally, the simulation results verify our theoretical expressions.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a:t>
            </a:r>
            <a:r>
              <a:rPr lang="en-IN" sz="1600" dirty="0" err="1" smtClean="0">
                <a:latin typeface="Times New Roman" pitchFamily="18" charset="0"/>
                <a:cs typeface="Times New Roman" pitchFamily="18" charset="0"/>
              </a:rPr>
              <a:t>Clerckx</a:t>
            </a:r>
            <a:r>
              <a:rPr lang="en-IN" sz="1600" dirty="0" smtClean="0">
                <a:latin typeface="Times New Roman" pitchFamily="18" charset="0"/>
                <a:cs typeface="Times New Roman" pitchFamily="18" charset="0"/>
              </a:rPr>
              <a:t>, R. Zhang et al., “Fundamentals of wireless information and power transfer: From </a:t>
            </a:r>
            <a:r>
              <a:rPr lang="en-IN" sz="1600" dirty="0" err="1" smtClean="0">
                <a:latin typeface="Times New Roman" pitchFamily="18" charset="0"/>
                <a:cs typeface="Times New Roman" pitchFamily="18" charset="0"/>
              </a:rPr>
              <a:t>rf</a:t>
            </a:r>
            <a:r>
              <a:rPr lang="en-IN" sz="1600" dirty="0" smtClean="0">
                <a:latin typeface="Times New Roman" pitchFamily="18" charset="0"/>
                <a:cs typeface="Times New Roman" pitchFamily="18" charset="0"/>
              </a:rPr>
              <a:t> energy harvester models to signal and system designs,” IEEE Journal on Selected Areas in Communications, vol. 37, no. 1, pp. 4–33, Jan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Di </a:t>
            </a:r>
            <a:r>
              <a:rPr lang="en-IN" sz="1600" dirty="0" err="1" smtClean="0">
                <a:latin typeface="Times New Roman" pitchFamily="18" charset="0"/>
                <a:cs typeface="Times New Roman" pitchFamily="18" charset="0"/>
              </a:rPr>
              <a:t>Renzo</a:t>
            </a:r>
            <a:r>
              <a:rPr lang="en-IN" sz="1600" dirty="0" smtClean="0">
                <a:latin typeface="Times New Roman" pitchFamily="18" charset="0"/>
                <a:cs typeface="Times New Roman" pitchFamily="18" charset="0"/>
              </a:rPr>
              <a:t> and W. Lu, “System-level analysis and optimization of cellular networks with simultaneous wireless information and power transfer: Stochastic geometry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IEEE Transactions on Vehicular Technology, vol. 66, no. 3, pp. 2251–2275, March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Clerckx</a:t>
            </a:r>
            <a:r>
              <a:rPr lang="en-IN" sz="1600" dirty="0" smtClean="0">
                <a:latin typeface="Times New Roman" pitchFamily="18" charset="0"/>
                <a:cs typeface="Times New Roman" pitchFamily="18" charset="0"/>
              </a:rPr>
              <a:t> et al., “Communications and signals design for wireless power transmission,” IEEE Transactions on Communications, vol. 65, no. 5, pp. 2264–2290, May 2017 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X. Lu, P. Wang et al., “Wireless networks with RF energy harvesting: A contemporary survey,”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17, no. 2, pp. 757–789,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S. </a:t>
            </a:r>
            <a:r>
              <a:rPr lang="en-IN" sz="1600" dirty="0" err="1" smtClean="0">
                <a:latin typeface="Times New Roman" pitchFamily="18" charset="0"/>
                <a:cs typeface="Times New Roman" pitchFamily="18" charset="0"/>
              </a:rPr>
              <a:t>Rappaport</a:t>
            </a:r>
            <a:r>
              <a:rPr lang="en-IN" sz="1600" dirty="0" smtClean="0">
                <a:latin typeface="Times New Roman" pitchFamily="18" charset="0"/>
                <a:cs typeface="Times New Roman" pitchFamily="18" charset="0"/>
              </a:rPr>
              <a:t>, Y. Xing et al., “Overview of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 wave communications for fifth-generation (5G) wireless networks–with a focus on propagation models,” IEEE Trans. on Antennas and Propagation, vol. 65, no. 12, pp. 6213–6230, Dec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J. G. Andrews, T. </a:t>
            </a:r>
            <a:r>
              <a:rPr lang="en-IN" sz="1700" dirty="0" err="1" smtClean="0">
                <a:latin typeface="Times New Roman" pitchFamily="18" charset="0"/>
                <a:cs typeface="Times New Roman" pitchFamily="18" charset="0"/>
              </a:rPr>
              <a:t>Bai</a:t>
            </a:r>
            <a:r>
              <a:rPr lang="en-IN" sz="1700" dirty="0" smtClean="0">
                <a:latin typeface="Times New Roman" pitchFamily="18" charset="0"/>
                <a:cs typeface="Times New Roman" pitchFamily="18" charset="0"/>
              </a:rPr>
              <a:t> et al.,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analyzing </a:t>
            </a:r>
            <a:r>
              <a:rPr lang="en-IN" sz="1700" dirty="0" err="1" smtClean="0">
                <a:latin typeface="Times New Roman" pitchFamily="18" charset="0"/>
                <a:cs typeface="Times New Roman" pitchFamily="18" charset="0"/>
              </a:rPr>
              <a:t>millimeter</a:t>
            </a:r>
            <a:r>
              <a:rPr lang="en-IN" sz="1700" dirty="0" smtClean="0">
                <a:latin typeface="Times New Roman" pitchFamily="18" charset="0"/>
                <a:cs typeface="Times New Roman" pitchFamily="18" charset="0"/>
              </a:rPr>
              <a:t> wave cellular systems,” IEEE Trans. on </a:t>
            </a:r>
            <a:r>
              <a:rPr lang="en-IN" sz="1700" dirty="0" err="1" smtClean="0">
                <a:latin typeface="Times New Roman" pitchFamily="18" charset="0"/>
                <a:cs typeface="Times New Roman" pitchFamily="18" charset="0"/>
              </a:rPr>
              <a:t>Commu</a:t>
            </a:r>
            <a:r>
              <a:rPr lang="en-IN" sz="1700" dirty="0" smtClean="0">
                <a:latin typeface="Times New Roman" pitchFamily="18" charset="0"/>
                <a:cs typeface="Times New Roman" pitchFamily="18" charset="0"/>
              </a:rPr>
              <a:t>., vol. 65, no. 1, pp. 403–430, Jan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T. A. Khan, A. </a:t>
            </a:r>
            <a:r>
              <a:rPr lang="en-IN" sz="1700" dirty="0" err="1" smtClean="0">
                <a:latin typeface="Times New Roman" pitchFamily="18" charset="0"/>
                <a:cs typeface="Times New Roman" pitchFamily="18" charset="0"/>
              </a:rPr>
              <a:t>Alkhateeb</a:t>
            </a:r>
            <a:r>
              <a:rPr lang="en-IN" sz="1700" dirty="0" smtClean="0">
                <a:latin typeface="Times New Roman" pitchFamily="18" charset="0"/>
                <a:cs typeface="Times New Roman" pitchFamily="18" charset="0"/>
              </a:rPr>
              <a:t> et al., “</a:t>
            </a:r>
            <a:r>
              <a:rPr lang="en-IN" sz="1700" dirty="0" err="1" smtClean="0">
                <a:latin typeface="Times New Roman" pitchFamily="18" charset="0"/>
                <a:cs typeface="Times New Roman" pitchFamily="18" charset="0"/>
              </a:rPr>
              <a:t>Millimeter</a:t>
            </a:r>
            <a:r>
              <a:rPr lang="en-IN" sz="1700" dirty="0" smtClean="0">
                <a:latin typeface="Times New Roman" pitchFamily="18" charset="0"/>
                <a:cs typeface="Times New Roman" pitchFamily="18" charset="0"/>
              </a:rPr>
              <a:t> wave energy harvesting,” IEEE Transactions on Wireless Communications, vol. 15, no. 9, pp. 6048–6062, Sep.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L. Wang, K. Wong et al., “Wireless powered dense cellular networks: How many small cells do we need?” IEEE </a:t>
            </a:r>
            <a:r>
              <a:rPr lang="en-IN" sz="1700" dirty="0" err="1" smtClean="0">
                <a:latin typeface="Times New Roman" pitchFamily="18" charset="0"/>
                <a:cs typeface="Times New Roman" pitchFamily="18" charset="0"/>
              </a:rPr>
              <a:t>Journ</a:t>
            </a:r>
            <a:r>
              <a:rPr lang="en-IN" sz="1700" dirty="0" smtClean="0">
                <a:latin typeface="Times New Roman" pitchFamily="18" charset="0"/>
                <a:cs typeface="Times New Roman" pitchFamily="18" charset="0"/>
              </a:rPr>
              <a:t>. on </a:t>
            </a:r>
            <a:r>
              <a:rPr lang="en-IN" sz="1700" dirty="0" err="1" smtClean="0">
                <a:latin typeface="Times New Roman" pitchFamily="18" charset="0"/>
                <a:cs typeface="Times New Roman" pitchFamily="18" charset="0"/>
              </a:rPr>
              <a:t>Selec</a:t>
            </a:r>
            <a:r>
              <a:rPr lang="en-IN" sz="1700" dirty="0" smtClean="0">
                <a:latin typeface="Times New Roman" pitchFamily="18" charset="0"/>
                <a:cs typeface="Times New Roman" pitchFamily="18" charset="0"/>
              </a:rPr>
              <a:t>. Areas in </a:t>
            </a:r>
            <a:r>
              <a:rPr lang="en-IN" sz="1700" dirty="0" err="1" smtClean="0">
                <a:latin typeface="Times New Roman" pitchFamily="18" charset="0"/>
                <a:cs typeface="Times New Roman" pitchFamily="18" charset="0"/>
              </a:rPr>
              <a:t>Commu</a:t>
            </a:r>
            <a:r>
              <a:rPr lang="en-IN" sz="1700" dirty="0" smtClean="0">
                <a:latin typeface="Times New Roman" pitchFamily="18" charset="0"/>
                <a:cs typeface="Times New Roman" pitchFamily="18" charset="0"/>
              </a:rPr>
              <a:t>., vol. 35, no. 9, pp. 2010–2024, Sep.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S. </a:t>
            </a:r>
            <a:r>
              <a:rPr lang="en-IN" sz="1700" dirty="0" err="1" smtClean="0">
                <a:latin typeface="Times New Roman" pitchFamily="18" charset="0"/>
                <a:cs typeface="Times New Roman" pitchFamily="18" charset="0"/>
              </a:rPr>
              <a:t>Zhong</a:t>
            </a:r>
            <a:r>
              <a:rPr lang="en-IN" sz="1700" dirty="0" smtClean="0">
                <a:latin typeface="Times New Roman" pitchFamily="18" charset="0"/>
                <a:cs typeface="Times New Roman" pitchFamily="18" charset="0"/>
              </a:rPr>
              <a:t> and X. Wang, “Wireless power transfer by </a:t>
            </a:r>
            <a:r>
              <a:rPr lang="en-IN" sz="1700" dirty="0" err="1" smtClean="0">
                <a:latin typeface="Times New Roman" pitchFamily="18" charset="0"/>
                <a:cs typeface="Times New Roman" pitchFamily="18" charset="0"/>
              </a:rPr>
              <a:t>beamspace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largescale</a:t>
            </a:r>
            <a:r>
              <a:rPr lang="en-IN" sz="1700" dirty="0" smtClean="0">
                <a:latin typeface="Times New Roman" pitchFamily="18" charset="0"/>
                <a:cs typeface="Times New Roman" pitchFamily="18" charset="0"/>
              </a:rPr>
              <a:t> MIMO with lens antenna array,” IEEE Transactions on Wireless Communications, vol. 18, no. 2, pp. 1390–1403, Feb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L. Dai, B. Wang et al., “Hybrid </a:t>
            </a:r>
            <a:r>
              <a:rPr lang="en-IN" sz="1700" dirty="0" err="1" smtClean="0">
                <a:latin typeface="Times New Roman" pitchFamily="18" charset="0"/>
                <a:cs typeface="Times New Roman" pitchFamily="18" charset="0"/>
              </a:rPr>
              <a:t>precoding</a:t>
            </a:r>
            <a:r>
              <a:rPr lang="en-IN" sz="1700" dirty="0" smtClean="0">
                <a:latin typeface="Times New Roman" pitchFamily="18" charset="0"/>
                <a:cs typeface="Times New Roman" pitchFamily="18" charset="0"/>
              </a:rPr>
              <a:t>-based </a:t>
            </a:r>
            <a:r>
              <a:rPr lang="en-IN" sz="1700" dirty="0" err="1" smtClean="0">
                <a:latin typeface="Times New Roman" pitchFamily="18" charset="0"/>
                <a:cs typeface="Times New Roman" pitchFamily="18" charset="0"/>
              </a:rPr>
              <a:t>millimeter</a:t>
            </a:r>
            <a:r>
              <a:rPr lang="en-IN" sz="1700" dirty="0" smtClean="0">
                <a:latin typeface="Times New Roman" pitchFamily="18" charset="0"/>
                <a:cs typeface="Times New Roman" pitchFamily="18" charset="0"/>
              </a:rPr>
              <a:t>-wave massive MIMO-NOMA with simultaneous wireless information and power transfer,” IEEE Journal on Selected Areas in Communications, vol. 37, no. 1, pp. 131–141, Jan 2019.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1542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Performance Analysis of Millimeter Wave Wireless Power Transfer With Imperfect Beam Alignment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2021-06-18T05:52:53Z</dcterms:modified>
</cp:coreProperties>
</file>