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Automated Alignment with Respect to a Moving Inductive Wireless Charger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09600"/>
            <a:ext cx="7498080" cy="5257800"/>
          </a:xfrm>
        </p:spPr>
        <p:txBody>
          <a:bodyPr>
            <a:noAutofit/>
          </a:bodyPr>
          <a:lstStyle/>
          <a:p>
            <a:pPr algn="just">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charging is an attractive technology that often promises increased mobility for electrical devices. However, commonly-available wireless charging systems are generally intolerant to misalignment between the charger and the receiving device due to the need for inductive coupling between the two, defeating the promise of mobility. Many techniques have been studied to address this issue, including improved electrical circuits, novel charger coil designs, and the use of sensors for detecting misalignment. In this paper, a new arrangement of sensing coils is used to detect lateral misalignment between a moving wireless charger and a mobile robot. Data from the sensing coils are used in a dual-loop control of the robot. The inner loop controls the robot velocities and consists of a linear quadratic regulator with integral action. The outer loop provides reference velocities to the inner loop based on the readings of the sensing coils. Using this method, an experimental mobile robot maintains alignment within 2 cm with respect to a 5-W wireless charger that moves up to 0.145 m/s. This automated alignment method is a low-cost solution that enables mobile systems, such as autonomous vehicles, to wirelessly charge while the charger is moving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magnetic alignment approach uses the existing coil and frequency tracking control electronics of wireless chargers to detect the distance between the two coils while using 4 small auxiliary coils for direction and fine adjustment, leading to a cost effective detection method for coil alignment in electric vehicle wireless charging (EVWC).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uses the </a:t>
            </a:r>
            <a:r>
              <a:rPr lang="en-IN" sz="2000" dirty="0" smtClean="0">
                <a:latin typeface="Times New Roman" pitchFamily="18" charset="0"/>
                <a:cs typeface="Times New Roman" pitchFamily="18" charset="0"/>
              </a:rPr>
              <a:t>existing coil to generate a weak magnetic field that is detected by magnetic sensors installed on the secondary side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utilizes the existing charging facility to generate a magnetic field and sense the relative distance between the two coil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magnetic alignment system using existing charging electronics demonstrates that it can be a practical approach to address the misalignment issues in wireless EV charging.</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develop a conditional gradient descent method to solve the problem, which performs gradient descent (or conditional gradient descent on the boundary of the search space) and projects out-of-boundary points back into the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key idea is that we propose to convert the </a:t>
            </a:r>
            <a:r>
              <a:rPr lang="en-IN" sz="2000" dirty="0" err="1" smtClean="0">
                <a:latin typeface="Times New Roman" pitchFamily="18" charset="0"/>
                <a:cs typeface="Times New Roman" pitchFamily="18" charset="0"/>
              </a:rPr>
              <a:t>nonconvex</a:t>
            </a:r>
            <a:r>
              <a:rPr lang="en-IN" sz="2000" dirty="0" smtClean="0">
                <a:latin typeface="Times New Roman" pitchFamily="18" charset="0"/>
                <a:cs typeface="Times New Roman" pitchFamily="18" charset="0"/>
              </a:rPr>
              <a:t> misalignment estimation problem to a problem with a convex objective of estimating the actual distances between the sensors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key aspect is to convert the </a:t>
            </a:r>
            <a:r>
              <a:rPr lang="en-IN" sz="2000" dirty="0" err="1" smtClean="0">
                <a:latin typeface="Times New Roman" pitchFamily="18" charset="0"/>
                <a:cs typeface="Times New Roman" pitchFamily="18" charset="0"/>
              </a:rPr>
              <a:t>nonconvex</a:t>
            </a:r>
            <a:r>
              <a:rPr lang="en-IN" sz="2000" dirty="0" smtClean="0">
                <a:latin typeface="Times New Roman" pitchFamily="18" charset="0"/>
                <a:cs typeface="Times New Roman" pitchFamily="18" charset="0"/>
              </a:rPr>
              <a:t> misalignment estimation to a more tractable problem with a convex objective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develop a search algorithm to solve the problem (4), where we perform gradient descent (or sometimes conditional gradient descent, e.g., on the boundary of S), and then project the out-of-boundary points back into 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switching frequency is assumed as 20 kHz which is the proposed switching frequency of the wireless EV charger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charging facility reads the vehicle height and then calibrates and chooses the appropriate built-in data array for matching </a:t>
            </a:r>
            <a:r>
              <a:rPr lang="en-IN" sz="2000" dirty="0" smtClean="0">
                <a:latin typeface="Times New Roman" pitchFamily="18" charset="0"/>
                <a:cs typeface="Times New Roman" pitchFamily="18" charset="0"/>
              </a:rPr>
              <a:t>purposes.</a:t>
            </a:r>
          </a:p>
          <a:p>
            <a:pPr algn="just">
              <a:lnSpc>
                <a:spcPct val="150000"/>
              </a:lnSpc>
            </a:pPr>
            <a:r>
              <a:rPr lang="en-IN" sz="2000" dirty="0" smtClean="0">
                <a:latin typeface="Times New Roman" pitchFamily="18" charset="0"/>
                <a:cs typeface="Times New Roman" pitchFamily="18" charset="0"/>
              </a:rPr>
              <a:t>The distance between the two coils is transmitted to the user immediately for navigation purposes.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four auxiliary coils provide direction information and help the driver adjust the vehicle to ensure good alignment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Wireless charging is a competitive option to overcome the inconvenience of plug-in EV charging and the relatively low energy density stored in batteries by opportunity </a:t>
            </a:r>
            <a:r>
              <a:rPr lang="en-IN" sz="2000" dirty="0" smtClean="0">
                <a:latin typeface="Times New Roman" pitchFamily="18" charset="0"/>
                <a:cs typeface="Times New Roman" pitchFamily="18" charset="0"/>
              </a:rPr>
              <a:t>charging.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this paper, we consider a circular topology of magnetic core, because it is tolerant to angular misalignment and can also achieve high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Inductive </a:t>
            </a:r>
            <a:r>
              <a:rPr lang="en-IN" sz="2000" dirty="0" smtClean="0">
                <a:latin typeface="Times New Roman" pitchFamily="18" charset="0"/>
                <a:cs typeface="Times New Roman" pitchFamily="18" charset="0"/>
              </a:rPr>
              <a:t>charging can provide a high power transfer efficiency of over 90%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will be crucial to autonomous EVs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Caused by an imprecise positioning manoeuvre or uneven ground surfaces, misalignments could significantly degrade the power transfer efficiency</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focus of this paper is the coil alignment, which is crucial to the power transfer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In this sense, the coil alignment is important for any charging mode or current/voltage control mechanism, and can help improve the power transfer efficiency of the mode or mechanism.</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Bumpy road to EV 2020</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 Johnson,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They are entering a critical phase, because the timing and costs of adapting to a large variety of specific market contexts, notably regulations, can be challenging and the end of diesel is arriving faster than expected.</a:t>
                      </a:r>
                      <a:endParaRPr lang="en-IN" sz="20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Next-generation lithium batteries step forward</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 Ashley,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Likely developments awaiting the science and technology of next-generation lithium batteries form the focus of this article</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398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Standardization roadmap for electric vehicles, version 1.0</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ANSI,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American National Standards Institute (ANSI) announced the publication of Standardization Roadmap for Electric Vehicles?Version 2.0, developed by its Electric Vehicles Standards Panel (EVSP).</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review on inductive charging for electric vehicles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 Wu, A. Gilchrist, K. Sealy, P. Israelsen, and J. Muhs,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scarce supply of fossil fuel in the mere future has driven the development of electric vehicles (EV) worldwide.</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76400" y="1524000"/>
            <a:ext cx="6781800" cy="5105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proposed a new EV charger–battery alignment approach, which is able to achieve high alignment accuracy. Our key contributions include converting the originally intractable </a:t>
            </a:r>
            <a:r>
              <a:rPr lang="en-IN" sz="2000" dirty="0" err="1" smtClean="0">
                <a:latin typeface="Times New Roman" pitchFamily="18" charset="0"/>
                <a:cs typeface="Times New Roman" pitchFamily="18" charset="0"/>
              </a:rPr>
              <a:t>nonconvex</a:t>
            </a:r>
            <a:r>
              <a:rPr lang="en-IN" sz="2000" dirty="0" smtClean="0">
                <a:latin typeface="Times New Roman" pitchFamily="18" charset="0"/>
                <a:cs typeface="Times New Roman" pitchFamily="18" charset="0"/>
              </a:rPr>
              <a:t> misalignment estimation to a new tractable problem with a convex objective, and developing a new estimation algorithm to recursively solve the problem and mitigate large distance measurement errors. Extensive simulations and proof-of-concept experiments show that our scheme can achieve over 92% efficiency in 90% of the alignment operations. The proposed scheme is also tolerant to correlated distance measurement errors. In contrast, the prior art is susceptible to the error correlation, resulting in a significant efficiency degradation of 18.5%.</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353312"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R. Johnson, “Bumpy road to EV 2020,” Electron. Eng. Times, vol. 10, no. 1629, pp. 24–29, Oct.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B. Fleming, “Electric vehicle collaboration–Toyota Motor Corporation and Tesla Motors [Automotive Electronics],” IEEE </a:t>
            </a:r>
            <a:r>
              <a:rPr lang="en-IN" sz="1800" dirty="0" err="1" smtClean="0">
                <a:latin typeface="Times New Roman" pitchFamily="18" charset="0"/>
                <a:cs typeface="Times New Roman" pitchFamily="18" charset="0"/>
              </a:rPr>
              <a:t>Veh</a:t>
            </a:r>
            <a:r>
              <a:rPr lang="en-IN" sz="1800" dirty="0" smtClean="0">
                <a:latin typeface="Times New Roman" pitchFamily="18" charset="0"/>
                <a:cs typeface="Times New Roman" pitchFamily="18" charset="0"/>
              </a:rPr>
              <a:t>. Technol. Mag., vol. 8, no. 1, pp. 4–9, Mar.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S. Ashley, “Next-generation lithium batteries step forward,” Auto. Eng. Int., vol. 120, no. 6, pp. 34–38, Sep.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ANSI, “Standardization roadmap for electric vehicles, version 1.0,” EVSP of the American National Standards Institute (ANSI), Technical Roadmap, Apr.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H. Wu, A. Gilchrist, K. Sealy, P. </a:t>
            </a:r>
            <a:r>
              <a:rPr lang="en-IN" sz="1800" dirty="0" err="1" smtClean="0">
                <a:latin typeface="Times New Roman" pitchFamily="18" charset="0"/>
                <a:cs typeface="Times New Roman" pitchFamily="18" charset="0"/>
              </a:rPr>
              <a:t>Israelsen</a:t>
            </a:r>
            <a:r>
              <a:rPr lang="en-IN" sz="1800" dirty="0" smtClean="0">
                <a:latin typeface="Times New Roman" pitchFamily="18" charset="0"/>
                <a:cs typeface="Times New Roman" pitchFamily="18" charset="0"/>
              </a:rPr>
              <a:t>, and J. </a:t>
            </a:r>
            <a:r>
              <a:rPr lang="en-IN" sz="1800" dirty="0" err="1" smtClean="0">
                <a:latin typeface="Times New Roman" pitchFamily="18" charset="0"/>
                <a:cs typeface="Times New Roman" pitchFamily="18" charset="0"/>
              </a:rPr>
              <a:t>Muhs</a:t>
            </a:r>
            <a:r>
              <a:rPr lang="en-IN" sz="1800" dirty="0" smtClean="0">
                <a:latin typeface="Times New Roman" pitchFamily="18" charset="0"/>
                <a:cs typeface="Times New Roman" pitchFamily="18" charset="0"/>
              </a:rPr>
              <a:t>, “A review on inductive charging for electric vehicles,” in Proc. IEEE Int. Elect. Mach. Drives Conf., 2011, pp. 143–147.</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Kummell</a:t>
            </a:r>
            <a:r>
              <a:rPr lang="en-IN" sz="1600" dirty="0" smtClean="0">
                <a:latin typeface="Times New Roman" pitchFamily="18" charset="0"/>
                <a:cs typeface="Times New Roman" pitchFamily="18" charset="0"/>
              </a:rPr>
              <a:t>, “Standard proposal for resonant inductive charging of electric vehicles, AMAA 2012–Session A: Electrification,” Berlin, Germany, Standard Proposal, May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K. </a:t>
            </a:r>
            <a:r>
              <a:rPr lang="en-IN" sz="1600" dirty="0" err="1" smtClean="0">
                <a:latin typeface="Times New Roman" pitchFamily="18" charset="0"/>
                <a:cs typeface="Times New Roman" pitchFamily="18" charset="0"/>
              </a:rPr>
              <a:t>Fotopoulou</a:t>
            </a:r>
            <a:r>
              <a:rPr lang="en-IN" sz="1600" dirty="0" smtClean="0">
                <a:latin typeface="Times New Roman" pitchFamily="18" charset="0"/>
                <a:cs typeface="Times New Roman" pitchFamily="18" charset="0"/>
              </a:rPr>
              <a:t> and B. W. Flynn, “Wireless power transfer in loosely coupled links: coil misalignment model,” IEEE Trans. </a:t>
            </a:r>
            <a:r>
              <a:rPr lang="en-IN" sz="1600" dirty="0" err="1" smtClean="0">
                <a:latin typeface="Times New Roman" pitchFamily="18" charset="0"/>
                <a:cs typeface="Times New Roman" pitchFamily="18" charset="0"/>
              </a:rPr>
              <a:t>Magn</a:t>
            </a:r>
            <a:r>
              <a:rPr lang="en-IN" sz="1600" dirty="0" smtClean="0">
                <a:latin typeface="Times New Roman" pitchFamily="18" charset="0"/>
                <a:cs typeface="Times New Roman" pitchFamily="18" charset="0"/>
              </a:rPr>
              <a:t>., vol. 47, no. 2, pp. 416–430, Feb.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a:t>
            </a:r>
            <a:r>
              <a:rPr lang="en-IN" sz="1600" dirty="0" err="1" smtClean="0">
                <a:latin typeface="Times New Roman" pitchFamily="18" charset="0"/>
                <a:cs typeface="Times New Roman" pitchFamily="18" charset="0"/>
              </a:rPr>
              <a:t>Pickelsimer</a:t>
            </a:r>
            <a:r>
              <a:rPr lang="en-IN" sz="1600" dirty="0" smtClean="0">
                <a:latin typeface="Times New Roman" pitchFamily="18" charset="0"/>
                <a:cs typeface="Times New Roman" pitchFamily="18" charset="0"/>
              </a:rPr>
              <a:t>, L. Tolbert, B. </a:t>
            </a:r>
            <a:r>
              <a:rPr lang="en-IN" sz="1600" dirty="0" err="1" smtClean="0">
                <a:latin typeface="Times New Roman" pitchFamily="18" charset="0"/>
                <a:cs typeface="Times New Roman" pitchFamily="18" charset="0"/>
              </a:rPr>
              <a:t>Ozpineci</a:t>
            </a:r>
            <a:r>
              <a:rPr lang="en-IN" sz="1600" dirty="0" smtClean="0">
                <a:latin typeface="Times New Roman" pitchFamily="18" charset="0"/>
                <a:cs typeface="Times New Roman" pitchFamily="18" charset="0"/>
              </a:rPr>
              <a:t>, and J. Miller, “Simulation of a wireless power transfer system for electric vehicles with power factor correction,” in Proc. Int. Elect.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Conf., 2012, pp. 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Sample, B. Waters, S. Wisdom, and J. Smith, “Enabling seamless wireless power delivery in dynamic environments,” Proc. IEEE, vol. 101, no. 6, pp. 1343–1358, Jun.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Villa, J. </a:t>
            </a:r>
            <a:r>
              <a:rPr lang="en-IN" sz="1600" dirty="0" err="1" smtClean="0">
                <a:latin typeface="Times New Roman" pitchFamily="18" charset="0"/>
                <a:cs typeface="Times New Roman" pitchFamily="18" charset="0"/>
              </a:rPr>
              <a:t>Sallan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Sanz</a:t>
            </a:r>
            <a:r>
              <a:rPr lang="en-IN" sz="1600" dirty="0" smtClean="0">
                <a:latin typeface="Times New Roman" pitchFamily="18" charset="0"/>
                <a:cs typeface="Times New Roman" pitchFamily="18" charset="0"/>
              </a:rPr>
              <a:t> Osorio, and A. </a:t>
            </a:r>
            <a:r>
              <a:rPr lang="en-IN" sz="1600" dirty="0" err="1" smtClean="0">
                <a:latin typeface="Times New Roman" pitchFamily="18" charset="0"/>
                <a:cs typeface="Times New Roman" pitchFamily="18" charset="0"/>
              </a:rPr>
              <a:t>Llombart</a:t>
            </a:r>
            <a:r>
              <a:rPr lang="en-IN" sz="1600" dirty="0" smtClean="0">
                <a:latin typeface="Times New Roman" pitchFamily="18" charset="0"/>
                <a:cs typeface="Times New Roman" pitchFamily="18" charset="0"/>
              </a:rPr>
              <a:t>, “High-misalignment tolerant compensation topology for ICPT systems,” IEEE Trans. Ind. Electron., vol. 59, no. 2, pp. 945–951, Feb. </a:t>
            </a:r>
            <a:r>
              <a:rPr lang="en-IN" sz="1600" dirty="0" smtClean="0">
                <a:latin typeface="Times New Roman" pitchFamily="18" charset="0"/>
                <a:cs typeface="Times New Roman" pitchFamily="18" charset="0"/>
              </a:rPr>
              <a:t>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1462</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Automated Alignment with Respect to a Moving Inductive Wireless Charger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2021-06-18T08:47:03Z</dcterms:modified>
</cp:coreProperties>
</file>