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Joint Design of Communication, Wireless Energy Transfer, and Control for Swarm Autonomous Underwater Vehicles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swarm of Autonomous Underwater Vehicles (AUVs) can provide richer spatial-temporal information than the traditional single-robot system, which can be used for underwater mapping, exploration, target tracking, among others. However, the limitation of AUVs’ battery cannot support persistent services, which restricts AUVs’ operating range and mission duration. In this paper, a mobile underwater charging solution is developed that can continuously recharge a swarm of AUVs by using a wireless mobile charger. Magnetic induction-based communication and wireless energy transfer are employed.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first shows that by using tri-axis coils, reliable wireless communication and wireless energy transfer without coil orientation losses can be obtained. After that, wireless communication, motion control, and wireless energy transfer are jointly designed for a swarm of mission-driven AUVs. In particular, optimal continuous motion controllers are developed for AUVs to avoid intra-swarm collisions and networking protocols are designed to optimally allocate resources for wireless communication and wireless energy transfer. The proposed approach can guide AUVs to their destinations, while maintaining wireless network integrity and maximizing wireless energy transfer efficiency, upon which the constraints on AUVs’ batteries can be eliminated and cheaper and smaller AUVs can be employed for various underwater applications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development of smart mobile sensor network that provides node localisation as a service for an existent acoustic network was discussed in </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closed-form solutions have relatively low computational complexity and they do not accommodate the situation when a solution does not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substantial efforts are needed when integrating new localisation methods in an existent EKF-based navigation for two reasons: Gaussian error modelling; and, the entire filter re-implementation to expand the covariance matrix and the state vector.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the problem of joint communication and control is studied for a swarm of three cellular-connected UAVs positioned in a triangle 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prior works, such as </a:t>
            </a: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ignore the impact of wireless system on the stability of the UAV and solely focus on the communication system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the swarm of UAVs, the delayed information received from the wireless links can negatively impact the control system’s ability to coordinate the movements.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then study the impact of interference on the reliability performance of the wireless network and finally obtain the design guideline of formulating a stable triangle formation for a swarm of three UAV</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behaviour-based cooperative algorithm for a mobile sensor node was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each sensor node is mounted on an AUV.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Simplicity</a:t>
            </a:r>
            <a:r>
              <a:rPr lang="en-IN" sz="2000" dirty="0" smtClean="0">
                <a:latin typeface="Times New Roman" pitchFamily="18" charset="0"/>
                <a:cs typeface="Times New Roman" pitchFamily="18" charset="0"/>
              </a:rPr>
              <a:t>, flexibility, and scalability are the main three advantages that are inherent in the proposed localisation framework when compared to other traditional and commonly adopted underwater localisation methods, such as the Extended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centralised Extended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(EKF) algorithm was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the algorithm has access to all sensor data, including range measurements, to reduce the AUV’s location estimate </a:t>
            </a:r>
            <a:r>
              <a:rPr lang="en-IN" sz="2000" dirty="0" smtClean="0">
                <a:latin typeface="Times New Roman" pitchFamily="18" charset="0"/>
                <a:cs typeface="Times New Roman" pitchFamily="18" charset="0"/>
              </a:rPr>
              <a:t>uncertainty.</a:t>
            </a:r>
          </a:p>
          <a:p>
            <a:pPr algn="just">
              <a:lnSpc>
                <a:spcPct val="150000"/>
              </a:lnSpc>
            </a:pPr>
            <a:r>
              <a:rPr lang="en-IN" sz="2000" dirty="0" smtClean="0">
                <a:latin typeface="Times New Roman" pitchFamily="18" charset="0"/>
                <a:cs typeface="Times New Roman" pitchFamily="18" charset="0"/>
              </a:rPr>
              <a:t>A decentralised approach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where the Extended Information Filter (EIF) is utilised in order to enhance the performance of the algorithm that was proposed </a:t>
            </a:r>
            <a:r>
              <a:rPr lang="en-IN" sz="2000" dirty="0" smtClean="0">
                <a:latin typeface="Times New Roman" pitchFamily="18" charset="0"/>
                <a:cs typeface="Times New Roman" pitchFamily="18" charset="0"/>
              </a:rPr>
              <a:t>in.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To characterize the performance of the wireless system, we introduce a notion of reliability for the wireless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reliability performance of the wireless network with different densities of interfering UAVs when the spacing target increases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Also,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groups of UAVs have been used to create a reconfigurable antenna array in the sky so as to provide wireless service to ground </a:t>
            </a:r>
            <a:r>
              <a:rPr lang="en-IN" sz="2000" dirty="0" smtClean="0">
                <a:latin typeface="Times New Roman" pitchFamily="18" charset="0"/>
                <a:cs typeface="Times New Roman" pitchFamily="18" charset="0"/>
              </a:rPr>
              <a:t>users.</a:t>
            </a:r>
          </a:p>
          <a:p>
            <a:pPr algn="just">
              <a:lnSpc>
                <a:spcPct val="150000"/>
              </a:lnSpc>
            </a:pPr>
            <a:r>
              <a:rPr lang="en-IN" sz="2000" dirty="0" smtClean="0">
                <a:latin typeface="Times New Roman" pitchFamily="18" charset="0"/>
                <a:cs typeface="Times New Roman" pitchFamily="18" charset="0"/>
              </a:rPr>
              <a:t>This threshold can, in turn, be used to identify the reliability requirement for the wireless communication system. In particular, we use stochastic geometry to mathematically characterize the reliability of the wireless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used stochastic geometry to derive the mathematical expression for the reliability of the wireless system, defined as the probability of meeting the control system’s delay requirements.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tutorial on UAVs for wireless networks: Applications, challenges, and open problems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Mozaffari, W. Saad, M. Bennis, Y.-H. Nam, and M. Debbah,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use of flying platforms such as unmanned aerial vehicles (UAVs), popularly known as drones, is rapidly growing.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Drones: Designed for product delivery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Bamburry,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Drones can significantly accelerate delivery times and reduce the human cost associated with the delivery.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Beyond 5G with UAVs: Foundations of a 3D wireless cellular network</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Mozaffari, A. T. Z. Kasgari, W. Saad, M. Bennis, and M. Debbah,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particular, the proposed approach yields a reduction of up to 46% in the average latency compared with the SINR-based association.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Communications and control for wireless drone-based antenna array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Mozaffari, W. Saad, M. Bennis, and M. Debbah,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the effective use of multiple </a:t>
                      </a:r>
                      <a:r>
                        <a:rPr lang="en-US" sz="2000" dirty="0" err="1">
                          <a:solidFill>
                            <a:srgbClr val="333333"/>
                          </a:solidFill>
                          <a:latin typeface="Times New Roman"/>
                          <a:ea typeface="Calibri"/>
                          <a:cs typeface="Latha"/>
                        </a:rPr>
                        <a:t>quadrotor</a:t>
                      </a:r>
                      <a:r>
                        <a:rPr lang="en-US" sz="2000" dirty="0">
                          <a:solidFill>
                            <a:srgbClr val="333333"/>
                          </a:solidFill>
                          <a:latin typeface="Times New Roman"/>
                          <a:ea typeface="Calibri"/>
                          <a:cs typeface="Latha"/>
                        </a:rPr>
                        <a:t> drones as an aerial antenna array that provides wireless service to ground users is investigated.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905000" y="1600200"/>
            <a:ext cx="6324600" cy="4267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a novel approach to jointly design the control and communication system of a </a:t>
            </a:r>
            <a:r>
              <a:rPr lang="en-IN" sz="2000" dirty="0" err="1" smtClean="0">
                <a:latin typeface="Times New Roman" pitchFamily="18" charset="0"/>
                <a:cs typeface="Times New Roman" pitchFamily="18" charset="0"/>
              </a:rPr>
              <a:t>cellularconnected</a:t>
            </a:r>
            <a:r>
              <a:rPr lang="en-IN" sz="2000" dirty="0" smtClean="0">
                <a:latin typeface="Times New Roman" pitchFamily="18" charset="0"/>
                <a:cs typeface="Times New Roman" pitchFamily="18" charset="0"/>
              </a:rPr>
              <a:t> swarm of UAVs. Based on the integrated communication and control strategy, we have performed a control system stability analysis and derived the delay threshold which can prevent the instability of the swarm of UAVs. We have used stochastic geometry to derive the mathematical expression for the reliability of the wireless system, defined as the probability of meeting the control system’s delay requirements. Simulation results have shown that leveraging the synergies between control and wireless systems can result in a stable operation of a swarm of UAVs.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Y.-H. Nam,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“A tutorial on UAVs for wireless networks: Applications, challenges, and open problems,”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2018. [Online]. Available: arXiv:1803.00680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D. </a:t>
            </a:r>
            <a:r>
              <a:rPr lang="en-IN" sz="1600" dirty="0" err="1" smtClean="0">
                <a:latin typeface="Times New Roman" pitchFamily="18" charset="0"/>
                <a:cs typeface="Times New Roman" pitchFamily="18" charset="0"/>
              </a:rPr>
              <a:t>Bamburry</a:t>
            </a:r>
            <a:r>
              <a:rPr lang="en-IN" sz="1600" dirty="0" smtClean="0">
                <a:latin typeface="Times New Roman" pitchFamily="18" charset="0"/>
                <a:cs typeface="Times New Roman" pitchFamily="18" charset="0"/>
              </a:rPr>
              <a:t>, “Drones: Designed for product delivery,” Design Management Review, vol. 26, no. 1, pp. 40–48, Spring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A. T. Z. </a:t>
            </a:r>
            <a:r>
              <a:rPr lang="en-IN" sz="1600" dirty="0" err="1" smtClean="0">
                <a:latin typeface="Times New Roman" pitchFamily="18" charset="0"/>
                <a:cs typeface="Times New Roman" pitchFamily="18" charset="0"/>
              </a:rPr>
              <a:t>Kasgari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“Beyond 5G with UAVs: Foundations of a 3D wireless cellular network,” IEEE Transactions on Wireless Communications, to appear,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“Communications and control for wireless drone-based antenna array,” IEEE Transactions on Communications, to appear,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Bürkle</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Segor</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Kollmann</a:t>
            </a:r>
            <a:r>
              <a:rPr lang="en-IN" sz="1600" dirty="0" smtClean="0">
                <a:latin typeface="Times New Roman" pitchFamily="18" charset="0"/>
                <a:cs typeface="Times New Roman" pitchFamily="18" charset="0"/>
              </a:rPr>
              <a:t>, “Towards autonomous micro UAV swarms,” Journal of intelligent &amp; robotic systems, vol. 61, no. 1-4, pp. 339–353, Jan. 2011.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“Efficient deployment of multiple unmanned aerial vehicles for optimal wireless coverage,” IEEE Communications Letters, vol. 20, no. 8, pp. 1647–1650, Aug.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O. </a:t>
            </a:r>
            <a:r>
              <a:rPr lang="en-IN" sz="1600" dirty="0" err="1" smtClean="0">
                <a:latin typeface="Times New Roman" pitchFamily="18" charset="0"/>
                <a:cs typeface="Times New Roman" pitchFamily="18" charset="0"/>
              </a:rPr>
              <a:t>Esrafilian</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Gesbert</a:t>
            </a:r>
            <a:r>
              <a:rPr lang="en-IN" sz="1600" dirty="0" smtClean="0">
                <a:latin typeface="Times New Roman" pitchFamily="18" charset="0"/>
                <a:cs typeface="Times New Roman" pitchFamily="18" charset="0"/>
              </a:rPr>
              <a:t>, “Simultaneous user association and placement in multi-</a:t>
            </a:r>
            <a:r>
              <a:rPr lang="en-IN" sz="1600" dirty="0" err="1" smtClean="0">
                <a:latin typeface="Times New Roman" pitchFamily="18" charset="0"/>
                <a:cs typeface="Times New Roman" pitchFamily="18" charset="0"/>
              </a:rPr>
              <a:t>uav</a:t>
            </a:r>
            <a:r>
              <a:rPr lang="en-IN" sz="1600" dirty="0" smtClean="0">
                <a:latin typeface="Times New Roman" pitchFamily="18" charset="0"/>
                <a:cs typeface="Times New Roman" pitchFamily="18" charset="0"/>
              </a:rPr>
              <a:t> enabled wireless networks,” in Proc. of IEEE International ITG Workshop on Smart Antennas (WSA), Bochum, Germany„ Mar.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L. Gupta, R. Jain, and G. </a:t>
            </a:r>
            <a:r>
              <a:rPr lang="en-IN" sz="1600" dirty="0" err="1" smtClean="0">
                <a:latin typeface="Times New Roman" pitchFamily="18" charset="0"/>
                <a:cs typeface="Times New Roman" pitchFamily="18" charset="0"/>
              </a:rPr>
              <a:t>Vaszkun</a:t>
            </a:r>
            <a:r>
              <a:rPr lang="en-IN" sz="1600" dirty="0" smtClean="0">
                <a:latin typeface="Times New Roman" pitchFamily="18" charset="0"/>
                <a:cs typeface="Times New Roman" pitchFamily="18" charset="0"/>
              </a:rPr>
              <a:t>, “Survey of important issues in UAV communication networks,” IEEE Communications Surveys &amp; Tutorials, vol. 18, no. 2, pp. 1123–1152, </a:t>
            </a:r>
            <a:r>
              <a:rPr lang="en-IN" sz="1600" dirty="0" err="1" smtClean="0">
                <a:latin typeface="Times New Roman" pitchFamily="18" charset="0"/>
                <a:cs typeface="Times New Roman" pitchFamily="18" charset="0"/>
              </a:rPr>
              <a:t>Secondquarter</a:t>
            </a:r>
            <a:r>
              <a:rPr lang="en-IN" sz="1600" dirty="0" smtClean="0">
                <a:latin typeface="Times New Roman" pitchFamily="18" charset="0"/>
                <a:cs typeface="Times New Roman" pitchFamily="18" charset="0"/>
              </a:rPr>
              <a:t>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a:t>
            </a:r>
            <a:r>
              <a:rPr lang="en-IN" sz="1600" dirty="0" err="1" smtClean="0">
                <a:latin typeface="Times New Roman" pitchFamily="18" charset="0"/>
                <a:cs typeface="Times New Roman" pitchFamily="18" charset="0"/>
              </a:rPr>
              <a:t>Zafar</a:t>
            </a:r>
            <a:r>
              <a:rPr lang="en-IN" sz="1600" dirty="0" smtClean="0">
                <a:latin typeface="Times New Roman" pitchFamily="18" charset="0"/>
                <a:cs typeface="Times New Roman" pitchFamily="18" charset="0"/>
              </a:rPr>
              <a:t> and B. M. Khan, “A reliable, delay bounded and less complex communication protocol for </a:t>
            </a:r>
            <a:r>
              <a:rPr lang="en-IN" sz="1600" dirty="0" err="1" smtClean="0">
                <a:latin typeface="Times New Roman" pitchFamily="18" charset="0"/>
                <a:cs typeface="Times New Roman" pitchFamily="18" charset="0"/>
              </a:rPr>
              <a:t>multicluster</a:t>
            </a:r>
            <a:r>
              <a:rPr lang="en-IN" sz="1600" dirty="0" smtClean="0">
                <a:latin typeface="Times New Roman" pitchFamily="18" charset="0"/>
                <a:cs typeface="Times New Roman" pitchFamily="18" charset="0"/>
              </a:rPr>
              <a:t> FANETs,” Digital Communications and Networks, vol. 3, no. 1, pp. 30–38, Feb. 2017</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Li, K. Lu, H. Zhu, M. Chen, S. Mao, and B. </a:t>
            </a:r>
            <a:r>
              <a:rPr lang="en-IN" sz="1600" dirty="0" err="1" smtClean="0">
                <a:latin typeface="Times New Roman" pitchFamily="18" charset="0"/>
                <a:cs typeface="Times New Roman" pitchFamily="18" charset="0"/>
              </a:rPr>
              <a:t>Prabhakaran</a:t>
            </a:r>
            <a:r>
              <a:rPr lang="en-IN" sz="1600" dirty="0" smtClean="0">
                <a:latin typeface="Times New Roman" pitchFamily="18" charset="0"/>
                <a:cs typeface="Times New Roman" pitchFamily="18" charset="0"/>
              </a:rPr>
              <a:t>, “Robot swarm communication networks: architectures, protocols, and applications,” in Proc. of IEEE International Conference on Communications and Networking in China (</a:t>
            </a:r>
            <a:r>
              <a:rPr lang="en-IN" sz="1600" dirty="0" err="1" smtClean="0">
                <a:latin typeface="Times New Roman" pitchFamily="18" charset="0"/>
                <a:cs typeface="Times New Roman" pitchFamily="18" charset="0"/>
              </a:rPr>
              <a:t>ChinaCom</a:t>
            </a:r>
            <a:r>
              <a:rPr lang="en-IN" sz="1600" dirty="0" smtClean="0">
                <a:latin typeface="Times New Roman" pitchFamily="18" charset="0"/>
                <a:cs typeface="Times New Roman" pitchFamily="18" charset="0"/>
              </a:rPr>
              <a:t>), Hangzhou, China, Oct. 2008.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1515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Joint Design of Communication, Wireless Energy Transfer, and Control for Swarm Autonomous Underwater Vehicles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2021-06-17T15:22:49Z</dcterms:modified>
</cp:coreProperties>
</file>