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Transfer Learning Promotes 6G Wireless Communications Recent Advances and Future Challenges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coming 6G communications, network densification, high throughput, positioning accuracy, energy efficiency, and many other key performance indicator requirements are becoming increasingly strict. In the future, how to improve work efficiency while saving costs is one of the foremost research directions in wireless communications. Being able to learn from experience is an important way to approach this vision. Transfer learning (TL) encourages new tasks/domains to learn from experienced tasks/domains for helping new tasks become faster and more efficient.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TL </a:t>
            </a:r>
            <a:r>
              <a:rPr lang="en-IN" sz="2000" dirty="0" smtClean="0">
                <a:latin typeface="Times New Roman" pitchFamily="18" charset="0"/>
                <a:cs typeface="Times New Roman" pitchFamily="18" charset="0"/>
              </a:rPr>
              <a:t>can help save energy and improve efficiency with the correlation and similarity information between different tasks in many fields of wireless communications. Therefore, applying TL to future 6G communications is a very valuable topic. TL has achieved some good results in wireless communications. In order to improve the development of TL applied in 6G communications, this article performs a comprehensive review of the TL algorithms used in different wireless communication fields, such as base stations/access points switching, indoor wireless localization and intrusion detection in wireless networks, etc. Moreover, the future research directions of mutual relationship between TL and 6G communications are discussed in detail. Challenges and future issues about integrate TL into 6G are proposed at the end. This article is intended to help readers understand the past, present, and future between TL and wireless communications.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article also introduces new use cases of 6G in education, media and entertainment, tourism and transport, and logistics, which have not been given adequate treatment in the existing literature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makes the paper to be robust, compensating for the individual lapses in the existing literature</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vision of 6G wireless networks, considering the essential requirements and comparing them with the existing generations of wireless communication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extensively considers existing research, clearly outlining the enabling technologies and the associated challenges, applications, and new applications such as the </a:t>
            </a:r>
            <a:r>
              <a:rPr lang="en-IN" sz="2000" dirty="0" err="1" smtClean="0">
                <a:latin typeface="Times New Roman" pitchFamily="18" charset="0"/>
                <a:cs typeface="Times New Roman" pitchFamily="18" charset="0"/>
              </a:rPr>
              <a:t>IoBNT</a:t>
            </a:r>
            <a:r>
              <a:rPr lang="en-IN" sz="2000" dirty="0" smtClean="0">
                <a:latin typeface="Times New Roman" pitchFamily="18" charset="0"/>
                <a:cs typeface="Times New Roman" pitchFamily="18" charset="0"/>
              </a:rPr>
              <a:t> and Digital Replica, which are not given adequate treatment in many related papers. </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distributed nature eliminates the single point of failure problem and enhances security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technical problems need to be solved to deploy 6G communication systems successfully.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backhaul connectivity must be characterized by high-capacity backhaul networks to support a considerable volume of 6G data traffic. </a:t>
            </a:r>
            <a:r>
              <a:rPr lang="en-IN" sz="2000" dirty="0" smtClean="0">
                <a:latin typeface="Times New Roman" pitchFamily="18" charset="0"/>
                <a:cs typeface="Times New Roman" pitchFamily="18" charset="0"/>
              </a:rPr>
              <a:t>High-speed </a:t>
            </a:r>
            <a:r>
              <a:rPr lang="en-IN" sz="2000" dirty="0" smtClean="0">
                <a:latin typeface="Times New Roman" pitchFamily="18" charset="0"/>
                <a:cs typeface="Times New Roman" pitchFamily="18" charset="0"/>
              </a:rPr>
              <a:t>optical </a:t>
            </a:r>
            <a:r>
              <a:rPr lang="en-IN" sz="2000" dirty="0" err="1" smtClean="0">
                <a:latin typeface="Times New Roman" pitchFamily="18" charset="0"/>
                <a:cs typeface="Times New Roman" pitchFamily="18" charset="0"/>
              </a:rPr>
              <a:t>fiber</a:t>
            </a:r>
            <a:r>
              <a:rPr lang="en-IN" sz="2000" dirty="0" smtClean="0">
                <a:latin typeface="Times New Roman" pitchFamily="18" charset="0"/>
                <a:cs typeface="Times New Roman" pitchFamily="18" charset="0"/>
              </a:rPr>
              <a:t> and free-space optical (FSO) systems are possible solutions for this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tried to provide a complete overview of the future 6G communication system considering current trends and efforts by researchers around the world. Some other articles also addressed related issues discretely.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Artificial Neural </a:t>
            </a:r>
            <a:r>
              <a:rPr lang="en-IN" sz="2000" dirty="0" smtClean="0">
                <a:latin typeface="Times New Roman" pitchFamily="18" charset="0"/>
                <a:cs typeface="Times New Roman" pitchFamily="18" charset="0"/>
              </a:rPr>
              <a:t>Networks, </a:t>
            </a:r>
            <a:r>
              <a:rPr lang="en-IN" sz="2000" dirty="0" smtClean="0">
                <a:latin typeface="Times New Roman" pitchFamily="18" charset="0"/>
                <a:cs typeface="Times New Roman" pitchFamily="18" charset="0"/>
              </a:rPr>
              <a:t>Deep Neural </a:t>
            </a:r>
            <a:r>
              <a:rPr lang="en-IN" sz="2000" dirty="0" smtClean="0">
                <a:latin typeface="Times New Roman" pitchFamily="18" charset="0"/>
                <a:cs typeface="Times New Roman" pitchFamily="18" charset="0"/>
              </a:rPr>
              <a:t>Networks have </a:t>
            </a:r>
            <a:r>
              <a:rPr lang="en-IN" sz="2000" dirty="0" smtClean="0">
                <a:latin typeface="Times New Roman" pitchFamily="18" charset="0"/>
                <a:cs typeface="Times New Roman" pitchFamily="18" charset="0"/>
              </a:rPr>
              <a:t>been proposed to enable intelligent networks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6G </a:t>
            </a:r>
            <a:r>
              <a:rPr lang="en-IN" sz="2000" dirty="0" smtClean="0">
                <a:latin typeface="Times New Roman" pitchFamily="18" charset="0"/>
                <a:cs typeface="Times New Roman" pitchFamily="18" charset="0"/>
              </a:rPr>
              <a:t>wireless networks are also proposed to ameliorate social needs, thereby facilitating the actualization of the Sustainable Development Goals (SDGs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challenges have been delineated in this article. Other enabling technologies such as Quantum </a:t>
            </a:r>
            <a:r>
              <a:rPr lang="en-IN" sz="2000" dirty="0" smtClean="0">
                <a:latin typeface="Times New Roman" pitchFamily="18" charset="0"/>
                <a:cs typeface="Times New Roman" pitchFamily="18" charset="0"/>
              </a:rPr>
              <a:t>Communication, </a:t>
            </a:r>
            <a:r>
              <a:rPr lang="en-IN" sz="2000" dirty="0" smtClean="0">
                <a:latin typeface="Times New Roman" pitchFamily="18" charset="0"/>
                <a:cs typeface="Times New Roman" pitchFamily="18" charset="0"/>
              </a:rPr>
              <a:t>Ambient Backscatter Communication Systems (ABCS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UAVs, </a:t>
            </a:r>
            <a:r>
              <a:rPr lang="en-IN" sz="2000" dirty="0" smtClean="0">
                <a:latin typeface="Times New Roman" pitchFamily="18" charset="0"/>
                <a:cs typeface="Times New Roman" pitchFamily="18" charset="0"/>
              </a:rPr>
              <a:t>and more have also been proposed and treated extensively in this paper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Quantum communication has been proposed to enable security and facilitate faster processing power for future wireless </a:t>
            </a:r>
            <a:r>
              <a:rPr lang="en-IN" sz="2000" dirty="0" smtClean="0">
                <a:latin typeface="Times New Roman" pitchFamily="18" charset="0"/>
                <a:cs typeface="Times New Roman" pitchFamily="18" charset="0"/>
              </a:rPr>
              <a:t>networks.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5G paradigm will be further developed and expanded in 6G. However, the 6G system will increase performance and maximize user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several folds more than 5G, along with some exciting features.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anticipated that 6G will require a new key performance indicator (KPI) drivers besides the KPIs of 5G communication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BCI services necessitate higher performance metrics compared to what 5G </a:t>
            </a:r>
            <a:r>
              <a:rPr lang="en-IN" sz="2000" dirty="0" smtClean="0">
                <a:latin typeface="Times New Roman" pitchFamily="18" charset="0"/>
                <a:cs typeface="Times New Roman" pitchFamily="18" charset="0"/>
              </a:rPr>
              <a:t>delivers.</a:t>
            </a:r>
          </a:p>
          <a:p>
            <a:pPr algn="just">
              <a:lnSpc>
                <a:spcPct val="150000"/>
              </a:lnSpc>
            </a:pPr>
            <a:r>
              <a:rPr lang="en-IN" sz="2000" dirty="0" smtClean="0">
                <a:latin typeface="Times New Roman" pitchFamily="18" charset="0"/>
                <a:cs typeface="Times New Roman" pitchFamily="18" charset="0"/>
              </a:rPr>
              <a:t>Researchers have been working on enhancing the performance and overcoming the challenges of these technologies.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White light based on different wavelengths will beneficial to accelerate the throughput performance via wavelength division multiplexing, leading to potentially 100+ </a:t>
            </a:r>
            <a:r>
              <a:rPr lang="en-IN" sz="2000" dirty="0" err="1" smtClean="0">
                <a:latin typeface="Times New Roman" pitchFamily="18" charset="0"/>
                <a:cs typeface="Times New Roman" pitchFamily="18" charset="0"/>
              </a:rPr>
              <a:t>Gbps</a:t>
            </a:r>
            <a:r>
              <a:rPr lang="en-IN" sz="2000" dirty="0" smtClean="0">
                <a:latin typeface="Times New Roman" pitchFamily="18" charset="0"/>
                <a:cs typeface="Times New Roman" pitchFamily="18" charset="0"/>
              </a:rPr>
              <a:t> for ultra-high-data-rate VLC access </a:t>
            </a:r>
            <a:r>
              <a:rPr lang="en-IN" sz="2000" dirty="0" smtClean="0">
                <a:latin typeface="Times New Roman" pitchFamily="18" charset="0"/>
                <a:cs typeface="Times New Roman" pitchFamily="18" charset="0"/>
              </a:rPr>
              <a:t>points.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13156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Terahertz communication for vehicular networks</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S. Mumtaz et al.,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pitchFamily="18" charset="0"/>
                          <a:ea typeface="Calibri"/>
                          <a:cs typeface="Times New Roman" pitchFamily="18" charset="0"/>
                        </a:rPr>
                        <a:t>With the never-ending increase in the number of mobile connected devices and the need for higher data rates anywhere, anytime, higher frequency bands are being considered for communications</a:t>
                      </a:r>
                      <a:r>
                        <a:rPr lang="en-IN" sz="18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Quantum machine learning for 6G communication networks: State-of-the-art and vision for the future</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S. J. Nawaz, S. K. Sharma, S. Wyne, M. N. Patwary, and M. Asaduzzaman,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pitchFamily="18" charset="0"/>
                          <a:ea typeface="Calibri"/>
                          <a:cs typeface="Times New Roman" pitchFamily="18" charset="0"/>
                        </a:rPr>
                        <a:t>The upcoming fifth generation (5G) of wireless networks is expected to lay a foundation of intelligent networks with the provision of some isolated artificial intelligence (AI) operations. </a:t>
                      </a:r>
                      <a:endParaRPr lang="en-IN" sz="18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Towards 6G networks: Use cases and technologies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Giordani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Reliable data connectivity is vital for the ever increasingly intelligent, automated, and ubiquitous digital world.</a:t>
                      </a:r>
                      <a:endParaRPr lang="en-IN" sz="20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5G: A tutorial overview of standards, trials, challenges, deployment, and practice</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Shafi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capabilities are targeted at realizing high-speed connectivity, the Internet of Things, augmented virtual reality, the tactile internet, and so on.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752600" y="1447800"/>
            <a:ext cx="64770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457200"/>
            <a:ext cx="7498080" cy="4800600"/>
          </a:xfrm>
        </p:spPr>
        <p:txBody>
          <a:bodyPr>
            <a:noAutofit/>
          </a:bodyPr>
          <a:lstStyle/>
          <a:p>
            <a:pPr algn="just">
              <a:lnSpc>
                <a:spcPct val="170000"/>
              </a:lnSpc>
              <a:buNone/>
            </a:pPr>
            <a:r>
              <a:rPr lang="en-IN" sz="1900" dirty="0" smtClean="0">
                <a:latin typeface="Times New Roman" pitchFamily="18" charset="0"/>
                <a:cs typeface="Times New Roman" pitchFamily="18" charset="0"/>
              </a:rPr>
              <a:t>    Each </a:t>
            </a:r>
            <a:r>
              <a:rPr lang="en-IN" sz="1900" dirty="0" smtClean="0">
                <a:latin typeface="Times New Roman" pitchFamily="18" charset="0"/>
                <a:cs typeface="Times New Roman" pitchFamily="18" charset="0"/>
              </a:rPr>
              <a:t>generation of communication system brings new and exciting features. The 5G communication system, which will be officially launched worldwide in 2020, has impressive features. However, 5G will not be able to support the growing demand for wireless communication in 2030 entirely. Therefore, 6G needs to be rolled out. Research on 6G is still in its infancy and the study phase. This paper envisions the prospects and ways to reach the goal of 6G communication. In this paper, we presented the possible applications and the technologies to be deployed for 6G communication. We also described the possible challenges and research directions to reach the goals for 6G. Besides clarifying the vision and goal of 6G communications, we have stated the various technologies that can be used for 6G communication.</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S. </a:t>
            </a:r>
            <a:r>
              <a:rPr lang="en-IN" sz="1800" dirty="0" err="1" smtClean="0">
                <a:latin typeface="Times New Roman" pitchFamily="18" charset="0"/>
                <a:cs typeface="Times New Roman" pitchFamily="18" charset="0"/>
              </a:rPr>
              <a:t>Mumtaz</a:t>
            </a:r>
            <a:r>
              <a:rPr lang="en-IN" sz="1800" dirty="0" smtClean="0">
                <a:latin typeface="Times New Roman" pitchFamily="18" charset="0"/>
                <a:cs typeface="Times New Roman" pitchFamily="18" charset="0"/>
              </a:rPr>
              <a:t> et al., “Terahertz communication for vehicular networks,” IEEE Transactions on Vehicular Technology, vol. 66, no. 7, pp. 5617-5625, Jul. 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ITU-R M.2370-0, IMT traffic estimates for the years 2020 to 2030, Jul.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S. J. </a:t>
            </a:r>
            <a:r>
              <a:rPr lang="en-IN" sz="1800" dirty="0" err="1" smtClean="0">
                <a:latin typeface="Times New Roman" pitchFamily="18" charset="0"/>
                <a:cs typeface="Times New Roman" pitchFamily="18" charset="0"/>
              </a:rPr>
              <a:t>Nawaz</a:t>
            </a:r>
            <a:r>
              <a:rPr lang="en-IN" sz="1800" dirty="0" smtClean="0">
                <a:latin typeface="Times New Roman" pitchFamily="18" charset="0"/>
                <a:cs typeface="Times New Roman" pitchFamily="18" charset="0"/>
              </a:rPr>
              <a:t>, S. K. Sharma, S. </a:t>
            </a:r>
            <a:r>
              <a:rPr lang="en-IN" sz="1800" dirty="0" err="1" smtClean="0">
                <a:latin typeface="Times New Roman" pitchFamily="18" charset="0"/>
                <a:cs typeface="Times New Roman" pitchFamily="18" charset="0"/>
              </a:rPr>
              <a:t>Wyne</a:t>
            </a:r>
            <a:r>
              <a:rPr lang="en-IN" sz="1800" dirty="0" smtClean="0">
                <a:latin typeface="Times New Roman" pitchFamily="18" charset="0"/>
                <a:cs typeface="Times New Roman" pitchFamily="18" charset="0"/>
              </a:rPr>
              <a:t>, M. N. </a:t>
            </a:r>
            <a:r>
              <a:rPr lang="en-IN" sz="1800" dirty="0" err="1" smtClean="0">
                <a:latin typeface="Times New Roman" pitchFamily="18" charset="0"/>
                <a:cs typeface="Times New Roman" pitchFamily="18" charset="0"/>
              </a:rPr>
              <a:t>Patwary</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Asaduzzaman</a:t>
            </a:r>
            <a:r>
              <a:rPr lang="en-IN" sz="1800" dirty="0" smtClean="0">
                <a:latin typeface="Times New Roman" pitchFamily="18" charset="0"/>
                <a:cs typeface="Times New Roman" pitchFamily="18" charset="0"/>
              </a:rPr>
              <a:t>, “Quantum machine learning for 6G communication networks: State-of-the-art and vision for the future,” IEEE Access, vol. 7, pp. 46317-46350, Apr. 2019.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M. </a:t>
            </a:r>
            <a:r>
              <a:rPr lang="en-IN" sz="1800" dirty="0" err="1" smtClean="0">
                <a:latin typeface="Times New Roman" pitchFamily="18" charset="0"/>
                <a:cs typeface="Times New Roman" pitchFamily="18" charset="0"/>
              </a:rPr>
              <a:t>Giordani</a:t>
            </a:r>
            <a:r>
              <a:rPr lang="en-IN" sz="1800" dirty="0" smtClean="0">
                <a:latin typeface="Times New Roman" pitchFamily="18" charset="0"/>
                <a:cs typeface="Times New Roman" pitchFamily="18" charset="0"/>
              </a:rPr>
              <a:t> et al, “Towards 6G networks: Use cases and technologies,” IEEE Communications Magazine, vol. 58, no. 3, pp. 55- 61, Mar. 2020.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M. </a:t>
            </a:r>
            <a:r>
              <a:rPr lang="en-IN" sz="1800" dirty="0" err="1" smtClean="0">
                <a:latin typeface="Times New Roman" pitchFamily="18" charset="0"/>
                <a:cs typeface="Times New Roman" pitchFamily="18" charset="0"/>
              </a:rPr>
              <a:t>Shafi</a:t>
            </a:r>
            <a:r>
              <a:rPr lang="en-IN" sz="1800" dirty="0" smtClean="0">
                <a:latin typeface="Times New Roman" pitchFamily="18" charset="0"/>
                <a:cs typeface="Times New Roman" pitchFamily="18" charset="0"/>
              </a:rPr>
              <a:t> et al., “5G: A tutorial overview of standards, trials, challenges, deployment, and practice,” IEEE Journal on Selected Areas in Communications, vol. 35, no. 6, pp. 1201-1221, Jun. 2017.</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D. Zhang, Z. Zhou, S. </a:t>
            </a:r>
            <a:r>
              <a:rPr lang="en-IN" sz="1700" dirty="0" err="1" smtClean="0">
                <a:latin typeface="Times New Roman" pitchFamily="18" charset="0"/>
                <a:cs typeface="Times New Roman" pitchFamily="18" charset="0"/>
              </a:rPr>
              <a:t>Mumtaz</a:t>
            </a:r>
            <a:r>
              <a:rPr lang="en-IN" sz="1700" dirty="0" smtClean="0">
                <a:latin typeface="Times New Roman" pitchFamily="18" charset="0"/>
                <a:cs typeface="Times New Roman" pitchFamily="18" charset="0"/>
              </a:rPr>
              <a:t>, J. Rodriguez, and T. Sato, “One integrated energy efficiency proposal for 5G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communications,” IEEE Internet of Things Journal, vol. 3, no. 6, pp. 1346-1354, Dec.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M. </a:t>
            </a:r>
            <a:r>
              <a:rPr lang="en-IN" sz="1700" dirty="0" err="1" smtClean="0">
                <a:latin typeface="Times New Roman" pitchFamily="18" charset="0"/>
                <a:cs typeface="Times New Roman" pitchFamily="18" charset="0"/>
              </a:rPr>
              <a:t>Jaber</a:t>
            </a:r>
            <a:r>
              <a:rPr lang="en-IN" sz="1700" dirty="0" smtClean="0">
                <a:latin typeface="Times New Roman" pitchFamily="18" charset="0"/>
                <a:cs typeface="Times New Roman" pitchFamily="18" charset="0"/>
              </a:rPr>
              <a:t>, M. A. </a:t>
            </a:r>
            <a:r>
              <a:rPr lang="en-IN" sz="1700" dirty="0" err="1" smtClean="0">
                <a:latin typeface="Times New Roman" pitchFamily="18" charset="0"/>
                <a:cs typeface="Times New Roman" pitchFamily="18" charset="0"/>
              </a:rPr>
              <a:t>Imran</a:t>
            </a:r>
            <a:r>
              <a:rPr lang="en-IN" sz="1700" dirty="0" smtClean="0">
                <a:latin typeface="Times New Roman" pitchFamily="18" charset="0"/>
                <a:cs typeface="Times New Roman" pitchFamily="18" charset="0"/>
              </a:rPr>
              <a:t>, R. </a:t>
            </a:r>
            <a:r>
              <a:rPr lang="en-IN" sz="1700" dirty="0" err="1" smtClean="0">
                <a:latin typeface="Times New Roman" pitchFamily="18" charset="0"/>
                <a:cs typeface="Times New Roman" pitchFamily="18" charset="0"/>
              </a:rPr>
              <a:t>Tafazolli</a:t>
            </a:r>
            <a:r>
              <a:rPr lang="en-IN" sz="1700" dirty="0" smtClean="0">
                <a:latin typeface="Times New Roman" pitchFamily="18" charset="0"/>
                <a:cs typeface="Times New Roman" pitchFamily="18" charset="0"/>
              </a:rPr>
              <a:t>, and A. </a:t>
            </a:r>
            <a:r>
              <a:rPr lang="en-IN" sz="1700" dirty="0" err="1" smtClean="0">
                <a:latin typeface="Times New Roman" pitchFamily="18" charset="0"/>
                <a:cs typeface="Times New Roman" pitchFamily="18" charset="0"/>
              </a:rPr>
              <a:t>Tukmanov</a:t>
            </a:r>
            <a:r>
              <a:rPr lang="en-IN" sz="1700" dirty="0" smtClean="0">
                <a:latin typeface="Times New Roman" pitchFamily="18" charset="0"/>
                <a:cs typeface="Times New Roman" pitchFamily="18" charset="0"/>
              </a:rPr>
              <a:t>, “5G backhaul challenges and emerging research directions: A survey,” IEEE Access, vol. 4, pp. 1743-1766, Apr.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J. G. Andrews et al., “What will 5G be?,” IEEE Journal on Selected Areas in Communications, vol. 32, no. 6, pp. 1065-1082, Jun. 2014.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H. </a:t>
            </a:r>
            <a:r>
              <a:rPr lang="en-IN" sz="1700" dirty="0" err="1" smtClean="0">
                <a:latin typeface="Times New Roman" pitchFamily="18" charset="0"/>
                <a:cs typeface="Times New Roman" pitchFamily="18" charset="0"/>
              </a:rPr>
              <a:t>Viswanathan</a:t>
            </a:r>
            <a:r>
              <a:rPr lang="en-IN" sz="1700" dirty="0" smtClean="0">
                <a:latin typeface="Times New Roman" pitchFamily="18" charset="0"/>
                <a:cs typeface="Times New Roman" pitchFamily="18" charset="0"/>
              </a:rPr>
              <a:t> and P. E. </a:t>
            </a:r>
            <a:r>
              <a:rPr lang="en-IN" sz="1700" dirty="0" err="1" smtClean="0">
                <a:latin typeface="Times New Roman" pitchFamily="18" charset="0"/>
                <a:cs typeface="Times New Roman" pitchFamily="18" charset="0"/>
              </a:rPr>
              <a:t>Mogensen</a:t>
            </a:r>
            <a:r>
              <a:rPr lang="en-IN" sz="1700" dirty="0" smtClean="0">
                <a:latin typeface="Times New Roman" pitchFamily="18" charset="0"/>
                <a:cs typeface="Times New Roman" pitchFamily="18" charset="0"/>
              </a:rPr>
              <a:t>, “Communications in the 6G era,” IEEE Access, vol. 8, pp. 57063-57074, March 2020.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E. C. </a:t>
            </a:r>
            <a:r>
              <a:rPr lang="en-IN" sz="1700" dirty="0" err="1" smtClean="0">
                <a:latin typeface="Times New Roman" pitchFamily="18" charset="0"/>
                <a:cs typeface="Times New Roman" pitchFamily="18" charset="0"/>
              </a:rPr>
              <a:t>Strinati</a:t>
            </a:r>
            <a:r>
              <a:rPr lang="en-IN" sz="1700" dirty="0" smtClean="0">
                <a:latin typeface="Times New Roman" pitchFamily="18" charset="0"/>
                <a:cs typeface="Times New Roman" pitchFamily="18" charset="0"/>
              </a:rPr>
              <a:t> et al., “6G: The next frontier: From holographic messaging to artificial intelligence using </a:t>
            </a:r>
            <a:r>
              <a:rPr lang="en-IN" sz="1700" dirty="0" err="1" smtClean="0">
                <a:latin typeface="Times New Roman" pitchFamily="18" charset="0"/>
                <a:cs typeface="Times New Roman" pitchFamily="18" charset="0"/>
              </a:rPr>
              <a:t>subterahertz</a:t>
            </a:r>
            <a:r>
              <a:rPr lang="en-IN" sz="1700" dirty="0" smtClean="0">
                <a:latin typeface="Times New Roman" pitchFamily="18" charset="0"/>
                <a:cs typeface="Times New Roman" pitchFamily="18" charset="0"/>
              </a:rPr>
              <a:t> and visible light communication,” IEEE Vehicular Technology Magazine, vol. 14, no. 3, pp. 42-50, Sept. 2019.</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1509</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Transfer Learning Promotes 6G Wireless Communications Recent Advances and Future Challenges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2021-06-17T13:57:15Z</dcterms:modified>
</cp:coreProperties>
</file>