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Friend-as-Learner Socially-Driven Trustworthy and Efficient Wireless Federated Edge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Recently</a:t>
            </a:r>
            <a:r>
              <a:rPr lang="en-IN" sz="2000" dirty="0" smtClean="0">
                <a:latin typeface="Times New Roman" pitchFamily="18" charset="0"/>
                <a:cs typeface="Times New Roman" pitchFamily="18" charset="0"/>
              </a:rPr>
              <a:t>, wireless edge networks have realized intelligent operation and management with edge artificial intelligence (AI) techniques (i.e., federated edge learning). However, the trustworthiness and effective incentive mechanisms of federated edge learning (FEL) have not been fully studied. Thus, the current FEL framework will still suffer untrustworthy or low-quality learning parameters from malicious or inactive learners, which undermines the viability and stability of FEL. To address these challenges, the potential social attributes among edge devices and their users can be exploited, while not included in previous works.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a novel Social Federated Edge Learning framework (SFEL) over wireless networks, which recruits trustworthy social friends as learning partners. First, we build a social graph model to find like-minded friends, comprehensively considering the mutual trust and learning task similarity. Besides, we propose a social effect based incentive mechanism for better personal federated learning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with both complete and incomplete information. Finally, we conduct extensive simulations with the </a:t>
            </a:r>
            <a:r>
              <a:rPr lang="en-IN" sz="2000" dirty="0" err="1" smtClean="0">
                <a:latin typeface="Times New Roman" pitchFamily="18" charset="0"/>
                <a:cs typeface="Times New Roman" pitchFamily="18" charset="0"/>
              </a:rPr>
              <a:t>Erdos-Renyi</a:t>
            </a:r>
            <a:r>
              <a:rPr lang="en-IN" sz="2000" dirty="0" smtClean="0">
                <a:latin typeface="Times New Roman" pitchFamily="18" charset="0"/>
                <a:cs typeface="Times New Roman" pitchFamily="18" charset="0"/>
              </a:rPr>
              <a:t> random network, the </a:t>
            </a:r>
            <a:r>
              <a:rPr lang="en-IN" sz="2000" dirty="0" err="1" smtClean="0">
                <a:latin typeface="Times New Roman" pitchFamily="18" charset="0"/>
                <a:cs typeface="Times New Roman" pitchFamily="18" charset="0"/>
              </a:rPr>
              <a:t>Facebook</a:t>
            </a:r>
            <a:r>
              <a:rPr lang="en-IN" sz="2000" dirty="0" smtClean="0">
                <a:latin typeface="Times New Roman" pitchFamily="18" charset="0"/>
                <a:cs typeface="Times New Roman" pitchFamily="18" charset="0"/>
              </a:rPr>
              <a:t> network, and the classic MNIST/CIFAR-10 datasets. Simulation results demonstrate our framework could realize trustworthy and efficient federated learning over wireless edge networks, and it is superior to the existing FEL incentive mechanisms that ignore social effects.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304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multiple access technologies such as orthogonal frequency-division multiple access (OFDMA) and code division multiple access (CDMA) are purely for rate-driven communication and fail to adapt to the actual learning task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key innovation underpinning the learning-driven multiple access is to exploit the insight that the learning task involves computing some aggregating function (e.g., averaging or finding the maximum) of multiple data samples, rather than decoding individual samples as in the existing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the traditional approach of communication-computing separation, existing methods of </a:t>
            </a:r>
            <a:r>
              <a:rPr lang="en-IN" sz="2000" dirty="0" err="1" smtClean="0">
                <a:latin typeface="Times New Roman" pitchFamily="18" charset="0"/>
                <a:cs typeface="Times New Roman" pitchFamily="18" charset="0"/>
              </a:rPr>
              <a:t>radioresource</a:t>
            </a:r>
            <a:r>
              <a:rPr lang="en-IN" sz="2000" dirty="0" smtClean="0">
                <a:latin typeface="Times New Roman" pitchFamily="18" charset="0"/>
                <a:cs typeface="Times New Roman" pitchFamily="18" charset="0"/>
              </a:rPr>
              <a:t> management (RRM) are designed to maximize the efficiency of spectrum utilization by carefully allocating the scarce radio resources such as power, frequency band and access time.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consider the problem of learning model parameters from data distributed across multiple edge nodes, without sending raw data to a centralized place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address the problem of how to efficiently utilize the limited computation and communication resources at the edge for the optimal learning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Related studies on distributed optimization that are applicable for machine learning applications also </a:t>
            </a:r>
            <a:r>
              <a:rPr lang="en-IN" sz="2000" dirty="0" smtClean="0">
                <a:latin typeface="Times New Roman" pitchFamily="18" charset="0"/>
                <a:cs typeface="Times New Roman" pitchFamily="18" charset="0"/>
              </a:rPr>
              <a:t>include, </a:t>
            </a:r>
            <a:r>
              <a:rPr lang="en-IN" sz="2000" dirty="0" smtClean="0">
                <a:latin typeface="Times New Roman" pitchFamily="18" charset="0"/>
                <a:cs typeface="Times New Roman" pitchFamily="18" charset="0"/>
              </a:rPr>
              <a:t>where a separate solver is used to solve a local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focus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is the trade-off between communication and optimality, where the complexity of solving the local problem (such as the number of local updates needed) is not studied.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intuition has been captured by a recently proposed technique called over-the-air computation (</a:t>
            </a:r>
            <a:r>
              <a:rPr lang="en-IN" sz="2000" dirty="0" err="1" smtClean="0">
                <a:latin typeface="Times New Roman" pitchFamily="18" charset="0"/>
                <a:cs typeface="Times New Roman" pitchFamily="18" charset="0"/>
              </a:rPr>
              <a:t>AirComp</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allowing simultaneous transmission, </a:t>
            </a:r>
            <a:r>
              <a:rPr lang="en-IN" sz="2000" dirty="0" err="1" smtClean="0">
                <a:latin typeface="Times New Roman" pitchFamily="18" charset="0"/>
                <a:cs typeface="Times New Roman" pitchFamily="18" charset="0"/>
              </a:rPr>
              <a:t>AirComp</a:t>
            </a:r>
            <a:r>
              <a:rPr lang="en-IN" sz="2000" dirty="0" smtClean="0">
                <a:latin typeface="Times New Roman" pitchFamily="18" charset="0"/>
                <a:cs typeface="Times New Roman" pitchFamily="18" charset="0"/>
              </a:rPr>
              <a:t> can dramatically reduce the multiple access latency by a factor equal to the number of users (i.e., 100 times for 100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provides a promising solution for overcoming the communication latency bottleneck in edge learning.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Two multiple access schemes, namely the conventional OFDMA and the proposed </a:t>
            </a:r>
            <a:r>
              <a:rPr lang="en-IN" sz="2000" dirty="0" err="1" smtClean="0">
                <a:latin typeface="Times New Roman" pitchFamily="18" charset="0"/>
                <a:cs typeface="Times New Roman" pitchFamily="18" charset="0"/>
              </a:rPr>
              <a:t>AirComp</a:t>
            </a:r>
            <a:r>
              <a:rPr lang="en-IN" sz="2000" dirty="0" smtClean="0">
                <a:latin typeface="Times New Roman" pitchFamily="18" charset="0"/>
                <a:cs typeface="Times New Roman" pitchFamily="18" charset="0"/>
              </a:rPr>
              <a:t>, are compared. They mainly differ in how the available sub-channels are shared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illustrates the proposed design principle and shows its effectiveness in adapting retransmission to data importance.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lnSpcReduction="10000"/>
          </a:bodyPr>
          <a:lstStyle/>
          <a:p>
            <a:pPr algn="just">
              <a:lnSpc>
                <a:spcPct val="150000"/>
              </a:lnSpc>
            </a:pPr>
            <a:r>
              <a:rPr lang="en-IN" sz="2000" dirty="0" smtClean="0">
                <a:latin typeface="Times New Roman" pitchFamily="18" charset="0"/>
                <a:cs typeface="Times New Roman" pitchFamily="18" charset="0"/>
              </a:rPr>
              <a:t>The performance of the proposed algorithm is evaluated via extensive experiments with real datasets, both on a networked prototype system and in a larger-scale simulated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latter have shown very promising performance in recent years, for complex tasks such as image classification.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address the problem of how to efficiently utilize the limited computation and communication resources at the edge for the optimal learning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evaluate the performance of the proposed control algorithm via extensive experiments using real datasets both on a hardware prototype and in a simulated environment, which confirm that our proposed approach provides near-optimal performance for different data distributions, various machine learning models, and system configurations with different numbers of edge nodes.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51145"/>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When edge meets learning: adaptive control for </a:t>
                      </a:r>
                      <a:r>
                        <a:rPr lang="en-US" sz="2000" dirty="0" err="1">
                          <a:latin typeface="Times New Roman"/>
                          <a:ea typeface="Calibri"/>
                          <a:cs typeface="Latha"/>
                        </a:rPr>
                        <a:t>resourceconstrained</a:t>
                      </a:r>
                      <a:r>
                        <a:rPr lang="en-US" sz="2000" dirty="0">
                          <a:latin typeface="Times New Roman"/>
                          <a:ea typeface="Calibri"/>
                          <a:cs typeface="Latha"/>
                        </a:rPr>
                        <a:t> distributed machine learning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Wang, T. Tuor, T. Salonidis, K. K. Leung, C. Makaya, T. He, and K. Chan,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Machine learning models are often built from the collected data, to enable the detection, classification, and prediction of future events.</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Fog and IoT: An overview of research opportunities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Chiang and T. Zhang,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survey paper summarizes the opportunities and challenges of fog, focusing primarily in the networking context of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on mobile edge computing: The communication perspective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Mao, C. You, J. Zhang, K. Huang, and K. B. Letaief,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promised gains of MEC have motivated extensive efforts in both academia and industry on developing the technology.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Mobile edge computing: A survey on architecture and computation offloading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Mach and Z. Becvar,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Technological evolution of mobile user equipment (TIEs), such as </a:t>
                      </a:r>
                      <a:r>
                        <a:rPr lang="en-US" sz="2000" dirty="0" err="1">
                          <a:solidFill>
                            <a:srgbClr val="333333"/>
                          </a:solidFill>
                          <a:latin typeface="Times New Roman"/>
                          <a:ea typeface="Calibri"/>
                          <a:cs typeface="Latha"/>
                        </a:rPr>
                        <a:t>smartphones</a:t>
                      </a:r>
                      <a:r>
                        <a:rPr lang="en-US" sz="2000" dirty="0">
                          <a:solidFill>
                            <a:srgbClr val="333333"/>
                          </a:solidFill>
                          <a:latin typeface="Times New Roman"/>
                          <a:ea typeface="Calibri"/>
                          <a:cs typeface="Latha"/>
                        </a:rPr>
                        <a:t> or laptops, goes hand-in-hand with evolution of new mobile applications.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752600" y="1371600"/>
            <a:ext cx="6553200" cy="5105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9144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have focused on gradient-descent based federated learning that include local update and global aggregation steps. Each step of local update and global aggregation consumes resources. We have analyzed the convergence bound for federated learning with non-</a:t>
            </a:r>
            <a:r>
              <a:rPr lang="en-IN" sz="1800" dirty="0" err="1" smtClean="0">
                <a:latin typeface="Times New Roman" pitchFamily="18" charset="0"/>
                <a:cs typeface="Times New Roman" pitchFamily="18" charset="0"/>
              </a:rPr>
              <a:t>i.i.d</a:t>
            </a:r>
            <a:r>
              <a:rPr lang="en-IN" sz="1800" dirty="0" smtClean="0">
                <a:latin typeface="Times New Roman" pitchFamily="18" charset="0"/>
                <a:cs typeface="Times New Roman" pitchFamily="18" charset="0"/>
              </a:rPr>
              <a:t>. data distributions. Using this theoretical bound, a control algorithm has been proposed to achieve the desirable trade-off between local update and global aggregation in order to minimize the loss function under a resource budget constraint. Extensive experimentation results confirm the effectiveness of our proposed algorithm. Future work can investigate how to make the most efficient use of heterogeneous resources for distributed learning, as well as the theoretical convergence analysis of some form of non-convex loss functions representing deep neural networks. </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 Wang, T. </a:t>
            </a:r>
            <a:r>
              <a:rPr lang="en-IN" sz="1600" dirty="0" err="1" smtClean="0">
                <a:latin typeface="Times New Roman" pitchFamily="18" charset="0"/>
                <a:cs typeface="Times New Roman" pitchFamily="18" charset="0"/>
              </a:rPr>
              <a:t>Tuor</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Salonidis</a:t>
            </a:r>
            <a:r>
              <a:rPr lang="en-IN" sz="1600" dirty="0" smtClean="0">
                <a:latin typeface="Times New Roman" pitchFamily="18" charset="0"/>
                <a:cs typeface="Times New Roman" pitchFamily="18" charset="0"/>
              </a:rPr>
              <a:t>, K. K. Leung, C. </a:t>
            </a:r>
            <a:r>
              <a:rPr lang="en-IN" sz="1600" dirty="0" err="1" smtClean="0">
                <a:latin typeface="Times New Roman" pitchFamily="18" charset="0"/>
                <a:cs typeface="Times New Roman" pitchFamily="18" charset="0"/>
              </a:rPr>
              <a:t>Makaya</a:t>
            </a:r>
            <a:r>
              <a:rPr lang="en-IN" sz="1600" dirty="0" smtClean="0">
                <a:latin typeface="Times New Roman" pitchFamily="18" charset="0"/>
                <a:cs typeface="Times New Roman" pitchFamily="18" charset="0"/>
              </a:rPr>
              <a:t>, T. He, and K. Chan, “When edge meets learning: adaptive control for </a:t>
            </a:r>
            <a:r>
              <a:rPr lang="en-IN" sz="1600" dirty="0" err="1" smtClean="0">
                <a:latin typeface="Times New Roman" pitchFamily="18" charset="0"/>
                <a:cs typeface="Times New Roman" pitchFamily="18" charset="0"/>
              </a:rPr>
              <a:t>resourceconstrained</a:t>
            </a:r>
            <a:r>
              <a:rPr lang="en-IN" sz="1600" dirty="0" smtClean="0">
                <a:latin typeface="Times New Roman" pitchFamily="18" charset="0"/>
                <a:cs typeface="Times New Roman" pitchFamily="18" charset="0"/>
              </a:rPr>
              <a:t> distributed machine learning,” in IEEE INFOCOM, Apr.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Chiang and T. Zhang, “Fog and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An overview of research opportunities,” IEEE Internet of Things Journal, vol. 3, no. 6, pp. 854– 864, Dec.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R. Kelly, “Internet of Things data to top 1.6 </a:t>
            </a:r>
            <a:r>
              <a:rPr lang="en-IN" sz="1600" dirty="0" err="1" smtClean="0">
                <a:latin typeface="Times New Roman" pitchFamily="18" charset="0"/>
                <a:cs typeface="Times New Roman" pitchFamily="18" charset="0"/>
              </a:rPr>
              <a:t>zettabytes</a:t>
            </a:r>
            <a:r>
              <a:rPr lang="en-IN" sz="1600" dirty="0" smtClean="0">
                <a:latin typeface="Times New Roman" pitchFamily="18" charset="0"/>
                <a:cs typeface="Times New Roman" pitchFamily="18" charset="0"/>
              </a:rPr>
              <a:t> by 2020,” Apr. 2015. [Online]. Available: https://campustechnology.com/articles/2015/ 04/15/internet-of-things-data-to-top-1-6-zettabytes-by-2020.aspx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Y. Mao, C. You, J. Zhang, K. Huang, and K. B. </a:t>
            </a:r>
            <a:r>
              <a:rPr lang="en-IN" sz="1600" dirty="0" err="1" smtClean="0">
                <a:latin typeface="Times New Roman" pitchFamily="18" charset="0"/>
                <a:cs typeface="Times New Roman" pitchFamily="18" charset="0"/>
              </a:rPr>
              <a:t>Letaief</a:t>
            </a:r>
            <a:r>
              <a:rPr lang="en-IN" sz="1600" dirty="0" smtClean="0">
                <a:latin typeface="Times New Roman" pitchFamily="18" charset="0"/>
                <a:cs typeface="Times New Roman" pitchFamily="18" charset="0"/>
              </a:rPr>
              <a:t>, “A survey on mobile edge computing: The communication perspective,” IEEE Communications Surveys Tutorials, vol. 19, no. 4, pp. 2322–2358,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P. Mach and Z. </a:t>
            </a:r>
            <a:r>
              <a:rPr lang="en-IN" sz="1600" dirty="0" err="1" smtClean="0">
                <a:latin typeface="Times New Roman" pitchFamily="18" charset="0"/>
                <a:cs typeface="Times New Roman" pitchFamily="18" charset="0"/>
              </a:rPr>
              <a:t>Becvar</a:t>
            </a:r>
            <a:r>
              <a:rPr lang="en-IN" sz="1600" dirty="0" smtClean="0">
                <a:latin typeface="Times New Roman" pitchFamily="18" charset="0"/>
                <a:cs typeface="Times New Roman" pitchFamily="18" charset="0"/>
              </a:rPr>
              <a:t>, “Mobile edge computing: A survey on architecture and computation offloading,” IEEE Communications Surveys Tutorials, vol. 19, no. 3, pp. 1628–1656, 2017.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S. </a:t>
            </a:r>
            <a:r>
              <a:rPr lang="en-IN" sz="1700" dirty="0" err="1" smtClean="0">
                <a:latin typeface="Times New Roman" pitchFamily="18" charset="0"/>
                <a:cs typeface="Times New Roman" pitchFamily="18" charset="0"/>
              </a:rPr>
              <a:t>Shalev-Shwartz</a:t>
            </a:r>
            <a:r>
              <a:rPr lang="en-IN" sz="1700" dirty="0" smtClean="0">
                <a:latin typeface="Times New Roman" pitchFamily="18" charset="0"/>
                <a:cs typeface="Times New Roman" pitchFamily="18" charset="0"/>
              </a:rPr>
              <a:t> and S. Ben-David, Understanding machine learning: From theory to algorithms. Cambridge university press, 2014.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I. </a:t>
            </a:r>
            <a:r>
              <a:rPr lang="en-IN" sz="1700" dirty="0" err="1" smtClean="0">
                <a:latin typeface="Times New Roman" pitchFamily="18" charset="0"/>
                <a:cs typeface="Times New Roman" pitchFamily="18" charset="0"/>
              </a:rPr>
              <a:t>Goodfellow</a:t>
            </a:r>
            <a:r>
              <a:rPr lang="en-IN" sz="1700" dirty="0" smtClean="0">
                <a:latin typeface="Times New Roman" pitchFamily="18" charset="0"/>
                <a:cs typeface="Times New Roman" pitchFamily="18" charset="0"/>
              </a:rPr>
              <a:t>, Y. </a:t>
            </a:r>
            <a:r>
              <a:rPr lang="en-IN" sz="1700" dirty="0" err="1" smtClean="0">
                <a:latin typeface="Times New Roman" pitchFamily="18" charset="0"/>
                <a:cs typeface="Times New Roman" pitchFamily="18" charset="0"/>
              </a:rPr>
              <a:t>Bengio</a:t>
            </a:r>
            <a:r>
              <a:rPr lang="en-IN" sz="1700" dirty="0" smtClean="0">
                <a:latin typeface="Times New Roman" pitchFamily="18" charset="0"/>
                <a:cs typeface="Times New Roman" pitchFamily="18" charset="0"/>
              </a:rPr>
              <a:t>, and A. </a:t>
            </a:r>
            <a:r>
              <a:rPr lang="en-IN" sz="1700" dirty="0" err="1" smtClean="0">
                <a:latin typeface="Times New Roman" pitchFamily="18" charset="0"/>
                <a:cs typeface="Times New Roman" pitchFamily="18" charset="0"/>
              </a:rPr>
              <a:t>Courville</a:t>
            </a:r>
            <a:r>
              <a:rPr lang="en-IN" sz="1700" dirty="0" smtClean="0">
                <a:latin typeface="Times New Roman" pitchFamily="18" charset="0"/>
                <a:cs typeface="Times New Roman" pitchFamily="18" charset="0"/>
              </a:rPr>
              <a:t>, Deep Learning. MIT Press, 2016, http://www.deeplearningbook.org.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B. McMahan and D. </a:t>
            </a:r>
            <a:r>
              <a:rPr lang="en-IN" sz="1700" dirty="0" err="1" smtClean="0">
                <a:latin typeface="Times New Roman" pitchFamily="18" charset="0"/>
                <a:cs typeface="Times New Roman" pitchFamily="18" charset="0"/>
              </a:rPr>
              <a:t>Ramage</a:t>
            </a:r>
            <a:r>
              <a:rPr lang="en-IN" sz="1700" dirty="0" smtClean="0">
                <a:latin typeface="Times New Roman" pitchFamily="18" charset="0"/>
                <a:cs typeface="Times New Roman" pitchFamily="18" charset="0"/>
              </a:rPr>
              <a:t>, “Federated learning: Collaborative machine learning without centralized training data,” Apr. 2017. [Online]. Available: https://ai.googleblog.com/2017/04/ federated-learning-collaborative.html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H. B. McMahan, E. Moore, D. </a:t>
            </a:r>
            <a:r>
              <a:rPr lang="en-IN" sz="1700" dirty="0" err="1" smtClean="0">
                <a:latin typeface="Times New Roman" pitchFamily="18" charset="0"/>
                <a:cs typeface="Times New Roman" pitchFamily="18" charset="0"/>
              </a:rPr>
              <a:t>Ramage</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Hampson</a:t>
            </a:r>
            <a:r>
              <a:rPr lang="en-IN" sz="1700" dirty="0" smtClean="0">
                <a:latin typeface="Times New Roman" pitchFamily="18" charset="0"/>
                <a:cs typeface="Times New Roman" pitchFamily="18" charset="0"/>
              </a:rPr>
              <a:t>, and B. A. y </a:t>
            </a:r>
            <a:r>
              <a:rPr lang="en-IN" sz="1700" dirty="0" err="1" smtClean="0">
                <a:latin typeface="Times New Roman" pitchFamily="18" charset="0"/>
                <a:cs typeface="Times New Roman" pitchFamily="18" charset="0"/>
              </a:rPr>
              <a:t>Arcas</a:t>
            </a:r>
            <a:r>
              <a:rPr lang="en-IN" sz="1700" dirty="0" smtClean="0">
                <a:latin typeface="Times New Roman" pitchFamily="18" charset="0"/>
                <a:cs typeface="Times New Roman" pitchFamily="18" charset="0"/>
              </a:rPr>
              <a:t>, “Communication-efficient learning of deep networks from decentralized data,” in International Conference on Artificial Intelligence and Statistics (AISTATS),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J. Park, S. </a:t>
            </a:r>
            <a:r>
              <a:rPr lang="en-IN" sz="1700" dirty="0" err="1" smtClean="0">
                <a:latin typeface="Times New Roman" pitchFamily="18" charset="0"/>
                <a:cs typeface="Times New Roman" pitchFamily="18" charset="0"/>
              </a:rPr>
              <a:t>Samarakoon</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Bennis</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Debbah</a:t>
            </a:r>
            <a:r>
              <a:rPr lang="en-IN" sz="1700" dirty="0" smtClean="0">
                <a:latin typeface="Times New Roman" pitchFamily="18" charset="0"/>
                <a:cs typeface="Times New Roman" pitchFamily="18" charset="0"/>
              </a:rPr>
              <a:t>, “Wireless network intelligence at the edge,” </a:t>
            </a:r>
            <a:r>
              <a:rPr lang="en-IN" sz="1700" dirty="0" err="1" smtClean="0">
                <a:latin typeface="Times New Roman" pitchFamily="18" charset="0"/>
                <a:cs typeface="Times New Roman" pitchFamily="18" charset="0"/>
              </a:rPr>
              <a:t>arXiv</a:t>
            </a:r>
            <a:r>
              <a:rPr lang="en-IN" sz="1700" dirty="0" smtClean="0">
                <a:latin typeface="Times New Roman" pitchFamily="18" charset="0"/>
                <a:cs typeface="Times New Roman" pitchFamily="18" charset="0"/>
              </a:rPr>
              <a:t>, Dec. 2018. [Online]. Available: http://arxiv.org/abs/1812.02858</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1512</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Friend-as-Learner Socially-Driven Trustworthy and Efficient Wireless Federated Edge Learning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2021-06-17T09:37:56Z</dcterms:modified>
</cp:coreProperties>
</file>