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Convergence of Update Aware Device Scheduling for Federated Learning at the Wireless Edge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study federated learning (FL) at the wireless edge, where power-limited devices with local datasets collaboratively train a joint model with the help of a remote parameter server (PS). We assume that the devices are connected to the PS through a bandwidth-limited shared wireless channel. At each iteration of FL, a subset of the devices are scheduled to transmit their local model updates to the PS over orthogonal channel resources, while each participating device must compress its model update to accommodate to its link capacity. We design novel scheduling and resource allocation policies that decide on the subset of the devices to transmit at each round, and how the resources should be allocated among the participating devices, not only based on their channel conditions, but also on the significance of their local model updates.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then establish convergence of a wireless FL algorithm with device scheduling, where devices have limited capacity to convey their messages. The results of numerical experiments show that the proposed scheduling policy, based on both the channel conditions and the significance of the local model updates, provides a better long-term performance than scheduling policies based only on either of the two metrics individually. Furthermore, we observe that when the data is independent and identically distributed (</a:t>
            </a:r>
            <a:r>
              <a:rPr lang="en-IN" sz="2000" dirty="0" err="1" smtClean="0">
                <a:latin typeface="Times New Roman" pitchFamily="18" charset="0"/>
                <a:cs typeface="Times New Roman" pitchFamily="18" charset="0"/>
              </a:rPr>
              <a:t>i.i.d</a:t>
            </a:r>
            <a:r>
              <a:rPr lang="en-IN" sz="2000" dirty="0" smtClean="0">
                <a:latin typeface="Times New Roman" pitchFamily="18" charset="0"/>
                <a:cs typeface="Times New Roman" pitchFamily="18" charset="0"/>
              </a:rPr>
              <a:t>.) across devices, selecting a single device at each round provides the best performance, while when the data distribution is non-</a:t>
            </a:r>
            <a:r>
              <a:rPr lang="en-IN" sz="2000" dirty="0" err="1" smtClean="0">
                <a:latin typeface="Times New Roman" pitchFamily="18" charset="0"/>
                <a:cs typeface="Times New Roman" pitchFamily="18" charset="0"/>
              </a:rPr>
              <a:t>i.i.d</a:t>
            </a:r>
            <a:r>
              <a:rPr lang="en-IN" sz="2000" dirty="0" smtClean="0">
                <a:latin typeface="Times New Roman" pitchFamily="18" charset="0"/>
                <a:cs typeface="Times New Roman" pitchFamily="18" charset="0"/>
              </a:rPr>
              <a:t>., scheduling multiple devices at each round improves the performance. This observation is verified by the convergence result, which shows that the number of scheduled devices should increase for a less diverse and more biased data distribution.</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addition to validating the theoretical convergence, our experiments also showed that the proposed algorithm can boost the convergence speed compared to an existing baseline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Contrary to most of these works which make use of existing, standard FL algorithms, our work proposes a new 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Nevertheless</a:t>
            </a:r>
            <a:r>
              <a:rPr lang="en-IN" sz="2000" dirty="0" smtClean="0">
                <a:latin typeface="Times New Roman" pitchFamily="18" charset="0"/>
                <a:cs typeface="Times New Roman" pitchFamily="18" charset="0"/>
              </a:rPr>
              <a:t>, these works lack studies on unbalanced and heterogeneous data among 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study how the computation and communication characteristics of UEs can affect their energy consumption, training time, convergence and accuracy level of FL, considering heterogeneous UEs in terms of data size, channel gain and computational and transmission power capabilities.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resource allocation across devices for FL over wireless channels is formulated as an optimization problem aiming to minimize the learning empirical loss </a:t>
            </a:r>
            <a:r>
              <a:rPr lang="en-IN" sz="2000" dirty="0" smtClean="0">
                <a:latin typeface="Times New Roman" pitchFamily="18" charset="0"/>
                <a:cs typeface="Times New Roman" pitchFamily="18" charset="0"/>
              </a:rPr>
              <a:t>function.</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highlight that, compared to the channel conditions, scheduling based on the significance of the model updates has a greater impact on the performance at </a:t>
            </a:r>
            <a:r>
              <a:rPr lang="en-IN" sz="2000" dirty="0" smtClean="0">
                <a:latin typeface="Times New Roman" pitchFamily="18" charset="0"/>
                <a:cs typeface="Times New Roman" pitchFamily="18" charset="0"/>
              </a:rPr>
              <a:t>the initial </a:t>
            </a:r>
            <a:r>
              <a:rPr lang="en-IN" sz="2000" dirty="0" smtClean="0">
                <a:latin typeface="Times New Roman" pitchFamily="18" charset="0"/>
                <a:cs typeface="Times New Roman" pitchFamily="18" charset="0"/>
              </a:rPr>
              <a:t>iterations when the gradients are more aggressive.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Frequency of participation of the devices is introduced as a device scheduling metric </a:t>
            </a:r>
            <a:r>
              <a:rPr lang="en-IN" sz="2000" dirty="0" smtClean="0">
                <a:latin typeface="Times New Roman" pitchFamily="18" charset="0"/>
                <a:cs typeface="Times New Roman" pitchFamily="18" charset="0"/>
              </a:rPr>
              <a:t>in. </a:t>
            </a:r>
          </a:p>
          <a:p>
            <a:pPr algn="just">
              <a:lnSpc>
                <a:spcPct val="150000"/>
              </a:lnSpc>
            </a:pPr>
            <a:r>
              <a:rPr lang="en-IN" sz="2000" dirty="0" smtClean="0">
                <a:latin typeface="Times New Roman" pitchFamily="18" charset="0"/>
                <a:cs typeface="Times New Roman" pitchFamily="18" charset="0"/>
              </a:rPr>
              <a:t>Also</a:t>
            </a:r>
            <a:r>
              <a:rPr lang="en-IN" sz="2000" dirty="0" smtClean="0">
                <a:latin typeface="Times New Roman" pitchFamily="18" charset="0"/>
                <a:cs typeface="Times New Roman" pitchFamily="18" charset="0"/>
              </a:rPr>
              <a:t>, a device scheduling policy for FL over wireless channels is studied in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minimize the training delay.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optimization over batch size and wireless resources is proposed to speed up FL.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FL </a:t>
            </a:r>
            <a:r>
              <a:rPr lang="en-IN" sz="2000" dirty="0" smtClean="0">
                <a:latin typeface="Times New Roman" pitchFamily="18" charset="0"/>
                <a:cs typeface="Times New Roman" pitchFamily="18" charset="0"/>
              </a:rPr>
              <a:t>over a Gaussian multiple access channel (MAC) with limited bandwidth is studied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novel digital and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approaches are proposed for the transmissions from the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proposed novel device scheduling algorithms that consider not only the channel conditions of the </a:t>
            </a:r>
            <a:r>
              <a:rPr lang="en-IN" sz="2000" dirty="0" err="1" smtClean="0">
                <a:latin typeface="Times New Roman" pitchFamily="18" charset="0"/>
                <a:cs typeface="Times New Roman" pitchFamily="18" charset="0"/>
              </a:rPr>
              <a:t>devices,but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also the significance of their local model updates.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Numerical </a:t>
            </a:r>
            <a:r>
              <a:rPr lang="en-IN" sz="2000" dirty="0" smtClean="0">
                <a:latin typeface="Times New Roman" pitchFamily="18" charset="0"/>
                <a:cs typeface="Times New Roman" pitchFamily="18" charset="0"/>
              </a:rPr>
              <a:t>results show that the proposed scheduling policy provides a better long-term performance than scheduling policies based only on either of the two metrics individually.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To the best of our knowledge, this is the first convergence result evaluating the performance of FL as a function of the number of scheduled devices at each round, as well as the number of bits each participating device can transmit, which reduces with the number of participating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goal is to identify the set of scheduled devices at each iteration that results in the best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compare the performance of different scheduling policies for the IID data distribution scenario.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goal here is to find the value of K resulting in the best performance for </a:t>
            </a:r>
            <a:r>
              <a:rPr lang="en-IN" sz="2000" dirty="0" smtClean="0">
                <a:latin typeface="Times New Roman" pitchFamily="18" charset="0"/>
                <a:cs typeface="Times New Roman" pitchFamily="18" charset="0"/>
              </a:rPr>
              <a:t>each scheduling </a:t>
            </a:r>
            <a:r>
              <a:rPr lang="en-IN" sz="2000" dirty="0" smtClean="0">
                <a:latin typeface="Times New Roman" pitchFamily="18" charset="0"/>
                <a:cs typeface="Times New Roman" pitchFamily="18" charset="0"/>
              </a:rPr>
              <a:t>policy.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can be seen, for all the scheduling policies, unlike in the IID case, scheduling a single device results in instability of the learning performance appearing as fluctuations in their accuracy levels over iterations.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Federated learning: Strategies for improving communication efficiency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Konecny, H. B. McMahan, F. X. Yu, P. Richtarik, A. T. Suresh, and D. Bacon,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5F6368"/>
                          </a:solidFill>
                          <a:latin typeface="Times New Roman"/>
                          <a:ea typeface="Calibri"/>
                          <a:cs typeface="Latha"/>
                        </a:rPr>
                        <a:t>The proposed methods are evaluated on the application of training a deep neural network to perform image classification.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Communication-efficient learning of deep networks from decentralized data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B. McMahan, E. Moore, D. Ramage, S. Hampson, and B. A. y Arcas,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We advocate an alternative that leaves the training data distributed on the mobile devices, and learns a shared model by aggregating locally-computed updates.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Federated learning: Collaborative machine learning without centralized training data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McMahan and D. Ramage,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Traditional machine learning solutions assume the existence of (cloud-based) central entities that are in charge of processing the data.</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Federated multi-task learning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Smith, C.-K. Chiang, M. Sanjabi, and A. S. Talwalkar,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Federated learning poses new statistical and systems challenges in training machine learning models over distributed networks of devices.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524000" y="1219200"/>
            <a:ext cx="7239000"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buNone/>
            </a:pPr>
            <a:r>
              <a:rPr lang="en-IN" sz="1600" dirty="0" smtClean="0">
                <a:latin typeface="Times New Roman" pitchFamily="18" charset="0"/>
                <a:cs typeface="Times New Roman" pitchFamily="18" charset="0"/>
              </a:rPr>
              <a:t>    We </a:t>
            </a:r>
            <a:r>
              <a:rPr lang="en-IN" sz="1600" dirty="0" smtClean="0">
                <a:latin typeface="Times New Roman" pitchFamily="18" charset="0"/>
                <a:cs typeface="Times New Roman" pitchFamily="18" charset="0"/>
              </a:rPr>
              <a:t>have studied FL under limited power and bandwidth resources considering block fading channels from the devices to the PS. We have considered orthogonal digital transmissions from the devices to the PS, and studied various scheduling algorithms to decide which devices participate in the learning process at each round. There is a natural </a:t>
            </a:r>
            <a:r>
              <a:rPr lang="en-IN" sz="1600" dirty="0" err="1" smtClean="0">
                <a:latin typeface="Times New Roman" pitchFamily="18" charset="0"/>
                <a:cs typeface="Times New Roman" pitchFamily="18" charset="0"/>
              </a:rPr>
              <a:t>tradeoff</a:t>
            </a:r>
            <a:r>
              <a:rPr lang="en-IN" sz="1600" dirty="0" smtClean="0">
                <a:latin typeface="Times New Roman" pitchFamily="18" charset="0"/>
                <a:cs typeface="Times New Roman" pitchFamily="18" charset="0"/>
              </a:rPr>
              <a:t> between the number of devices participating and the fraction of resources allocated to each device. With more devices scheduled for transmission, the global model parameters are updated at the PS by utilizing a larger fraction of the training data samples; while, each device provides a less accurate estimate of its local model update due to the limited resources available per device. We have proposed novel device scheduling algorithms that consider not only the channel conditions of the devices, but also the significance of their local model updates. We have also established convergence result for FL over power-and bandwidth-limited wireless networks with device scheduling, which, to the best of our knowledge, provides the first convergence result in the literature for the setting under consideration. Experiments on the MNIST dataset have shown that it is beneficial to schedule devices based on both their channel conditions and the significance of their model updates rather than considering only one of the two metrics. Also, the best number of participating devices for each considered policy depends on the type of data distribution across devices; for an IID scenario, it is better to schedule a single device, whereas for a non-IID scenario, scheduling a moderate number of devices provides the best performance. The observation on the best number of scheduled devices for IID and non-IID data distribution scenarios is corroborated by the convergence result, where the asymmetry in the data distribution, which corresponds to non-IID scenario, is introduced by increasing the variance of the local gradients.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t>
            </a:r>
            <a:r>
              <a:rPr lang="en-IN" sz="1600" dirty="0" err="1" smtClean="0">
                <a:latin typeface="Times New Roman" pitchFamily="18" charset="0"/>
                <a:cs typeface="Times New Roman" pitchFamily="18" charset="0"/>
              </a:rPr>
              <a:t>Konecny</a:t>
            </a:r>
            <a:r>
              <a:rPr lang="en-IN" sz="1600" dirty="0" smtClean="0">
                <a:latin typeface="Times New Roman" pitchFamily="18" charset="0"/>
                <a:cs typeface="Times New Roman" pitchFamily="18" charset="0"/>
              </a:rPr>
              <a:t>, H. B. McMahan, F. X. Yu, P. </a:t>
            </a:r>
            <a:r>
              <a:rPr lang="en-IN" sz="1600" dirty="0" err="1" smtClean="0">
                <a:latin typeface="Times New Roman" pitchFamily="18" charset="0"/>
                <a:cs typeface="Times New Roman" pitchFamily="18" charset="0"/>
              </a:rPr>
              <a:t>Richtarik</a:t>
            </a:r>
            <a:r>
              <a:rPr lang="en-IN" sz="1600" dirty="0" smtClean="0">
                <a:latin typeface="Times New Roman" pitchFamily="18" charset="0"/>
                <a:cs typeface="Times New Roman" pitchFamily="18" charset="0"/>
              </a:rPr>
              <a:t>, A. T. Suresh, and D. Bacon, “Federated learning: Strategies for improving communication efficiency,” arXiv:1610.05492v2 [</a:t>
            </a:r>
            <a:r>
              <a:rPr lang="en-IN" sz="1600" dirty="0" err="1" smtClean="0">
                <a:latin typeface="Times New Roman" pitchFamily="18" charset="0"/>
                <a:cs typeface="Times New Roman" pitchFamily="18" charset="0"/>
              </a:rPr>
              <a:t>cs.LG</a:t>
            </a:r>
            <a:r>
              <a:rPr lang="en-IN" sz="1600" dirty="0" smtClean="0">
                <a:latin typeface="Times New Roman" pitchFamily="18" charset="0"/>
                <a:cs typeface="Times New Roman" pitchFamily="18" charset="0"/>
              </a:rPr>
              <a:t>], Oct.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H. B. McMahan, E. Moore, D. </a:t>
            </a:r>
            <a:r>
              <a:rPr lang="en-IN" sz="1600" dirty="0" err="1" smtClean="0">
                <a:latin typeface="Times New Roman" pitchFamily="18" charset="0"/>
                <a:cs typeface="Times New Roman" pitchFamily="18" charset="0"/>
              </a:rPr>
              <a:t>Ramage</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Hampson</a:t>
            </a:r>
            <a:r>
              <a:rPr lang="en-IN" sz="1600" dirty="0" smtClean="0">
                <a:latin typeface="Times New Roman" pitchFamily="18" charset="0"/>
                <a:cs typeface="Times New Roman" pitchFamily="18" charset="0"/>
              </a:rPr>
              <a:t>, and B. A. y </a:t>
            </a:r>
            <a:r>
              <a:rPr lang="en-IN" sz="1600" dirty="0" err="1" smtClean="0">
                <a:latin typeface="Times New Roman" pitchFamily="18" charset="0"/>
                <a:cs typeface="Times New Roman" pitchFamily="18" charset="0"/>
              </a:rPr>
              <a:t>Arcas</a:t>
            </a:r>
            <a:r>
              <a:rPr lang="en-IN" sz="1600" dirty="0" smtClean="0">
                <a:latin typeface="Times New Roman" pitchFamily="18" charset="0"/>
                <a:cs typeface="Times New Roman" pitchFamily="18" charset="0"/>
              </a:rPr>
              <a:t>, “Communication-efficient learning of deep networks from decentralized data,” </a:t>
            </a:r>
            <a:r>
              <a:rPr lang="en-IN" sz="1600" dirty="0" smtClean="0">
                <a:latin typeface="Times New Roman" pitchFamily="18" charset="0"/>
                <a:cs typeface="Times New Roman" pitchFamily="18" charset="0"/>
              </a:rPr>
              <a:t>in Proc. AISTATS,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B. McMahan and D. </a:t>
            </a:r>
            <a:r>
              <a:rPr lang="en-IN" sz="1600" dirty="0" err="1" smtClean="0">
                <a:latin typeface="Times New Roman" pitchFamily="18" charset="0"/>
                <a:cs typeface="Times New Roman" pitchFamily="18" charset="0"/>
              </a:rPr>
              <a:t>Ramage</a:t>
            </a:r>
            <a:r>
              <a:rPr lang="en-IN" sz="1600" dirty="0" smtClean="0">
                <a:latin typeface="Times New Roman" pitchFamily="18" charset="0"/>
                <a:cs typeface="Times New Roman" pitchFamily="18" charset="0"/>
              </a:rPr>
              <a:t>, “Federated learning: Collaborative machine learning without centralized training data,” [online]. Available. https://ai.googleblog.com/2017/04/federated-learning-collaborative.html, Apr.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a:t>
            </a:r>
            <a:r>
              <a:rPr lang="en-IN" sz="1600" dirty="0" err="1" smtClean="0">
                <a:latin typeface="Times New Roman" pitchFamily="18" charset="0"/>
                <a:cs typeface="Times New Roman" pitchFamily="18" charset="0"/>
              </a:rPr>
              <a:t>Konecny</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Richtarik</a:t>
            </a:r>
            <a:r>
              <a:rPr lang="en-IN" sz="1600" dirty="0" smtClean="0">
                <a:latin typeface="Times New Roman" pitchFamily="18" charset="0"/>
                <a:cs typeface="Times New Roman" pitchFamily="18" charset="0"/>
              </a:rPr>
              <a:t>, “Randomized distributed mean estimation: Accuracy </a:t>
            </a:r>
            <a:r>
              <a:rPr lang="en-IN" sz="1600" dirty="0" err="1" smtClean="0">
                <a:latin typeface="Times New Roman" pitchFamily="18" charset="0"/>
                <a:cs typeface="Times New Roman" pitchFamily="18" charset="0"/>
              </a:rPr>
              <a:t>vs</a:t>
            </a:r>
            <a:r>
              <a:rPr lang="en-IN" sz="1600" dirty="0" smtClean="0">
                <a:latin typeface="Times New Roman" pitchFamily="18" charset="0"/>
                <a:cs typeface="Times New Roman" pitchFamily="18" charset="0"/>
              </a:rPr>
              <a:t> communication,” arXiv:1611.07555 [</a:t>
            </a:r>
            <a:r>
              <a:rPr lang="en-IN" sz="1600" dirty="0" err="1" smtClean="0">
                <a:latin typeface="Times New Roman" pitchFamily="18" charset="0"/>
                <a:cs typeface="Times New Roman" pitchFamily="18" charset="0"/>
              </a:rPr>
              <a:t>cs.DC</a:t>
            </a:r>
            <a:r>
              <a:rPr lang="en-IN" sz="1600" dirty="0" smtClean="0">
                <a:latin typeface="Times New Roman" pitchFamily="18" charset="0"/>
                <a:cs typeface="Times New Roman" pitchFamily="18" charset="0"/>
              </a:rPr>
              <a:t>], Nov.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V. Smith, C.-K. Chiang, M. </a:t>
            </a:r>
            <a:r>
              <a:rPr lang="en-IN" sz="1600" dirty="0" err="1" smtClean="0">
                <a:latin typeface="Times New Roman" pitchFamily="18" charset="0"/>
                <a:cs typeface="Times New Roman" pitchFamily="18" charset="0"/>
              </a:rPr>
              <a:t>Sanjabi</a:t>
            </a:r>
            <a:r>
              <a:rPr lang="en-IN" sz="1600" dirty="0" smtClean="0">
                <a:latin typeface="Times New Roman" pitchFamily="18" charset="0"/>
                <a:cs typeface="Times New Roman" pitchFamily="18" charset="0"/>
              </a:rPr>
              <a:t>, and A. S. </a:t>
            </a:r>
            <a:r>
              <a:rPr lang="en-IN" sz="1600" dirty="0" err="1" smtClean="0">
                <a:latin typeface="Times New Roman" pitchFamily="18" charset="0"/>
                <a:cs typeface="Times New Roman" pitchFamily="18" charset="0"/>
              </a:rPr>
              <a:t>Talwalkar</a:t>
            </a:r>
            <a:r>
              <a:rPr lang="en-IN" sz="1600" dirty="0" smtClean="0">
                <a:latin typeface="Times New Roman" pitchFamily="18" charset="0"/>
                <a:cs typeface="Times New Roman" pitchFamily="18" charset="0"/>
              </a:rPr>
              <a:t>, “Federated multi-task learning,” in Proc. Neural Information Processing Systems (NIPS), Long Beach, CA, USA,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a:t>
            </a:r>
            <a:r>
              <a:rPr lang="en-IN" sz="1800" dirty="0" err="1" smtClean="0">
                <a:latin typeface="Times New Roman" pitchFamily="18" charset="0"/>
                <a:cs typeface="Times New Roman" pitchFamily="18" charset="0"/>
              </a:rPr>
              <a:t>Konecny</a:t>
            </a:r>
            <a:r>
              <a:rPr lang="en-IN" sz="1800" dirty="0" smtClean="0">
                <a:latin typeface="Times New Roman" pitchFamily="18" charset="0"/>
                <a:cs typeface="Times New Roman" pitchFamily="18" charset="0"/>
              </a:rPr>
              <a:t>, B. McMahan, and D. </a:t>
            </a:r>
            <a:r>
              <a:rPr lang="en-IN" sz="1800" dirty="0" err="1" smtClean="0">
                <a:latin typeface="Times New Roman" pitchFamily="18" charset="0"/>
                <a:cs typeface="Times New Roman" pitchFamily="18" charset="0"/>
              </a:rPr>
              <a:t>Ramage</a:t>
            </a:r>
            <a:r>
              <a:rPr lang="en-IN" sz="1800" dirty="0" smtClean="0">
                <a:latin typeface="Times New Roman" pitchFamily="18" charset="0"/>
                <a:cs typeface="Times New Roman" pitchFamily="18" charset="0"/>
              </a:rPr>
              <a:t>, “Federated optimization: Distributed optimization beyond the </a:t>
            </a:r>
            <a:r>
              <a:rPr lang="en-IN" sz="1800" dirty="0" err="1" smtClean="0">
                <a:latin typeface="Times New Roman" pitchFamily="18" charset="0"/>
                <a:cs typeface="Times New Roman" pitchFamily="18" charset="0"/>
              </a:rPr>
              <a:t>datacenter</a:t>
            </a:r>
            <a:r>
              <a:rPr lang="en-IN" sz="1800" dirty="0" smtClean="0">
                <a:latin typeface="Times New Roman" pitchFamily="18" charset="0"/>
                <a:cs typeface="Times New Roman" pitchFamily="18" charset="0"/>
              </a:rPr>
              <a:t>,” arXiv:1511.03575 [</a:t>
            </a:r>
            <a:r>
              <a:rPr lang="en-IN" sz="1800" dirty="0" err="1" smtClean="0">
                <a:latin typeface="Times New Roman" pitchFamily="18" charset="0"/>
                <a:cs typeface="Times New Roman" pitchFamily="18" charset="0"/>
              </a:rPr>
              <a:t>cs.LG</a:t>
            </a:r>
            <a:r>
              <a:rPr lang="en-IN" sz="1800" dirty="0" smtClean="0">
                <a:latin typeface="Times New Roman" pitchFamily="18" charset="0"/>
                <a:cs typeface="Times New Roman" pitchFamily="18" charset="0"/>
              </a:rPr>
              <a:t>], Nov.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T. </a:t>
            </a:r>
            <a:r>
              <a:rPr lang="en-IN" sz="1800" dirty="0" err="1" smtClean="0">
                <a:latin typeface="Times New Roman" pitchFamily="18" charset="0"/>
                <a:cs typeface="Times New Roman" pitchFamily="18" charset="0"/>
              </a:rPr>
              <a:t>Nishio</a:t>
            </a:r>
            <a:r>
              <a:rPr lang="en-IN" sz="1800" dirty="0" smtClean="0">
                <a:latin typeface="Times New Roman" pitchFamily="18" charset="0"/>
                <a:cs typeface="Times New Roman" pitchFamily="18" charset="0"/>
              </a:rPr>
              <a:t> and R. </a:t>
            </a:r>
            <a:r>
              <a:rPr lang="en-IN" sz="1800" dirty="0" err="1" smtClean="0">
                <a:latin typeface="Times New Roman" pitchFamily="18" charset="0"/>
                <a:cs typeface="Times New Roman" pitchFamily="18" charset="0"/>
              </a:rPr>
              <a:t>Yonetani</a:t>
            </a:r>
            <a:r>
              <a:rPr lang="en-IN" sz="1800" dirty="0" smtClean="0">
                <a:latin typeface="Times New Roman" pitchFamily="18" charset="0"/>
                <a:cs typeface="Times New Roman" pitchFamily="18" charset="0"/>
              </a:rPr>
              <a:t>, “Client selection for federated learning with heterogeneous resources in mobile edge,” arXiv:1804.08333 [cs.NI], Oct.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J.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G. Yu, and G. Ding, “Accelerating DNN training in wireless federated edge learning system,” arXiv:1905.09712 [</a:t>
            </a:r>
            <a:r>
              <a:rPr lang="en-IN" sz="1800" dirty="0" err="1" smtClean="0">
                <a:latin typeface="Times New Roman" pitchFamily="18" charset="0"/>
                <a:cs typeface="Times New Roman" pitchFamily="18" charset="0"/>
              </a:rPr>
              <a:t>cs.LG</a:t>
            </a:r>
            <a:r>
              <a:rPr lang="en-IN" sz="1800" dirty="0" smtClean="0">
                <a:latin typeface="Times New Roman" pitchFamily="18" charset="0"/>
                <a:cs typeface="Times New Roman" pitchFamily="18" charset="0"/>
              </a:rPr>
              <a:t>], May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M. M. </a:t>
            </a:r>
            <a:r>
              <a:rPr lang="en-IN" sz="1800" dirty="0" err="1" smtClean="0">
                <a:latin typeface="Times New Roman" pitchFamily="18" charset="0"/>
                <a:cs typeface="Times New Roman" pitchFamily="18" charset="0"/>
              </a:rPr>
              <a:t>Amiri</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Gündüz</a:t>
            </a:r>
            <a:r>
              <a:rPr lang="en-IN" sz="1800" dirty="0" smtClean="0">
                <a:latin typeface="Times New Roman" pitchFamily="18" charset="0"/>
                <a:cs typeface="Times New Roman" pitchFamily="18" charset="0"/>
              </a:rPr>
              <a:t>, “Machine learning at the wireless edge: Distributed stochastic gradient descent over-the-air,” IEEE Trans. Signal Process., to appear.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G. Zhu, Y. Wang, and K. Huang, “Broadband </a:t>
            </a:r>
            <a:r>
              <a:rPr lang="en-IN" sz="1800" dirty="0" err="1" smtClean="0">
                <a:latin typeface="Times New Roman" pitchFamily="18" charset="0"/>
                <a:cs typeface="Times New Roman" pitchFamily="18" charset="0"/>
              </a:rPr>
              <a:t>analog</a:t>
            </a:r>
            <a:r>
              <a:rPr lang="en-IN" sz="1800" dirty="0" smtClean="0">
                <a:latin typeface="Times New Roman" pitchFamily="18" charset="0"/>
                <a:cs typeface="Times New Roman" pitchFamily="18" charset="0"/>
              </a:rPr>
              <a:t> aggregation for low-latency federated edge learning,”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19, no. 1, pp. 491–506, Jan. 2020.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1725</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Convergence of Update Aware Device Scheduling for Federated Learning at the Wireless Edge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2021-06-17T08:41:33Z</dcterms:modified>
</cp:coreProperties>
</file>