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Compressed Sensing based Low-Power Multi-view Video Coding and Transmission in Wireless Multi-path Multi-hop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Wireless </a:t>
            </a:r>
            <a:r>
              <a:rPr lang="en-IN" sz="2000" dirty="0" smtClean="0">
                <a:latin typeface="Times New Roman" pitchFamily="18" charset="0"/>
                <a:cs typeface="Times New Roman" pitchFamily="18" charset="0"/>
              </a:rPr>
              <a:t>Multimedia Sensor Network (WMSN) is increasingly being deployed for surveillance, monitoring and Internet-of-Things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sensing applications where a set of cameras capture and compress local images and then transmit the data to a remote controller. Such captured local images may also be compressed in a multi-view fashion to reduce the redundancy among overlapping views. In this paper, we present a novel paradigm for compressed-sensing-enabled multi-view coding and streaming in WMSN. We first propose a new encoding and decoding architecture for multi-view video systems based on Compressed Sensing (CS) principles, composed of cooperative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-aware block-level rate-adaptive encoders, feedback channels and independent decoders.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proposed architecture leverages the properties of CS to overcome many limitations of traditional encoding techniques, specifically massive storage requirements and high computational complexity. Then, we present a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framework that exploits the aforementioned coding architecture. The proposed mathematical problem minimizes the power consumption by jointly determining the encoding rate and multi-path rate allocation subject to distortion and energy constraints. Extensive performance evaluation results show that the proposed framework is able to transmit multi-view streams with guaranteed video quality at lower power consumption.</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consider both existing and emerging technologies at each layer of the protocol stack as well as cross-layer designs, and discuss how both these solutions can increase the video experience for the end user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Several </a:t>
            </a:r>
            <a:r>
              <a:rPr lang="en-IN" sz="2000" dirty="0" smtClean="0">
                <a:latin typeface="Times New Roman" pitchFamily="18" charset="0"/>
                <a:cs typeface="Times New Roman" pitchFamily="18" charset="0"/>
              </a:rPr>
              <a:t>projects have looked at designing </a:t>
            </a:r>
            <a:r>
              <a:rPr lang="en-IN" sz="2000" dirty="0" err="1" smtClean="0">
                <a:latin typeface="Times New Roman" pitchFamily="18" charset="0"/>
                <a:cs typeface="Times New Roman" pitchFamily="18" charset="0"/>
              </a:rPr>
              <a:t>videoenabled</a:t>
            </a:r>
            <a:r>
              <a:rPr lang="en-IN" sz="2000" dirty="0" smtClean="0">
                <a:latin typeface="Times New Roman" pitchFamily="18" charset="0"/>
                <a:cs typeface="Times New Roman" pitchFamily="18" charset="0"/>
              </a:rPr>
              <a:t> daughter cards which plug into existing wireless motes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most cases, the sensor networks either take advantage of existing devices networks (such as using existing </a:t>
            </a:r>
            <a:r>
              <a:rPr lang="en-IN" sz="2000" dirty="0" err="1" smtClean="0">
                <a:latin typeface="Times New Roman" pitchFamily="18" charset="0"/>
                <a:cs typeface="Times New Roman" pitchFamily="18" charset="0"/>
              </a:rPr>
              <a:t>smartphones</a:t>
            </a:r>
            <a:r>
              <a:rPr lang="en-IN" sz="2000" dirty="0" smtClean="0">
                <a:latin typeface="Times New Roman" pitchFamily="18" charset="0"/>
                <a:cs typeface="Times New Roman" pitchFamily="18" charset="0"/>
              </a:rPr>
              <a:t> to monitor an urban environment), or deploy specific single-use </a:t>
            </a:r>
            <a:r>
              <a:rPr lang="en-IN" sz="2000" dirty="0" smtClean="0">
                <a:latin typeface="Times New Roman" pitchFamily="18" charset="0"/>
                <a:cs typeface="Times New Roman" pitchFamily="18" charset="0"/>
              </a:rPr>
              <a:t>devices.</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they then propose a new end-to-end solution that would limit the rate of video packets into the network based on the video playback rate, but without the </a:t>
            </a:r>
            <a:r>
              <a:rPr lang="en-IN" sz="2000" dirty="0" err="1" smtClean="0">
                <a:latin typeface="Times New Roman" pitchFamily="18" charset="0"/>
                <a:cs typeface="Times New Roman" pitchFamily="18" charset="0"/>
              </a:rPr>
              <a:t>burstiness</a:t>
            </a:r>
            <a:r>
              <a:rPr lang="en-IN" sz="2000" dirty="0" smtClean="0">
                <a:latin typeface="Times New Roman" pitchFamily="18" charset="0"/>
                <a:cs typeface="Times New Roman" pitchFamily="18" charset="0"/>
              </a:rPr>
              <a:t> of the existing implementation.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signal estimation step consists of solving a least squares problem which is both time and resources consuming as it includes both matrix inversion and matrix-vector multiplication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Furthermore, the same authors further optimized their implementation by adopting Q-R decomposition (QRD) to solve the LS problem in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authors presented a comparative study between the implementation of the OMP for image reconstruction using a high parallel computation with an LU decomposition for solving the LS </a:t>
            </a:r>
            <a:r>
              <a:rPr lang="en-IN" sz="2000" dirty="0" smtClean="0">
                <a:latin typeface="Times New Roman" pitchFamily="18" charset="0"/>
                <a:cs typeface="Times New Roman" pitchFamily="18" charset="0"/>
              </a:rPr>
              <a:t>problem.</a:t>
            </a:r>
          </a:p>
          <a:p>
            <a:pPr algn="just">
              <a:lnSpc>
                <a:spcPct val="150000"/>
              </a:lnSpc>
            </a:pPr>
            <a:r>
              <a:rPr lang="en-IN" sz="2000" dirty="0" smtClean="0">
                <a:latin typeface="Times New Roman" pitchFamily="18" charset="0"/>
                <a:cs typeface="Times New Roman" pitchFamily="18" charset="0"/>
              </a:rPr>
              <a:t>Although CS was developed as a sensing/compression paradigm, it can be extended to other domains such as signal detection and sparse problem optimization.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unlike the previous TCP applications we have discussed, the proposed system adapts the video quality to the channel quality.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By explicitly introducing packet arrival deadline constraints in the optimization problem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proposed routing algorithm guarantees good perceived video quality while attempting to satisfy stringent delay requirements for real-time video services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address these challenges, a plethora of video-application-aware MAC protocols have been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Therefore, the proposed scheme guarantees that nodes with real-time video packets have priority access over those with delay tolerant packets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a mini-slot reuse policy is proposed by allowing two devices with more than two-hop distance to use the same mini-slot.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general, remote sensing devices are battery-driven, hence their performance is prone to the limited battery lifetime leading to both poor integration and user adherence.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high energy consumption associated with the wireless transmission limits the performance of these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self-powered devices in terms of computation abilities and battery lifetime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Optimal </a:t>
            </a:r>
            <a:r>
              <a:rPr lang="en-IN" sz="2000" dirty="0" smtClean="0">
                <a:latin typeface="Times New Roman" pitchFamily="18" charset="0"/>
                <a:cs typeface="Times New Roman" pitchFamily="18" charset="0"/>
              </a:rPr>
              <a:t>or near-optimal reconstruction performance: The measured data maintain the salient information of the signal for reconstruction purposes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these recovery algorithms depends on the targeted application and no unique recovery metric is established to determine the best recovery technique for all scenarios.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022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Internet of things security: A survey</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Alaba, F.A.; Othman, M.; Hashem, I.A.T.; Alotaibi, F.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These objects are a combination of electronics, sensors, and a software to control the way of working other parts of the object.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Smart objects as building blocks for the Internet of things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Kortuem, G.; Kawsar, F.; Sundramoorthy, V.; Fitton, D.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Such objects are building blocks for the Internet of Things and enable novel computing applications.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Design of a WSN platform for long-term environmental monitoring for </a:t>
                      </a:r>
                      <a:r>
                        <a:rPr lang="en-US" sz="2000" dirty="0" err="1">
                          <a:latin typeface="Times New Roman"/>
                          <a:ea typeface="Calibri"/>
                          <a:cs typeface="Latha"/>
                        </a:rPr>
                        <a:t>IoT</a:t>
                      </a:r>
                      <a:r>
                        <a:rPr lang="en-US" sz="2000" dirty="0">
                          <a:latin typeface="Times New Roman"/>
                          <a:ea typeface="Calibri"/>
                          <a:cs typeface="Latha"/>
                        </a:rPr>
                        <a:t> applications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Lazarescu, M.T.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Low-effort platform reuse is also considered starting from the specifications and at all design levels for a wide array of related monitoring applications.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Compressed sensing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Donoho, D.L.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Compressed sensing is an exciting, rapidly growing field, attracting considerable attention in electrical engineering, applied mathematics, statistics and computer science.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371600" y="1447800"/>
            <a:ext cx="7315200" cy="4572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4800600"/>
          </a:xfrm>
        </p:spPr>
        <p:txBody>
          <a:bodyPr>
            <a:noAutofit/>
          </a:bodyPr>
          <a:lstStyle/>
          <a:p>
            <a:pPr algn="just">
              <a:lnSpc>
                <a:spcPct val="170000"/>
              </a:lnSpc>
              <a:buNone/>
            </a:pP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a:t>
            </a:r>
            <a:r>
              <a:rPr lang="en-IN" sz="1400" dirty="0" smtClean="0">
                <a:latin typeface="Times New Roman" pitchFamily="18" charset="0"/>
                <a:cs typeface="Times New Roman" pitchFamily="18" charset="0"/>
              </a:rPr>
              <a:t>applications require a huge number of heterogeneous smart devices to sense, communicate and collaborate with each other in order to gather the maximum information to enable numerous types of services. A large number of sensors will generate big redundant data that would cause unnecessary network traffic, thus degrading the overall system performance. Therefore, exploring CS can reduce the number of data collected and can release the pressure on the wireless communication. This paper provides a brief overview on CS theory, starting from the basic model of the signal acquisition to the criteria that should be satisfied while designing the sensing matrix, as well as listing some of the most considered reconstruction algorithms used in the literature. Moreover, this paper reviews the extant work presented in the literature that addresses the integration of CS techniques in the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platforms. To this end, and aiming to make the discussion clear and easy to follow, the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platform is divided into three layers and the related CS researches for each layer is discussed thoroughly. The acquisition layer consists of the huge number of sensors that communicate with each other and with a central fusion node. High power consumption presents the most important issue to tackle. Thus, CS techniques can be deployed as a compression technique to reduce the power consumption. </a:t>
            </a:r>
            <a:r>
              <a:rPr lang="en-IN" sz="1400" dirty="0" smtClean="0">
                <a:latin typeface="Times New Roman" pitchFamily="18" charset="0"/>
                <a:cs typeface="Times New Roman" pitchFamily="18" charset="0"/>
              </a:rPr>
              <a:t>In </a:t>
            </a:r>
            <a:r>
              <a:rPr lang="en-IN" sz="1400" dirty="0" smtClean="0">
                <a:latin typeface="Times New Roman" pitchFamily="18" charset="0"/>
                <a:cs typeface="Times New Roman" pitchFamily="18" charset="0"/>
              </a:rPr>
              <a:t>addition, compressive gathering, sparse networking and hybrid joint DCS-routing protocols can also be explored to achieve energy-efficient sensing layer</a:t>
            </a:r>
            <a:endParaRPr lang="en-US" sz="14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Alaba</a:t>
            </a:r>
            <a:r>
              <a:rPr lang="en-IN" sz="1600" dirty="0" smtClean="0">
                <a:latin typeface="Times New Roman" pitchFamily="18" charset="0"/>
                <a:cs typeface="Times New Roman" pitchFamily="18" charset="0"/>
              </a:rPr>
              <a:t>, F.A.; Othman, M.; </a:t>
            </a:r>
            <a:r>
              <a:rPr lang="en-IN" sz="1600" dirty="0" err="1" smtClean="0">
                <a:latin typeface="Times New Roman" pitchFamily="18" charset="0"/>
                <a:cs typeface="Times New Roman" pitchFamily="18" charset="0"/>
              </a:rPr>
              <a:t>Hashem</a:t>
            </a:r>
            <a:r>
              <a:rPr lang="en-IN" sz="1600" dirty="0" smtClean="0">
                <a:latin typeface="Times New Roman" pitchFamily="18" charset="0"/>
                <a:cs typeface="Times New Roman" pitchFamily="18" charset="0"/>
              </a:rPr>
              <a:t>, I.A.T.; </a:t>
            </a:r>
            <a:r>
              <a:rPr lang="en-IN" sz="1600" dirty="0" err="1" smtClean="0">
                <a:latin typeface="Times New Roman" pitchFamily="18" charset="0"/>
                <a:cs typeface="Times New Roman" pitchFamily="18" charset="0"/>
              </a:rPr>
              <a:t>Alotaibi</a:t>
            </a:r>
            <a:r>
              <a:rPr lang="en-IN" sz="1600" dirty="0" smtClean="0">
                <a:latin typeface="Times New Roman" pitchFamily="18" charset="0"/>
                <a:cs typeface="Times New Roman" pitchFamily="18" charset="0"/>
              </a:rPr>
              <a:t>, F. Internet of things security: A survey. J.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Appl. 2017, 88, 10–28.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Kortuem</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Kawsar</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Sundramoorthy</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Fitton</a:t>
            </a:r>
            <a:r>
              <a:rPr lang="en-IN" sz="1600" dirty="0" smtClean="0">
                <a:latin typeface="Times New Roman" pitchFamily="18" charset="0"/>
                <a:cs typeface="Times New Roman" pitchFamily="18" charset="0"/>
              </a:rPr>
              <a:t>, D. Smart objects as building blocks for the Internet of things. IEEE Internet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2010, 14, 44–51.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Holler, J.; </a:t>
            </a:r>
            <a:r>
              <a:rPr lang="en-IN" sz="1600" dirty="0" err="1" smtClean="0">
                <a:latin typeface="Times New Roman" pitchFamily="18" charset="0"/>
                <a:cs typeface="Times New Roman" pitchFamily="18" charset="0"/>
              </a:rPr>
              <a:t>Tsiatsis</a:t>
            </a:r>
            <a:r>
              <a:rPr lang="en-IN" sz="1600" dirty="0" smtClean="0">
                <a:latin typeface="Times New Roman" pitchFamily="18" charset="0"/>
                <a:cs typeface="Times New Roman" pitchFamily="18" charset="0"/>
              </a:rPr>
              <a:t>, V.; Mulligan, C.; </a:t>
            </a:r>
            <a:r>
              <a:rPr lang="en-IN" sz="1600" dirty="0" err="1" smtClean="0">
                <a:latin typeface="Times New Roman" pitchFamily="18" charset="0"/>
                <a:cs typeface="Times New Roman" pitchFamily="18" charset="0"/>
              </a:rPr>
              <a:t>Avesand</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Karnouskos</a:t>
            </a:r>
            <a:r>
              <a:rPr lang="en-IN" sz="1600" dirty="0" smtClean="0">
                <a:latin typeface="Times New Roman" pitchFamily="18" charset="0"/>
                <a:cs typeface="Times New Roman" pitchFamily="18" charset="0"/>
              </a:rPr>
              <a:t>, S.; Boyle, D. From Machine-to-Machine to the Internet of Things: Introduction to a New Age of Intelligence; Academic Press: Cambridge, MA, USA,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Lazarescu</a:t>
            </a:r>
            <a:r>
              <a:rPr lang="en-IN" sz="1600" dirty="0" smtClean="0">
                <a:latin typeface="Times New Roman" pitchFamily="18" charset="0"/>
                <a:cs typeface="Times New Roman" pitchFamily="18" charset="0"/>
              </a:rPr>
              <a:t>, M.T. Design of a WSN platform for long-term environmental monitoring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applications. IEEE J. </a:t>
            </a:r>
            <a:r>
              <a:rPr lang="en-IN" sz="1600" dirty="0" err="1" smtClean="0">
                <a:latin typeface="Times New Roman" pitchFamily="18" charset="0"/>
                <a:cs typeface="Times New Roman" pitchFamily="18" charset="0"/>
              </a:rPr>
              <a:t>Emerg</a:t>
            </a:r>
            <a:r>
              <a:rPr lang="en-IN" sz="1600" dirty="0" smtClean="0">
                <a:latin typeface="Times New Roman" pitchFamily="18" charset="0"/>
                <a:cs typeface="Times New Roman" pitchFamily="18" charset="0"/>
              </a:rPr>
              <a:t>. Sel. Top. Circuits Syst. 2013, 3, 45–54.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Yang, G.; </a:t>
            </a:r>
            <a:r>
              <a:rPr lang="en-IN" sz="1600" dirty="0" err="1" smtClean="0">
                <a:latin typeface="Times New Roman" pitchFamily="18" charset="0"/>
                <a:cs typeface="Times New Roman" pitchFamily="18" charset="0"/>
              </a:rPr>
              <a:t>Xie</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Mäntysalo</a:t>
            </a:r>
            <a:r>
              <a:rPr lang="en-IN" sz="1600" dirty="0" smtClean="0">
                <a:latin typeface="Times New Roman" pitchFamily="18" charset="0"/>
                <a:cs typeface="Times New Roman" pitchFamily="18" charset="0"/>
              </a:rPr>
              <a:t>, M.; Zhou, X.; Pang, Z.; </a:t>
            </a:r>
            <a:r>
              <a:rPr lang="en-IN" sz="1600" dirty="0" err="1" smtClean="0">
                <a:latin typeface="Times New Roman" pitchFamily="18" charset="0"/>
                <a:cs typeface="Times New Roman" pitchFamily="18" charset="0"/>
              </a:rPr>
              <a:t>Da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L.; Kao-Walter, S.; Chen, Q.;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L.R. A health-</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platform based on the integration of intelligent packaging, unobtrusive bio-sensor, and intelligent medicine box. IEEE Trans. Ind. Inform. 2014, 10, 2180–2191.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Donoho</a:t>
            </a:r>
            <a:r>
              <a:rPr lang="en-IN" sz="1600" dirty="0" smtClean="0">
                <a:latin typeface="Times New Roman" pitchFamily="18" charset="0"/>
                <a:cs typeface="Times New Roman" pitchFamily="18" charset="0"/>
              </a:rPr>
              <a:t>, D.L. Compressed sensing. IEEE Trans. Inf. Theory 2006, 52, 1289–1306.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Candès</a:t>
            </a:r>
            <a:r>
              <a:rPr lang="en-IN" sz="1600" dirty="0" smtClean="0">
                <a:latin typeface="Times New Roman" pitchFamily="18" charset="0"/>
                <a:cs typeface="Times New Roman" pitchFamily="18" charset="0"/>
              </a:rPr>
              <a:t>, E.J.; Romberg, J.; Tao, T. Robust uncertainty principles: Exact signal reconstruction from highly incomplete frequency information. IEEE Trans. Inf. Theory 2006, 52, 489–509.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Zhang, Z.; Jung, T.P.; </a:t>
            </a:r>
            <a:r>
              <a:rPr lang="en-IN" sz="1600" dirty="0" err="1" smtClean="0">
                <a:latin typeface="Times New Roman" pitchFamily="18" charset="0"/>
                <a:cs typeface="Times New Roman" pitchFamily="18" charset="0"/>
              </a:rPr>
              <a:t>Makeig</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Rao</a:t>
            </a:r>
            <a:r>
              <a:rPr lang="en-IN" sz="1600" dirty="0" smtClean="0">
                <a:latin typeface="Times New Roman" pitchFamily="18" charset="0"/>
                <a:cs typeface="Times New Roman" pitchFamily="18" charset="0"/>
              </a:rPr>
              <a:t>, B.D. Compressed sensing for energy-efficient wireless </a:t>
            </a:r>
            <a:r>
              <a:rPr lang="en-IN" sz="1600" dirty="0" err="1" smtClean="0">
                <a:latin typeface="Times New Roman" pitchFamily="18" charset="0"/>
                <a:cs typeface="Times New Roman" pitchFamily="18" charset="0"/>
              </a:rPr>
              <a:t>telemonitoring</a:t>
            </a:r>
            <a:r>
              <a:rPr lang="en-IN" sz="1600" dirty="0" smtClean="0">
                <a:latin typeface="Times New Roman" pitchFamily="18" charset="0"/>
                <a:cs typeface="Times New Roman" pitchFamily="18" charset="0"/>
              </a:rPr>
              <a:t> of </a:t>
            </a:r>
            <a:r>
              <a:rPr lang="en-IN" sz="1600" dirty="0" err="1" smtClean="0">
                <a:latin typeface="Times New Roman" pitchFamily="18" charset="0"/>
                <a:cs typeface="Times New Roman" pitchFamily="18" charset="0"/>
              </a:rPr>
              <a:t>noninvasive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fetal</a:t>
            </a:r>
            <a:r>
              <a:rPr lang="en-IN" sz="1600" dirty="0" smtClean="0">
                <a:latin typeface="Times New Roman" pitchFamily="18" charset="0"/>
                <a:cs typeface="Times New Roman" pitchFamily="18" charset="0"/>
              </a:rPr>
              <a:t> ECG via block sparse Bayesian learning. IEEE Trans. Biomed. Eng. 2013, 60, 300–309.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PubMed</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Jaspan</a:t>
            </a:r>
            <a:r>
              <a:rPr lang="en-IN" sz="1600" dirty="0" smtClean="0">
                <a:latin typeface="Times New Roman" pitchFamily="18" charset="0"/>
                <a:cs typeface="Times New Roman" pitchFamily="18" charset="0"/>
              </a:rPr>
              <a:t>, O.N.; </a:t>
            </a:r>
            <a:r>
              <a:rPr lang="en-IN" sz="1600" dirty="0" err="1" smtClean="0">
                <a:latin typeface="Times New Roman" pitchFamily="18" charset="0"/>
                <a:cs typeface="Times New Roman" pitchFamily="18" charset="0"/>
              </a:rPr>
              <a:t>Fleysher</a:t>
            </a:r>
            <a:r>
              <a:rPr lang="en-IN" sz="1600" dirty="0" smtClean="0">
                <a:latin typeface="Times New Roman" pitchFamily="18" charset="0"/>
                <a:cs typeface="Times New Roman" pitchFamily="18" charset="0"/>
              </a:rPr>
              <a:t>, R.; Lipton, M.L. Compressed sensing MRI: A review of the clinical literature. Br. J. </a:t>
            </a:r>
            <a:r>
              <a:rPr lang="en-IN" sz="1600" dirty="0" err="1" smtClean="0">
                <a:latin typeface="Times New Roman" pitchFamily="18" charset="0"/>
                <a:cs typeface="Times New Roman" pitchFamily="18" charset="0"/>
              </a:rPr>
              <a:t>Radiol</a:t>
            </a:r>
            <a:r>
              <a:rPr lang="en-IN" sz="1600" dirty="0" smtClean="0">
                <a:latin typeface="Times New Roman" pitchFamily="18" charset="0"/>
                <a:cs typeface="Times New Roman" pitchFamily="18" charset="0"/>
              </a:rPr>
              <a:t>. 2015, 88, 20150487.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PubMed</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Djelouat</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Baali</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Amira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Bensaali</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Based Compressive Sensing for ECG Monitoring. In Proceedings of the 2017 IEEE International Conference on Internet of Things (</a:t>
            </a:r>
            <a:r>
              <a:rPr lang="en-IN" sz="1600" dirty="0" err="1" smtClean="0">
                <a:latin typeface="Times New Roman" pitchFamily="18" charset="0"/>
                <a:cs typeface="Times New Roman" pitchFamily="18" charset="0"/>
              </a:rPr>
              <a:t>iThings</a:t>
            </a:r>
            <a:r>
              <a:rPr lang="en-IN" sz="1600" dirty="0" smtClean="0">
                <a:latin typeface="Times New Roman" pitchFamily="18" charset="0"/>
                <a:cs typeface="Times New Roman" pitchFamily="18" charset="0"/>
              </a:rPr>
              <a:t>) and IEEE Green Computing and Communications (</a:t>
            </a:r>
            <a:r>
              <a:rPr lang="en-IN" sz="1600" dirty="0" err="1" smtClean="0">
                <a:latin typeface="Times New Roman" pitchFamily="18" charset="0"/>
                <a:cs typeface="Times New Roman" pitchFamily="18" charset="0"/>
              </a:rPr>
              <a:t>GreenCom</a:t>
            </a:r>
            <a:r>
              <a:rPr lang="en-IN" sz="1600" dirty="0" smtClean="0">
                <a:latin typeface="Times New Roman" pitchFamily="18" charset="0"/>
                <a:cs typeface="Times New Roman" pitchFamily="18" charset="0"/>
              </a:rPr>
              <a:t>) and IEEE Cyber, Physical and Social Computing (</a:t>
            </a:r>
            <a:r>
              <a:rPr lang="en-IN" sz="1600" dirty="0" err="1" smtClean="0">
                <a:latin typeface="Times New Roman" pitchFamily="18" charset="0"/>
                <a:cs typeface="Times New Roman" pitchFamily="18" charset="0"/>
              </a:rPr>
              <a:t>CPSCom</a:t>
            </a:r>
            <a:r>
              <a:rPr lang="en-IN" sz="1600" dirty="0" smtClean="0">
                <a:latin typeface="Times New Roman" pitchFamily="18" charset="0"/>
                <a:cs typeface="Times New Roman" pitchFamily="18" charset="0"/>
              </a:rPr>
              <a:t>) and IEEE Smart Data (</a:t>
            </a:r>
            <a:r>
              <a:rPr lang="en-IN" sz="1600" dirty="0" err="1" smtClean="0">
                <a:latin typeface="Times New Roman" pitchFamily="18" charset="0"/>
                <a:cs typeface="Times New Roman" pitchFamily="18" charset="0"/>
              </a:rPr>
              <a:t>SmartData</a:t>
            </a:r>
            <a:r>
              <a:rPr lang="en-IN" sz="1600" dirty="0" smtClean="0">
                <a:latin typeface="Times New Roman" pitchFamily="18" charset="0"/>
                <a:cs typeface="Times New Roman" pitchFamily="18" charset="0"/>
              </a:rPr>
              <a:t>), Exeter, UK, 21–23 June 2017; IEEE: Piscataway, NJ, USA, 2017; pp. 183–189.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1633</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Compressed Sensing based Low-Power Multi-view Video Coding and Transmission in Wireless Multi-path Multi-hop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2021-06-17T14:42:58Z</dcterms:modified>
</cp:coreProperties>
</file>