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6/16/2021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6/16/2021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6/16/2021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6/16/2021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6/16/2021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6/16/2021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6/16/2021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6/16/2021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6/16/2021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Sum-Rate Maximization of Wireless Powered Primary Users for Cooperative CRNs NOMA or TDMA at Cognitive Users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Recently</a:t>
            </a:r>
            <a:r>
              <a:rPr lang="en-IN" sz="2000" dirty="0" smtClean="0">
                <a:latin typeface="Times New Roman" pitchFamily="18" charset="0"/>
                <a:cs typeface="Times New Roman" pitchFamily="18" charset="0"/>
              </a:rPr>
              <a:t>, wireless powered cooperative cognitive radio networks (CRNs), which combine the technologies of radio frequency (RF) energy harvesting and CR, have drawn great attention. In such networks, energy cooperation between the cognitive users (CUs) and the wireless powered primary users (PUs) can be performed, where the CUs can charge the PUs wirelessly in exchange for the spectrum access. Specifically, energy cooperation and information transmission is executed in two phases, where the CUs transmit their data signals and the PUs harvest energy from these signals in the first phase, and the PUs transmit their data using the harvested energy in the second phase.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particular, we consider two multiple access schemes for the CUs, namely non-orthogonal multiple access (NOMA) and time-division multiple access (TDMA). For both NOMA and TDMA, the PU sum-rate maximization problems under the minimum CU sum-rate constraint are first simplified by exploring particular problem structure, then are transformed to convex problems, and finally are solved optimally. The PU sum-rates of the two schemes are compared theoretically as well as numerically. It is revealed that the circuit power consumption at the CUs, the required minimum CU sum-rate, and the PU energy harvesting sensitivity and saturation thresholds play key roles in the PU performance comparison of the two schemes.</a:t>
            </a:r>
          </a:p>
          <a:p>
            <a:pPr algn="just">
              <a:lnSpc>
                <a:spcPct val="150000"/>
              </a:lnSpc>
              <a:buNone/>
            </a:pP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219200" y="609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general, the existing NOMA schemes can be classified into two categories: power-domain NOMA and code-domain NOMA.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former assigns a unique power level to a user and multiple users transmit their signals sharing the same time-frequency-code resources, each using its allocated </a:t>
            </a:r>
            <a:r>
              <a:rPr lang="en-IN" sz="2000" dirty="0" smtClean="0">
                <a:latin typeface="Times New Roman" pitchFamily="18" charset="0"/>
                <a:cs typeface="Times New Roman" pitchFamily="18" charset="0"/>
              </a:rPr>
              <a:t>power.</a:t>
            </a:r>
          </a:p>
          <a:p>
            <a:pPr algn="just">
              <a:lnSpc>
                <a:spcPct val="150000"/>
              </a:lnSpc>
            </a:pPr>
            <a:r>
              <a:rPr lang="en-IN" sz="2000" dirty="0" smtClean="0">
                <a:latin typeface="Times New Roman" pitchFamily="18" charset="0"/>
                <a:cs typeface="Times New Roman" pitchFamily="18" charset="0"/>
              </a:rPr>
              <a:t>Moreover, VLC is particularly useful in some sensitive environments such as aircraft cabins and hospitals, where the interference to existing radio frequency (RF) systems is by nature problematic.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Despite </a:t>
            </a:r>
            <a:r>
              <a:rPr lang="en-IN" sz="2000" dirty="0" smtClean="0">
                <a:latin typeface="Times New Roman" pitchFamily="18" charset="0"/>
                <a:cs typeface="Times New Roman" pitchFamily="18" charset="0"/>
              </a:rPr>
              <a:t>major differences between the VLC channel and the RF channel, the application of NOMA to downlink VLC case has the potential to further increase the performance of VLC networks without affecting light emitting diode (LED) lighting </a:t>
            </a:r>
            <a:r>
              <a:rPr lang="en-IN" sz="2000" dirty="0" smtClean="0">
                <a:latin typeface="Times New Roman" pitchFamily="18" charset="0"/>
                <a:cs typeface="Times New Roman" pitchFamily="18" charset="0"/>
              </a:rPr>
              <a:t>quality.</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47800"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To tackle non-convexity of the sum-rate maximization problem, we propose an iterative algorithm where the time allocation and the transmit power are updated based on the weighted minimum mean square error criteria and the gradient projection method, respectively.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this case, due to the absence of interference in the UL, the sum-rate maximization becomes a convex problem, and thus we readily find a closed-form solution for time allocation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To </a:t>
            </a:r>
            <a:r>
              <a:rPr lang="en-IN" sz="2000" dirty="0" smtClean="0">
                <a:latin typeface="Times New Roman" pitchFamily="18" charset="0"/>
                <a:cs typeface="Times New Roman" pitchFamily="18" charset="0"/>
              </a:rPr>
              <a:t>tackle this problem, we provide an alternating </a:t>
            </a:r>
            <a:r>
              <a:rPr lang="en-IN" sz="2000" dirty="0" smtClean="0">
                <a:latin typeface="Times New Roman" pitchFamily="18" charset="0"/>
                <a:cs typeface="Times New Roman" pitchFamily="18" charset="0"/>
              </a:rPr>
              <a:t>algorithm </a:t>
            </a:r>
            <a:r>
              <a:rPr lang="en-IN" sz="2000" dirty="0" smtClean="0">
                <a:latin typeface="Times New Roman" pitchFamily="18" charset="0"/>
                <a:cs typeface="Times New Roman" pitchFamily="18" charset="0"/>
              </a:rPr>
              <a:t>which first optimizes power allocation utilizing the weighted minimum mean square error (WMMSE) </a:t>
            </a:r>
            <a:r>
              <a:rPr lang="en-IN" sz="2000" dirty="0" smtClean="0">
                <a:latin typeface="Times New Roman" pitchFamily="18" charset="0"/>
                <a:cs typeface="Times New Roman" pitchFamily="18" charset="0"/>
              </a:rPr>
              <a:t>approach, </a:t>
            </a:r>
            <a:r>
              <a:rPr lang="en-IN" sz="2000" dirty="0" smtClean="0">
                <a:latin typeface="Times New Roman" pitchFamily="18" charset="0"/>
                <a:cs typeface="Times New Roman" pitchFamily="18" charset="0"/>
              </a:rPr>
              <a:t>and then computes time allocation based on the gradient projection </a:t>
            </a:r>
            <a:r>
              <a:rPr lang="en-IN" sz="2000" dirty="0" smtClean="0">
                <a:latin typeface="Times New Roman" pitchFamily="18" charset="0"/>
                <a:cs typeface="Times New Roman" pitchFamily="18" charset="0"/>
              </a:rPr>
              <a:t>method.</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a layered transmission scheme is proposed based on QR factorization.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Under </a:t>
            </a:r>
            <a:r>
              <a:rPr lang="en-IN" sz="2000" dirty="0" smtClean="0">
                <a:latin typeface="Times New Roman" pitchFamily="18" charset="0"/>
                <a:cs typeface="Times New Roman" pitchFamily="18" charset="0"/>
              </a:rPr>
              <a:t>instantaneous CSI, an approach to maximize the sum rate of MIMO-NOMA with layered transmissions is proposed after showing that the sum rate is concave in allocated powers to multiple layers of users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Both </a:t>
            </a:r>
            <a:r>
              <a:rPr lang="en-IN" sz="2000" dirty="0" smtClean="0">
                <a:latin typeface="Times New Roman" pitchFamily="18" charset="0"/>
                <a:cs typeface="Times New Roman" pitchFamily="18" charset="0"/>
              </a:rPr>
              <a:t>optimal and low-complexity suboptimal power allocation schemes are proposed under total transmit power constraint and minimum rate constraint of the weak user</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It is shown that if the broadcast channels are quasi-degraded, the proposed optimization algorithm in combination with superposition coding and SIC can achieve system capacity.</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This is quite different from traditional communication systems, where the interference signal reaching at unintended users usually deteriorates the </a:t>
            </a:r>
            <a:r>
              <a:rPr lang="en-IN" sz="2000" dirty="0" smtClean="0">
                <a:latin typeface="Times New Roman" pitchFamily="18" charset="0"/>
                <a:cs typeface="Times New Roman" pitchFamily="18" charset="0"/>
              </a:rPr>
              <a:t>performance.</a:t>
            </a:r>
          </a:p>
          <a:p>
            <a:pPr algn="just">
              <a:lnSpc>
                <a:spcPct val="150000"/>
              </a:lnSpc>
            </a:pPr>
            <a:r>
              <a:rPr lang="en-IN" sz="2000" dirty="0" smtClean="0">
                <a:latin typeface="Times New Roman" pitchFamily="18" charset="0"/>
                <a:cs typeface="Times New Roman" pitchFamily="18" charset="0"/>
              </a:rPr>
              <a:t>The asynchronous protocol presented in the previous section provides good sum-rate </a:t>
            </a:r>
            <a:r>
              <a:rPr lang="en-IN" sz="2000" dirty="0" smtClean="0">
                <a:latin typeface="Times New Roman" pitchFamily="18" charset="0"/>
                <a:cs typeface="Times New Roman" pitchFamily="18" charset="0"/>
              </a:rPr>
              <a:t>performance.</a:t>
            </a:r>
          </a:p>
          <a:p>
            <a:pPr algn="just">
              <a:lnSpc>
                <a:spcPct val="150000"/>
              </a:lnSpc>
            </a:pPr>
            <a:r>
              <a:rPr lang="en-IN" sz="2000" dirty="0" smtClean="0">
                <a:latin typeface="Times New Roman" pitchFamily="18" charset="0"/>
                <a:cs typeface="Times New Roman" pitchFamily="18" charset="0"/>
              </a:rPr>
              <a:t>Due to a trade-off between the amount of the harvested energy and the WIT interference, it is observed that the sum-rate performance of the proposed algorithm for the asynchronous protocol slightly changes as κ˜ increases.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contrast, the performance of the TDMA protocol continuously enhances as the interference strength κ˜ grows, whereas that of the synchronous protocol and the non-cooperation scheme constantly decline for both PT = 15 </a:t>
            </a:r>
            <a:r>
              <a:rPr lang="en-IN" sz="2000" dirty="0" err="1" smtClean="0">
                <a:latin typeface="Times New Roman" pitchFamily="18" charset="0"/>
                <a:cs typeface="Times New Roman" pitchFamily="18" charset="0"/>
              </a:rPr>
              <a:t>dBm</a:t>
            </a:r>
            <a:r>
              <a:rPr lang="en-IN" sz="2000" dirty="0" smtClean="0">
                <a:latin typeface="Times New Roman" pitchFamily="18" charset="0"/>
                <a:cs typeface="Times New Roman" pitchFamily="18" charset="0"/>
              </a:rPr>
              <a:t> and 30 </a:t>
            </a:r>
            <a:r>
              <a:rPr lang="en-IN" sz="2000" dirty="0" err="1" smtClean="0">
                <a:latin typeface="Times New Roman" pitchFamily="18" charset="0"/>
                <a:cs typeface="Times New Roman" pitchFamily="18" charset="0"/>
              </a:rPr>
              <a:t>dBm</a:t>
            </a:r>
            <a:r>
              <a:rPr lang="en-IN" sz="2000" dirty="0" smtClean="0">
                <a:latin typeface="Times New Roman" pitchFamily="18" charset="0"/>
                <a:cs typeface="Times New Roman" pitchFamily="18" charset="0"/>
              </a:rPr>
              <a:t>. </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75945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Wireless powered communication networks in interference channel</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H. Kim, H. Lee, and I. Lee,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In this two cell scenario, the H-APs first transmit the energy signal to charge both users in the downlink (DL) phase.</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MIMO Broadcasting for Simultaneous Wireless Information and Power Transfer</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R. Zhang and C. K. Ho,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Wireless power transfer (WPT) is a promising new solution to provide convenient and perpetual energy supplies to wireless networks.</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400040"/>
        </p:xfrm>
        <a:graphic>
          <a:graphicData uri="http://schemas.openxmlformats.org/drawingml/2006/table">
            <a:tbl>
              <a:tblPr firstRow="1" bandRow="1">
                <a:tableStyleId>{5C22544A-7EE6-4342-B048-85BDC9FD1C3A}</a:tableStyleId>
              </a:tblPr>
              <a:tblGrid>
                <a:gridCol w="2571750"/>
                <a:gridCol w="2228850"/>
                <a:gridCol w="29146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pitchFamily="18" charset="0"/>
                          <a:ea typeface="Calibri"/>
                          <a:cs typeface="Times New Roman" pitchFamily="18" charset="0"/>
                        </a:rPr>
                        <a:t>Optimal </a:t>
                      </a:r>
                      <a:r>
                        <a:rPr lang="en-US" sz="2000" dirty="0" err="1">
                          <a:latin typeface="Times New Roman" pitchFamily="18" charset="0"/>
                          <a:ea typeface="Calibri"/>
                          <a:cs typeface="Times New Roman" pitchFamily="18" charset="0"/>
                        </a:rPr>
                        <a:t>Beamforming</a:t>
                      </a:r>
                      <a:r>
                        <a:rPr lang="en-US" sz="2000" dirty="0">
                          <a:latin typeface="Times New Roman" pitchFamily="18" charset="0"/>
                          <a:ea typeface="Calibri"/>
                          <a:cs typeface="Times New Roman" pitchFamily="18" charset="0"/>
                        </a:rPr>
                        <a:t> Designs for Wireless Information and Power Transfer in MISO Interference Channels</a:t>
                      </a:r>
                      <a:endParaRPr lang="en-IN" sz="2000" dirty="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H. Lee, S.-R. Lee, H.-B. Kong, and I. Lee, </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pitchFamily="18" charset="0"/>
                          <a:ea typeface="Calibri"/>
                          <a:cs typeface="Times New Roman" pitchFamily="18" charset="0"/>
                        </a:rPr>
                        <a:t>To this end, the problems for maximizing the information rate are formulated with minimum required harvested energy constraint.</a:t>
                      </a:r>
                      <a:endParaRPr lang="en-IN" sz="2000">
                        <a:latin typeface="Times New Roman" pitchFamily="18" charset="0"/>
                        <a:ea typeface="Calibri"/>
                        <a:cs typeface="Times New Roman" pitchFamily="18" charset="0"/>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Joint Wireless Information and Energy Transfer in a Two-User MIMO Interference Channel</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J. Park and B. Clerckx, </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pitchFamily="18" charset="0"/>
                          <a:ea typeface="Calibri"/>
                          <a:cs typeface="Times New Roman" pitchFamily="18" charset="0"/>
                        </a:rPr>
                        <a:t>Finally, we propose a mode scheduling method to switch between (E </a:t>
                      </a:r>
                      <a:r>
                        <a:rPr lang="en-IN" sz="2000" baseline="-25000" dirty="0">
                          <a:latin typeface="Times New Roman" pitchFamily="18" charset="0"/>
                          <a:ea typeface="Calibri"/>
                          <a:cs typeface="Times New Roman" pitchFamily="18" charset="0"/>
                        </a:rPr>
                        <a:t>H1</a:t>
                      </a:r>
                      <a:r>
                        <a:rPr lang="en-IN" sz="2000" dirty="0">
                          <a:latin typeface="Times New Roman" pitchFamily="18" charset="0"/>
                          <a:ea typeface="Calibri"/>
                          <a:cs typeface="Times New Roman" pitchFamily="18" charset="0"/>
                        </a:rPr>
                        <a:t> , I </a:t>
                      </a:r>
                      <a:r>
                        <a:rPr lang="en-IN" sz="2000" baseline="-25000" dirty="0">
                          <a:latin typeface="Times New Roman" pitchFamily="18" charset="0"/>
                          <a:ea typeface="Calibri"/>
                          <a:cs typeface="Times New Roman" pitchFamily="18" charset="0"/>
                        </a:rPr>
                        <a:t>D2</a:t>
                      </a:r>
                      <a:r>
                        <a:rPr lang="en-IN" sz="2000" dirty="0">
                          <a:latin typeface="Times New Roman" pitchFamily="18" charset="0"/>
                          <a:ea typeface="Calibri"/>
                          <a:cs typeface="Times New Roman" pitchFamily="18" charset="0"/>
                        </a:rPr>
                        <a:t> ) and (I </a:t>
                      </a:r>
                      <a:r>
                        <a:rPr lang="en-IN" sz="2000" baseline="-25000" dirty="0">
                          <a:latin typeface="Times New Roman" pitchFamily="18" charset="0"/>
                          <a:ea typeface="Calibri"/>
                          <a:cs typeface="Times New Roman" pitchFamily="18" charset="0"/>
                        </a:rPr>
                        <a:t>D1</a:t>
                      </a:r>
                      <a:r>
                        <a:rPr lang="en-IN" sz="2000" dirty="0">
                          <a:latin typeface="Times New Roman" pitchFamily="18" charset="0"/>
                          <a:ea typeface="Calibri"/>
                          <a:cs typeface="Times New Roman" pitchFamily="18" charset="0"/>
                        </a:rPr>
                        <a:t> , E </a:t>
                      </a:r>
                      <a:r>
                        <a:rPr lang="en-IN" sz="2000" baseline="-25000" dirty="0">
                          <a:latin typeface="Times New Roman" pitchFamily="18" charset="0"/>
                          <a:ea typeface="Calibri"/>
                          <a:cs typeface="Times New Roman" pitchFamily="18" charset="0"/>
                        </a:rPr>
                        <a:t>H2</a:t>
                      </a:r>
                      <a:r>
                        <a:rPr lang="en-IN" sz="2000" dirty="0">
                          <a:latin typeface="Times New Roman" pitchFamily="18" charset="0"/>
                          <a:ea typeface="Calibri"/>
                          <a:cs typeface="Times New Roman" pitchFamily="18" charset="0"/>
                        </a:rPr>
                        <a:t> ) based on the SLER.</a:t>
                      </a: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5.jpg"/>
          <p:cNvPicPr>
            <a:picLocks noGrp="1" noChangeAspect="1" noChangeArrowheads="1"/>
          </p:cNvPicPr>
          <p:nvPr>
            <p:ph idx="1"/>
          </p:nvPr>
        </p:nvPicPr>
        <p:blipFill>
          <a:blip r:embed="rId2"/>
          <a:srcRect/>
          <a:stretch>
            <a:fillRect/>
          </a:stretch>
        </p:blipFill>
        <p:spPr bwMode="auto">
          <a:xfrm>
            <a:off x="1447800" y="1447800"/>
            <a:ext cx="7315200" cy="48768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Autofit/>
          </a:bodyPr>
          <a:lstStyle/>
          <a:p>
            <a:pPr algn="just">
              <a:lnSpc>
                <a:spcPct val="150000"/>
              </a:lnSpc>
              <a:buNone/>
            </a:pPr>
            <a:r>
              <a:rPr lang="en-IN" sz="1800" dirty="0" smtClean="0">
                <a:latin typeface="Times New Roman" pitchFamily="18" charset="0"/>
                <a:cs typeface="Times New Roman" pitchFamily="18" charset="0"/>
              </a:rPr>
              <a:t>    In </a:t>
            </a:r>
            <a:r>
              <a:rPr lang="en-IN" sz="1800" dirty="0" smtClean="0">
                <a:latin typeface="Times New Roman" pitchFamily="18" charset="0"/>
                <a:cs typeface="Times New Roman" pitchFamily="18" charset="0"/>
              </a:rPr>
              <a:t>this paper, we have investigated joint time and power allocation methods to maximize the sum-rate for the WPCN in the IFC, where cross-link interference is induced by the asynchronous UL and DL operations of multiple cells. First, we have provided an algorithm to maximize the sum-rate performance in an alternating manner. In the proposed algorithm, the power allocation is performed based on the WMMSE approach for a given time duration, and the time duration is allocated by the gradient projection method for a given power. Next, we have considered a simple synchronous protocol where DL and UL time allocation among all cells are synchronized, and presented the globally optimal solution based on the </a:t>
            </a:r>
            <a:r>
              <a:rPr lang="en-IN" sz="1800" dirty="0" err="1" smtClean="0">
                <a:latin typeface="Times New Roman" pitchFamily="18" charset="0"/>
                <a:cs typeface="Times New Roman" pitchFamily="18" charset="0"/>
              </a:rPr>
              <a:t>polybolck</a:t>
            </a:r>
            <a:r>
              <a:rPr lang="en-IN" sz="1800" dirty="0" smtClean="0">
                <a:latin typeface="Times New Roman" pitchFamily="18" charset="0"/>
                <a:cs typeface="Times New Roman" pitchFamily="18" charset="0"/>
              </a:rPr>
              <a:t> approximation method. Furthermore, we have presented the globally optimal time allocation strategy for a TDMA based WPCN.</a:t>
            </a:r>
            <a:endParaRPr lang="en-US" sz="18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H. Kim, H. Lee, and I. Lee, “Wireless powered communication networks in interference channel,” in Proc. IEEE International Conf. on </a:t>
            </a:r>
            <a:r>
              <a:rPr lang="en-IN" sz="1600" dirty="0" err="1" smtClean="0">
                <a:latin typeface="Times New Roman" pitchFamily="18" charset="0"/>
                <a:cs typeface="Times New Roman" pitchFamily="18" charset="0"/>
              </a:rPr>
              <a:t>Commun</a:t>
            </a:r>
            <a:r>
              <a:rPr lang="en-IN" sz="1600" dirty="0" smtClean="0">
                <a:latin typeface="Times New Roman" pitchFamily="18" charset="0"/>
                <a:cs typeface="Times New Roman" pitchFamily="18" charset="0"/>
              </a:rPr>
              <a:t>. (ICC), May 2017.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R. Zhang and C. K. Ho, “MIMO Broadcasting for Simultaneous Wireless Information and Power Transfer,” IEEE Trans. Wireless </a:t>
            </a:r>
            <a:r>
              <a:rPr lang="en-IN" sz="1600" dirty="0" err="1" smtClean="0">
                <a:latin typeface="Times New Roman" pitchFamily="18" charset="0"/>
                <a:cs typeface="Times New Roman" pitchFamily="18" charset="0"/>
              </a:rPr>
              <a:t>Commun</a:t>
            </a:r>
            <a:r>
              <a:rPr lang="en-IN" sz="1600" dirty="0" smtClean="0">
                <a:latin typeface="Times New Roman" pitchFamily="18" charset="0"/>
                <a:cs typeface="Times New Roman" pitchFamily="18" charset="0"/>
              </a:rPr>
              <a:t>., vol. 12, pp. 1989–2001,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H. Lee, S.-R. Lee, H.-B. Kong, and I. Lee, “Optimal </a:t>
            </a:r>
            <a:r>
              <a:rPr lang="en-IN" sz="1600" dirty="0" err="1" smtClean="0">
                <a:latin typeface="Times New Roman" pitchFamily="18" charset="0"/>
                <a:cs typeface="Times New Roman" pitchFamily="18" charset="0"/>
              </a:rPr>
              <a:t>Beamforming</a:t>
            </a:r>
            <a:r>
              <a:rPr lang="en-IN" sz="1600" dirty="0" smtClean="0">
                <a:latin typeface="Times New Roman" pitchFamily="18" charset="0"/>
                <a:cs typeface="Times New Roman" pitchFamily="18" charset="0"/>
              </a:rPr>
              <a:t> Designs for Wireless Information and Power Transfer in MISO Interference Channels,” IEEE Trans. Wireless </a:t>
            </a:r>
            <a:r>
              <a:rPr lang="en-IN" sz="1600" dirty="0" err="1" smtClean="0">
                <a:latin typeface="Times New Roman" pitchFamily="18" charset="0"/>
                <a:cs typeface="Times New Roman" pitchFamily="18" charset="0"/>
              </a:rPr>
              <a:t>Commun</a:t>
            </a:r>
            <a:r>
              <a:rPr lang="en-IN" sz="1600" dirty="0" smtClean="0">
                <a:latin typeface="Times New Roman" pitchFamily="18" charset="0"/>
                <a:cs typeface="Times New Roman" pitchFamily="18" charset="0"/>
              </a:rPr>
              <a:t>., vol. 14, pp. 4810–4821, Apr. 2015. 26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J. Park and B. </a:t>
            </a:r>
            <a:r>
              <a:rPr lang="en-IN" sz="1600" dirty="0" err="1" smtClean="0">
                <a:latin typeface="Times New Roman" pitchFamily="18" charset="0"/>
                <a:cs typeface="Times New Roman" pitchFamily="18" charset="0"/>
              </a:rPr>
              <a:t>Clerckx</a:t>
            </a:r>
            <a:r>
              <a:rPr lang="en-IN" sz="1600" dirty="0" smtClean="0">
                <a:latin typeface="Times New Roman" pitchFamily="18" charset="0"/>
                <a:cs typeface="Times New Roman" pitchFamily="18" charset="0"/>
              </a:rPr>
              <a:t>, “Joint Wireless Information and Energy Transfer in a Two-User MIMO Interference Channel,” IEEE Trans. Wireless </a:t>
            </a:r>
            <a:r>
              <a:rPr lang="en-IN" sz="1600" dirty="0" err="1" smtClean="0">
                <a:latin typeface="Times New Roman" pitchFamily="18" charset="0"/>
                <a:cs typeface="Times New Roman" pitchFamily="18" charset="0"/>
              </a:rPr>
              <a:t>Commun</a:t>
            </a:r>
            <a:r>
              <a:rPr lang="en-IN" sz="1600" dirty="0" smtClean="0">
                <a:latin typeface="Times New Roman" pitchFamily="18" charset="0"/>
                <a:cs typeface="Times New Roman" pitchFamily="18" charset="0"/>
              </a:rPr>
              <a:t>., vol. 12, pp. 4210–4221, Aug. 2013.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J. Park and B. </a:t>
            </a:r>
            <a:r>
              <a:rPr lang="en-IN" sz="1600" dirty="0" err="1" smtClean="0">
                <a:latin typeface="Times New Roman" pitchFamily="18" charset="0"/>
                <a:cs typeface="Times New Roman" pitchFamily="18" charset="0"/>
              </a:rPr>
              <a:t>Clerckx</a:t>
            </a:r>
            <a:r>
              <a:rPr lang="en-IN" sz="1600" dirty="0" smtClean="0">
                <a:latin typeface="Times New Roman" pitchFamily="18" charset="0"/>
                <a:cs typeface="Times New Roman" pitchFamily="18" charset="0"/>
              </a:rPr>
              <a:t>, “Joint Wireless Information and Energy Transfer in a K-User MIMO Interference Channel,” IEEE Trans. Wireless </a:t>
            </a:r>
            <a:r>
              <a:rPr lang="en-IN" sz="1600" dirty="0" err="1" smtClean="0">
                <a:latin typeface="Times New Roman" pitchFamily="18" charset="0"/>
                <a:cs typeface="Times New Roman" pitchFamily="18" charset="0"/>
              </a:rPr>
              <a:t>Commun</a:t>
            </a:r>
            <a:r>
              <a:rPr lang="en-IN" sz="1600" dirty="0" smtClean="0">
                <a:latin typeface="Times New Roman" pitchFamily="18" charset="0"/>
                <a:cs typeface="Times New Roman" pitchFamily="18" charset="0"/>
              </a:rPr>
              <a:t>., vol. 13, pp. 5781–5796, Oct. 2014. </a:t>
            </a:r>
            <a:endParaRPr lang="en-US" sz="16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C. </a:t>
            </a:r>
            <a:r>
              <a:rPr lang="en-IN" sz="1600" dirty="0" err="1" smtClean="0">
                <a:latin typeface="Times New Roman" pitchFamily="18" charset="0"/>
                <a:cs typeface="Times New Roman" pitchFamily="18" charset="0"/>
              </a:rPr>
              <a:t>Shen</a:t>
            </a:r>
            <a:r>
              <a:rPr lang="en-IN" sz="1600" dirty="0" smtClean="0">
                <a:latin typeface="Times New Roman" pitchFamily="18" charset="0"/>
                <a:cs typeface="Times New Roman" pitchFamily="18" charset="0"/>
              </a:rPr>
              <a:t>, W.-C. Li, and T.-H. Chang, “Wireless Information and Energy Transfer in Multi-Antenna Interference Channel,” IEEE Trans. Wireless </a:t>
            </a:r>
            <a:r>
              <a:rPr lang="en-IN" sz="1600" dirty="0" err="1" smtClean="0">
                <a:latin typeface="Times New Roman" pitchFamily="18" charset="0"/>
                <a:cs typeface="Times New Roman" pitchFamily="18" charset="0"/>
              </a:rPr>
              <a:t>Commun</a:t>
            </a:r>
            <a:r>
              <a:rPr lang="en-IN" sz="1600" dirty="0" smtClean="0">
                <a:latin typeface="Times New Roman" pitchFamily="18" charset="0"/>
                <a:cs typeface="Times New Roman" pitchFamily="18" charset="0"/>
              </a:rPr>
              <a:t>., vol. 62, pp. 6249–6264, Dec. 2014.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7] S. Lee, L. Liu, and R. Zhang, “Collaborative Wireless Energy and Information Transfer in Interference Channel,” IEEE Trans. Wireless </a:t>
            </a:r>
            <a:r>
              <a:rPr lang="en-IN" sz="1600" dirty="0" err="1" smtClean="0">
                <a:latin typeface="Times New Roman" pitchFamily="18" charset="0"/>
                <a:cs typeface="Times New Roman" pitchFamily="18" charset="0"/>
              </a:rPr>
              <a:t>Commun</a:t>
            </a:r>
            <a:r>
              <a:rPr lang="en-IN" sz="1600" dirty="0" smtClean="0">
                <a:latin typeface="Times New Roman" pitchFamily="18" charset="0"/>
                <a:cs typeface="Times New Roman" pitchFamily="18" charset="0"/>
              </a:rPr>
              <a:t>., vol. 14, pp. 545–557, Jan. 2015.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8] X. Zhou, C. K. Ho, and R. Zhang, “Wireless power meets energy harvesting: A joint energy allocation approach,” in Proc. IEEE Global Conf. on Signal and Information Processing, pp. 198–202, Dec. 2014.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9] H. Lee, K.-J. Lee, H.-B. Kong, and I. Lee, “Sum Rate Maximization for Multi-User MIMO Wireless Powered Communication Networks,” IEEE Trans. </a:t>
            </a:r>
            <a:r>
              <a:rPr lang="en-IN" sz="1600" dirty="0" err="1" smtClean="0">
                <a:latin typeface="Times New Roman" pitchFamily="18" charset="0"/>
                <a:cs typeface="Times New Roman" pitchFamily="18" charset="0"/>
              </a:rPr>
              <a:t>Veh</a:t>
            </a:r>
            <a:r>
              <a:rPr lang="en-IN" sz="1600" dirty="0" smtClean="0">
                <a:latin typeface="Times New Roman" pitchFamily="18" charset="0"/>
                <a:cs typeface="Times New Roman" pitchFamily="18" charset="0"/>
              </a:rPr>
              <a:t>. Technol., vol. 65, pp. 9420–9424, Nov. 2016.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10] H. </a:t>
            </a:r>
            <a:r>
              <a:rPr lang="en-IN" sz="1600" dirty="0" err="1" smtClean="0">
                <a:latin typeface="Times New Roman" pitchFamily="18" charset="0"/>
                <a:cs typeface="Times New Roman" pitchFamily="18" charset="0"/>
              </a:rPr>
              <a:t>Ju</a:t>
            </a:r>
            <a:r>
              <a:rPr lang="en-IN" sz="1600" dirty="0" smtClean="0">
                <a:latin typeface="Times New Roman" pitchFamily="18" charset="0"/>
                <a:cs typeface="Times New Roman" pitchFamily="18" charset="0"/>
              </a:rPr>
              <a:t> and R. Zhang, “Throughput maximization in wireless powered communication networks,” IEEE Trans. Wireless </a:t>
            </a:r>
            <a:r>
              <a:rPr lang="en-IN" sz="1600" dirty="0" err="1" smtClean="0">
                <a:latin typeface="Times New Roman" pitchFamily="18" charset="0"/>
                <a:cs typeface="Times New Roman" pitchFamily="18" charset="0"/>
              </a:rPr>
              <a:t>Commun</a:t>
            </a:r>
            <a:r>
              <a:rPr lang="en-IN" sz="1600" dirty="0" smtClean="0">
                <a:latin typeface="Times New Roman" pitchFamily="18" charset="0"/>
                <a:cs typeface="Times New Roman" pitchFamily="18" charset="0"/>
              </a:rPr>
              <a:t>., vol. 13, pp. 418–428, Jan. 2014. </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1265</TotalTime>
  <Words>1529</Words>
  <Application>Microsoft Office PowerPoint</Application>
  <PresentationFormat>On-screen Show (4:3)</PresentationFormat>
  <Paragraphs>68</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Sum-Rate Maximization of Wireless Powered Primary Users for Cooperative CRNs NOMA or TDMA at Cognitive Users</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565</cp:revision>
  <dcterms:created xsi:type="dcterms:W3CDTF">2006-08-16T00:00:00Z</dcterms:created>
  <dcterms:modified xsi:type="dcterms:W3CDTF">2021-06-16T13:25:13Z</dcterms:modified>
</cp:coreProperties>
</file>