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Strategic Topological Formation for Wireless Control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excessive </a:t>
            </a:r>
            <a:r>
              <a:rPr lang="en-IN" sz="2000" dirty="0" smtClean="0">
                <a:latin typeface="Times New Roman" pitchFamily="18" charset="0"/>
                <a:cs typeface="Times New Roman" pitchFamily="18" charset="0"/>
              </a:rPr>
              <a:t>use of nodes and communication links in a wireless control system (WCS) causes unnecessary utilization of resources. In this article, a strategic topological formation is studied for a WCS, where a previously proposed topology consisting of a plant system, a controller system, and an intermediate network system is further developed. More specifically, this article presents a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framework and a design procedure for the topology that results in the utilization of a reduced number of nodes and communication links. It also discusses several conditions for the connectivity of the nodes under different topological scenarios. This article uses a four-tank process system as an application example to demonstrate the strategic topological formation of its WCS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designed for embedded systems with small amounts of memory. </a:t>
            </a:r>
            <a:r>
              <a:rPr lang="en-IN" sz="2000" dirty="0" err="1" smtClean="0">
                <a:latin typeface="Times New Roman" pitchFamily="18" charset="0"/>
                <a:cs typeface="Times New Roman" pitchFamily="18" charset="0"/>
              </a:rPr>
              <a:t>Contiki</a:t>
            </a:r>
            <a:r>
              <a:rPr lang="en-IN" sz="2000" dirty="0" smtClean="0">
                <a:latin typeface="Times New Roman" pitchFamily="18" charset="0"/>
                <a:cs typeface="Times New Roman" pitchFamily="18" charset="0"/>
              </a:rPr>
              <a:t> permits to use of two different communication stacks: </a:t>
            </a:r>
            <a:r>
              <a:rPr lang="en-IN" sz="2000" dirty="0" err="1" smtClean="0">
                <a:latin typeface="Times New Roman" pitchFamily="18" charset="0"/>
                <a:cs typeface="Times New Roman" pitchFamily="18" charset="0"/>
              </a:rPr>
              <a:t>uIP</a:t>
            </a:r>
            <a:r>
              <a:rPr lang="en-IN" sz="2000" dirty="0" smtClean="0">
                <a:latin typeface="Times New Roman" pitchFamily="18" charset="0"/>
                <a:cs typeface="Times New Roman" pitchFamily="18" charset="0"/>
              </a:rPr>
              <a:t> and Rime. </a:t>
            </a:r>
            <a:r>
              <a:rPr lang="en-IN" sz="2000" dirty="0" err="1" smtClean="0">
                <a:latin typeface="Times New Roman" pitchFamily="18" charset="0"/>
                <a:cs typeface="Times New Roman" pitchFamily="18" charset="0"/>
              </a:rPr>
              <a:t>uIP</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a light version of the TCP/IP stack.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Rime </a:t>
            </a:r>
            <a:r>
              <a:rPr lang="en-IN" sz="2000" dirty="0" smtClean="0">
                <a:latin typeface="Times New Roman" pitchFamily="18" charset="0"/>
                <a:cs typeface="Times New Roman" pitchFamily="18" charset="0"/>
              </a:rPr>
              <a:t>is a communication stack existing of a  lot of very light layers, easy to understand and adapt.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Minimum Spanning Tree (MST) algorithm connects all nodes avoiding the formation of closed circuits. MST is not local and not based on path loss (RSSI).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local version of the algorithm exists and the algorithm can be based on the path loss (i.e. Local MST).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Delaunay Triangulation, is the dual of the </a:t>
            </a:r>
            <a:r>
              <a:rPr lang="en-IN" sz="2000" dirty="0" err="1" smtClean="0">
                <a:latin typeface="Times New Roman" pitchFamily="18" charset="0"/>
                <a:cs typeface="Times New Roman" pitchFamily="18" charset="0"/>
              </a:rPr>
              <a:t>Voronoi</a:t>
            </a:r>
            <a:r>
              <a:rPr lang="en-IN" sz="2000" dirty="0" smtClean="0">
                <a:latin typeface="Times New Roman" pitchFamily="18" charset="0"/>
                <a:cs typeface="Times New Roman" pitchFamily="18" charset="0"/>
              </a:rPr>
              <a:t> Diagram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connects the nodes u and v if a circle with </a:t>
            </a:r>
            <a:r>
              <a:rPr lang="en-IN" sz="2000" dirty="0" err="1" smtClean="0">
                <a:latin typeface="Times New Roman" pitchFamily="18" charset="0"/>
                <a:cs typeface="Times New Roman" pitchFamily="18" charset="0"/>
              </a:rPr>
              <a:t>uv</a:t>
            </a:r>
            <a:r>
              <a:rPr lang="en-IN" sz="2000" dirty="0" smtClean="0">
                <a:latin typeface="Times New Roman" pitchFamily="18" charset="0"/>
                <a:cs typeface="Times New Roman" pitchFamily="18" charset="0"/>
              </a:rPr>
              <a:t> as chord exists without any other node </a:t>
            </a:r>
            <a:r>
              <a:rPr lang="en-IN" sz="2000" dirty="0" smtClean="0">
                <a:latin typeface="Times New Roman" pitchFamily="18" charset="0"/>
                <a:cs typeface="Times New Roman" pitchFamily="18" charset="0"/>
              </a:rPr>
              <a:t>inside.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The energy consumption increases with increase in the transmitting range. Hence reducing the transmitting range may help in resolving the problem which can be done by the placement of intermediate </a:t>
            </a:r>
            <a:r>
              <a:rPr lang="en-IN" sz="2000" dirty="0" smtClean="0">
                <a:latin typeface="Times New Roman" pitchFamily="18" charset="0"/>
                <a:cs typeface="Times New Roman" pitchFamily="18" charset="0"/>
              </a:rPr>
              <a:t>nodes.</a:t>
            </a:r>
          </a:p>
          <a:p>
            <a:pPr algn="just">
              <a:lnSpc>
                <a:spcPct val="150000"/>
              </a:lnSpc>
            </a:pPr>
            <a:r>
              <a:rPr lang="en-IN" sz="2000" dirty="0" smtClean="0">
                <a:latin typeface="Times New Roman" pitchFamily="18" charset="0"/>
                <a:cs typeface="Times New Roman" pitchFamily="18" charset="0"/>
              </a:rPr>
              <a:t>This problem can be overcome by making use of the nodes whose residual energy is high and randomly using them to play the role of backbone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problems such as collision among the nodes, hidden node problem, idle listening and overhearing are solved by reducing intra-cluster communication for which LEACH uses TDMA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solve this issue there can be an option to select the cluster heads in a random way so that the load can be distributed among the nodes fairly.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study was to pinpoint the most promising topology control algorithm to be implemented on a real sensor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give a review of existing typical swarm models proposed in the literature that could be applied for deploying and controlling groups of unmanned aerial vehicles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to develop a topology control protocol inspired by the potential field approach, with some adaptation.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Topology control algorithms for wireless ad-hoc networks are mainly based on controlling and adapting the transmission power of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absence of central infrastructure implies that an ad hoc network does not have an associated fixed topology.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network performance can be improved by the topology control techniques by enhancement in the robustness, reliability, and scalability of the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Various network lifetime definitions used to evaluate the performance of topology control algorithms are highlighted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Hence a proper control strategy should be employed such that unused links in the dense network are eliminated without compromising in the performance of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said that Topology control is one of the technique used in WSNs to conserve the energy and to increase the network lifetime such that network performance with respect to throughput and connectivity are not affected.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Ready or not, here comes the smart grid!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Blumsack and A. Fernandez.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smart grid has promise for improving electricity reliability and environmental impacts.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Intelligent Traffic Management system base on WSN and RFID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Lejiang</a:t>
                      </a:r>
                      <a:r>
                        <a:rPr lang="en-US" sz="2000" dirty="0">
                          <a:latin typeface="Times New Roman"/>
                          <a:ea typeface="Calibri"/>
                          <a:cs typeface="Latha"/>
                        </a:rPr>
                        <a:t> </a:t>
                      </a:r>
                      <a:r>
                        <a:rPr lang="en-US" sz="2000" dirty="0" err="1">
                          <a:latin typeface="Times New Roman"/>
                          <a:ea typeface="Calibri"/>
                          <a:cs typeface="Latha"/>
                        </a:rPr>
                        <a:t>Guo</a:t>
                      </a:r>
                      <a:r>
                        <a:rPr lang="en-US" sz="2000" dirty="0">
                          <a:latin typeface="Times New Roman"/>
                          <a:ea typeface="Calibri"/>
                          <a:cs typeface="Latha"/>
                        </a:rPr>
                        <a:t>, Wei Fang, </a:t>
                      </a:r>
                      <a:r>
                        <a:rPr lang="en-US" sz="2000" dirty="0" err="1">
                          <a:latin typeface="Times New Roman"/>
                          <a:ea typeface="Calibri"/>
                          <a:cs typeface="Latha"/>
                        </a:rPr>
                        <a:t>Guoshi</a:t>
                      </a:r>
                      <a:r>
                        <a:rPr lang="en-US" sz="2000" dirty="0">
                          <a:latin typeface="Times New Roman"/>
                          <a:ea typeface="Calibri"/>
                          <a:cs typeface="Latha"/>
                        </a:rPr>
                        <a:t> Wang and </a:t>
                      </a:r>
                      <a:r>
                        <a:rPr lang="en-US" sz="2000" dirty="0" err="1">
                          <a:latin typeface="Times New Roman"/>
                          <a:ea typeface="Calibri"/>
                          <a:cs typeface="Latha"/>
                        </a:rPr>
                        <a:t>Longsheng</a:t>
                      </a:r>
                      <a:r>
                        <a:rPr lang="en-US" sz="2000" dirty="0">
                          <a:latin typeface="Times New Roman"/>
                          <a:ea typeface="Calibri"/>
                          <a:cs typeface="Latha"/>
                        </a:rPr>
                        <a:t> </a:t>
                      </a:r>
                      <a:r>
                        <a:rPr lang="en-US" sz="2000" dirty="0" err="1">
                          <a:latin typeface="Times New Roman"/>
                          <a:ea typeface="Calibri"/>
                          <a:cs typeface="Latha"/>
                        </a:rPr>
                        <a:t>Zheng</a:t>
                      </a:r>
                      <a:r>
                        <a:rPr lang="en-US" sz="2000" dirty="0">
                          <a:latin typeface="Times New Roman"/>
                          <a:ea typeface="Calibri"/>
                          <a:cs typeface="Latha"/>
                        </a:rPr>
                        <a:t>,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first introduces intelligent transportation system base on RFID and WSN, then discusses the hardware and software design principles of the system.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low cost multi-sensor approach for early warning in structural monitoring of buildings and structures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Ando, S. Baglio and A. Pistorio,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solution uses two inclinometers and one triaxial accelerometer, a microcontroller platform and a ZigBee communication tool for data communications.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Wireless Sensor Network for Real-time Indoor Localisation and Motion Monitoring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Klingbeil and T. Wark,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the development and deployment of a wireless sensor network for monitoring human motion and position in an indoor environment.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00200" y="1219200"/>
            <a:ext cx="6629400" cy="51053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WSNs the network lifetime is essentially important and is strongly dependent on lifetime of battery. Here the nodes operate with limited battery source and the depletion of the battery ceases the operation of these nodes. In this paper, several topology control algorithms are discussed. Power management and conservation of energy gain more focus in designing each algorithms. In this article several approaches that address the power issues are addressed and the algorithms that help in management and optimizing energy are discussed.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S. </a:t>
            </a:r>
            <a:r>
              <a:rPr lang="en-IN" sz="1500" dirty="0" err="1" smtClean="0">
                <a:latin typeface="Times New Roman" pitchFamily="18" charset="0"/>
                <a:cs typeface="Times New Roman" pitchFamily="18" charset="0"/>
              </a:rPr>
              <a:t>Blumsack</a:t>
            </a:r>
            <a:r>
              <a:rPr lang="en-IN" sz="1500" dirty="0" smtClean="0">
                <a:latin typeface="Times New Roman" pitchFamily="18" charset="0"/>
                <a:cs typeface="Times New Roman" pitchFamily="18" charset="0"/>
              </a:rPr>
              <a:t> and A. Fernandez. “Ready or not, here comes the smart grid!”, Energy, 2011, doi:10.1016/j.energy.2011.07.054.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a:t>
            </a:r>
            <a:r>
              <a:rPr lang="en-IN" sz="1500" dirty="0" err="1" smtClean="0">
                <a:latin typeface="Times New Roman" pitchFamily="18" charset="0"/>
                <a:cs typeface="Times New Roman" pitchFamily="18" charset="0"/>
              </a:rPr>
              <a:t>Lejiang</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Guo</a:t>
            </a:r>
            <a:r>
              <a:rPr lang="en-IN" sz="1500" dirty="0" smtClean="0">
                <a:latin typeface="Times New Roman" pitchFamily="18" charset="0"/>
                <a:cs typeface="Times New Roman" pitchFamily="18" charset="0"/>
              </a:rPr>
              <a:t>, Wei Fang, </a:t>
            </a:r>
            <a:r>
              <a:rPr lang="en-IN" sz="1500" dirty="0" err="1" smtClean="0">
                <a:latin typeface="Times New Roman" pitchFamily="18" charset="0"/>
                <a:cs typeface="Times New Roman" pitchFamily="18" charset="0"/>
              </a:rPr>
              <a:t>Guoshi</a:t>
            </a:r>
            <a:r>
              <a:rPr lang="en-IN" sz="1500" dirty="0" smtClean="0">
                <a:latin typeface="Times New Roman" pitchFamily="18" charset="0"/>
                <a:cs typeface="Times New Roman" pitchFamily="18" charset="0"/>
              </a:rPr>
              <a:t> Wang and </a:t>
            </a:r>
            <a:r>
              <a:rPr lang="en-IN" sz="1500" dirty="0" err="1" smtClean="0">
                <a:latin typeface="Times New Roman" pitchFamily="18" charset="0"/>
                <a:cs typeface="Times New Roman" pitchFamily="18" charset="0"/>
              </a:rPr>
              <a:t>Longsheng</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Zheng</a:t>
            </a:r>
            <a:r>
              <a:rPr lang="en-IN" sz="1500" dirty="0" smtClean="0">
                <a:latin typeface="Times New Roman" pitchFamily="18" charset="0"/>
                <a:cs typeface="Times New Roman" pitchFamily="18" charset="0"/>
              </a:rPr>
              <a:t>, “Intelligent Traffic Management system base on WSN and RFID”, International Conference on Computer and Communication Technologies in Agriculture Engineering, Chengdu, 2010, pp. 227-230.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B. Ando, S. </a:t>
            </a:r>
            <a:r>
              <a:rPr lang="en-IN" sz="1500" dirty="0" err="1" smtClean="0">
                <a:latin typeface="Times New Roman" pitchFamily="18" charset="0"/>
                <a:cs typeface="Times New Roman" pitchFamily="18" charset="0"/>
              </a:rPr>
              <a:t>Baglio</a:t>
            </a:r>
            <a:r>
              <a:rPr lang="en-IN" sz="1500" dirty="0" smtClean="0">
                <a:latin typeface="Times New Roman" pitchFamily="18" charset="0"/>
                <a:cs typeface="Times New Roman" pitchFamily="18" charset="0"/>
              </a:rPr>
              <a:t> and A. </a:t>
            </a:r>
            <a:r>
              <a:rPr lang="en-IN" sz="1500" dirty="0" err="1" smtClean="0">
                <a:latin typeface="Times New Roman" pitchFamily="18" charset="0"/>
                <a:cs typeface="Times New Roman" pitchFamily="18" charset="0"/>
              </a:rPr>
              <a:t>Pistorio</a:t>
            </a:r>
            <a:r>
              <a:rPr lang="en-IN" sz="1500" dirty="0" smtClean="0">
                <a:latin typeface="Times New Roman" pitchFamily="18" charset="0"/>
                <a:cs typeface="Times New Roman" pitchFamily="18" charset="0"/>
              </a:rPr>
              <a:t>, “A low cost multi-sensor approach for early warning in structural monitoring of buildings and structures”, IEEE International Instrumentation and Measurement Technology Conference (I2MTC) Proceedings, Montevideo, 2014, pp. 742-746.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L. </a:t>
            </a:r>
            <a:r>
              <a:rPr lang="en-IN" sz="1500" dirty="0" err="1" smtClean="0">
                <a:latin typeface="Times New Roman" pitchFamily="18" charset="0"/>
                <a:cs typeface="Times New Roman" pitchFamily="18" charset="0"/>
              </a:rPr>
              <a:t>Klingbeil</a:t>
            </a:r>
            <a:r>
              <a:rPr lang="en-IN" sz="1500" dirty="0" smtClean="0">
                <a:latin typeface="Times New Roman" pitchFamily="18" charset="0"/>
                <a:cs typeface="Times New Roman" pitchFamily="18" charset="0"/>
              </a:rPr>
              <a:t> and T. </a:t>
            </a:r>
            <a:r>
              <a:rPr lang="en-IN" sz="1500" dirty="0" err="1" smtClean="0">
                <a:latin typeface="Times New Roman" pitchFamily="18" charset="0"/>
                <a:cs typeface="Times New Roman" pitchFamily="18" charset="0"/>
              </a:rPr>
              <a:t>Wark</a:t>
            </a:r>
            <a:r>
              <a:rPr lang="en-IN" sz="1500" dirty="0" smtClean="0">
                <a:latin typeface="Times New Roman" pitchFamily="18" charset="0"/>
                <a:cs typeface="Times New Roman" pitchFamily="18" charset="0"/>
              </a:rPr>
              <a:t>, “A Wireless Sensor Network for Real-time Indoor Localisation and Motion Monitoring”, Proceedings of the 7th international conference on Information processing in sensor networks, St. Louis, MO, Apr. 2008, pp. 39-50.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a:t>
            </a:r>
            <a:r>
              <a:rPr lang="en-IN" sz="1500" dirty="0" err="1" smtClean="0">
                <a:latin typeface="Times New Roman" pitchFamily="18" charset="0"/>
                <a:cs typeface="Times New Roman" pitchFamily="18" charset="0"/>
              </a:rPr>
              <a:t>Xuemei</a:t>
            </a:r>
            <a:r>
              <a:rPr lang="en-IN" sz="1500" dirty="0" smtClean="0">
                <a:latin typeface="Times New Roman" pitchFamily="18" charset="0"/>
                <a:cs typeface="Times New Roman" pitchFamily="18" charset="0"/>
              </a:rPr>
              <a:t> Li, </a:t>
            </a:r>
            <a:r>
              <a:rPr lang="en-IN" sz="1500" dirty="0" err="1" smtClean="0">
                <a:latin typeface="Times New Roman" pitchFamily="18" charset="0"/>
                <a:cs typeface="Times New Roman" pitchFamily="18" charset="0"/>
              </a:rPr>
              <a:t>Yuyan</a:t>
            </a:r>
            <a:r>
              <a:rPr lang="en-IN" sz="1500" dirty="0" smtClean="0">
                <a:latin typeface="Times New Roman" pitchFamily="18" charset="0"/>
                <a:cs typeface="Times New Roman" pitchFamily="18" charset="0"/>
              </a:rPr>
              <a:t> Deng and </a:t>
            </a:r>
            <a:r>
              <a:rPr lang="en-IN" sz="1500" dirty="0" err="1" smtClean="0">
                <a:latin typeface="Times New Roman" pitchFamily="18" charset="0"/>
                <a:cs typeface="Times New Roman" pitchFamily="18" charset="0"/>
              </a:rPr>
              <a:t>Lixing</a:t>
            </a:r>
            <a:r>
              <a:rPr lang="en-IN" sz="1500" dirty="0" smtClean="0">
                <a:latin typeface="Times New Roman" pitchFamily="18" charset="0"/>
                <a:cs typeface="Times New Roman" pitchFamily="18" charset="0"/>
              </a:rPr>
              <a:t> Ding, “Study on precision agriculture monitoring framework based on WSN”, 2nd International Conference on Anti-counterfeiting, Security and Identification, Guiyang, 2008, pp. 182-185 </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I. </a:t>
            </a:r>
            <a:r>
              <a:rPr lang="en-IN" sz="1600" dirty="0" err="1" smtClean="0">
                <a:latin typeface="Times New Roman" pitchFamily="18" charset="0"/>
                <a:cs typeface="Times New Roman" pitchFamily="18" charset="0"/>
              </a:rPr>
              <a:t>Sadeghzadeh</a:t>
            </a:r>
            <a:r>
              <a:rPr lang="en-IN" sz="1600" dirty="0" smtClean="0">
                <a:latin typeface="Times New Roman" pitchFamily="18" charset="0"/>
                <a:cs typeface="Times New Roman" pitchFamily="18" charset="0"/>
              </a:rPr>
              <a:t> and Y. Zhang, “Actuator fault-tolerant control based on Gain-Scheduled PID with application to fixed-wing Unmanned Aerial Vehicle”, Conference on Control and Fault-Tolerant Systems (</a:t>
            </a:r>
            <a:r>
              <a:rPr lang="en-IN" sz="1600" dirty="0" err="1" smtClean="0">
                <a:latin typeface="Times New Roman" pitchFamily="18" charset="0"/>
                <a:cs typeface="Times New Roman" pitchFamily="18" charset="0"/>
              </a:rPr>
              <a:t>SysTol</a:t>
            </a:r>
            <a:r>
              <a:rPr lang="en-IN" sz="1600" dirty="0" smtClean="0">
                <a:latin typeface="Times New Roman" pitchFamily="18" charset="0"/>
                <a:cs typeface="Times New Roman" pitchFamily="18" charset="0"/>
              </a:rPr>
              <a:t>), Nice, 2013, pp. 342-346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G. Simon, M. </a:t>
            </a:r>
            <a:r>
              <a:rPr lang="en-IN" sz="1600" dirty="0" err="1" smtClean="0">
                <a:latin typeface="Times New Roman" pitchFamily="18" charset="0"/>
                <a:cs typeface="Times New Roman" pitchFamily="18" charset="0"/>
              </a:rPr>
              <a:t>Maroti</a:t>
            </a:r>
            <a:r>
              <a:rPr lang="en-IN" sz="1600" dirty="0" smtClean="0">
                <a:latin typeface="Times New Roman" pitchFamily="18" charset="0"/>
                <a:cs typeface="Times New Roman" pitchFamily="18" charset="0"/>
              </a:rPr>
              <a:t>, “Sensor network-based </a:t>
            </a:r>
            <a:r>
              <a:rPr lang="en-IN" sz="1600" dirty="0" err="1" smtClean="0">
                <a:latin typeface="Times New Roman" pitchFamily="18" charset="0"/>
                <a:cs typeface="Times New Roman" pitchFamily="18" charset="0"/>
              </a:rPr>
              <a:t>countersniper</a:t>
            </a:r>
            <a:r>
              <a:rPr lang="en-IN" sz="1600" dirty="0" smtClean="0">
                <a:latin typeface="Times New Roman" pitchFamily="18" charset="0"/>
                <a:cs typeface="Times New Roman" pitchFamily="18" charset="0"/>
              </a:rPr>
              <a:t> system”, Proceedings of the Second International Conference on Embedded Networked Sensor Systems (</a:t>
            </a:r>
            <a:r>
              <a:rPr lang="en-IN" sz="1600" dirty="0" err="1" smtClean="0">
                <a:latin typeface="Times New Roman" pitchFamily="18" charset="0"/>
                <a:cs typeface="Times New Roman" pitchFamily="18" charset="0"/>
              </a:rPr>
              <a:t>Sensys</a:t>
            </a:r>
            <a:r>
              <a:rPr lang="en-IN" sz="1600" dirty="0" smtClean="0">
                <a:latin typeface="Times New Roman" pitchFamily="18" charset="0"/>
                <a:cs typeface="Times New Roman" pitchFamily="18" charset="0"/>
              </a:rPr>
              <a:t>), Baltimore, MD,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a:t>
            </a:r>
            <a:r>
              <a:rPr lang="en-IN" sz="1600" dirty="0" err="1" smtClean="0">
                <a:latin typeface="Times New Roman" pitchFamily="18" charset="0"/>
                <a:cs typeface="Times New Roman" pitchFamily="18" charset="0"/>
              </a:rPr>
              <a:t>Yick</a:t>
            </a:r>
            <a:r>
              <a:rPr lang="en-IN" sz="1600" dirty="0" smtClean="0">
                <a:latin typeface="Times New Roman" pitchFamily="18" charset="0"/>
                <a:cs typeface="Times New Roman" pitchFamily="18" charset="0"/>
              </a:rPr>
              <a:t>, “Analysis of a Prediction-based Mobility Adaptive Tracking Algorithm”, Proceedings of the IEEE Second International Conference on Broadband Networks (BROADNETS), Boston,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Castillo-</a:t>
            </a:r>
            <a:r>
              <a:rPr lang="en-IN" sz="1600" dirty="0" err="1" smtClean="0">
                <a:latin typeface="Times New Roman" pitchFamily="18" charset="0"/>
                <a:cs typeface="Times New Roman" pitchFamily="18" charset="0"/>
              </a:rPr>
              <a:t>Effen</a:t>
            </a:r>
            <a:r>
              <a:rPr lang="en-IN" sz="1600" dirty="0" smtClean="0">
                <a:latin typeface="Times New Roman" pitchFamily="18" charset="0"/>
                <a:cs typeface="Times New Roman" pitchFamily="18" charset="0"/>
              </a:rPr>
              <a:t>. “Wireless sensor networks for flash-flood alerting”, Proceedings of the Fifth IEEE International Caracas Conference on Devices, </a:t>
            </a:r>
            <a:r>
              <a:rPr lang="en-IN" sz="1600" dirty="0" err="1" smtClean="0">
                <a:latin typeface="Times New Roman" pitchFamily="18" charset="0"/>
                <a:cs typeface="Times New Roman" pitchFamily="18" charset="0"/>
              </a:rPr>
              <a:t>Circuits,and</a:t>
            </a:r>
            <a:r>
              <a:rPr lang="en-IN" sz="1600" dirty="0" smtClean="0">
                <a:latin typeface="Times New Roman" pitchFamily="18" charset="0"/>
                <a:cs typeface="Times New Roman" pitchFamily="18" charset="0"/>
              </a:rPr>
              <a:t> Systems, Dominican Republic, 2004</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[10] T.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D. Greenspan, M. Welsh, A. </a:t>
            </a:r>
            <a:r>
              <a:rPr lang="en-IN" sz="1600" dirty="0" err="1" smtClean="0">
                <a:latin typeface="Times New Roman" pitchFamily="18" charset="0"/>
                <a:cs typeface="Times New Roman" pitchFamily="18" charset="0"/>
              </a:rPr>
              <a:t>Alm</a:t>
            </a:r>
            <a:r>
              <a:rPr lang="en-IN" sz="1600" dirty="0" smtClean="0">
                <a:latin typeface="Times New Roman" pitchFamily="18" charset="0"/>
                <a:cs typeface="Times New Roman" pitchFamily="18" charset="0"/>
              </a:rPr>
              <a:t>, “Vital signs monitoring and patient tracking over a wireless network”, Proceedings of the 27th IEEE EMBS Annual International Conference, 2005.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1319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Strategic Topological Formation for Wireless Control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2021-06-16T08:33:05Z</dcterms:modified>
</cp:coreProperties>
</file>