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92" autoAdjust="0"/>
    <p:restoredTop sz="94660"/>
  </p:normalViewPr>
  <p:slideViewPr>
    <p:cSldViewPr>
      <p:cViewPr varScale="1">
        <p:scale>
          <a:sx n="68" d="100"/>
          <a:sy n="68" d="100"/>
        </p:scale>
        <p:origin x="-145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Quantum Learning Enabled Green Communication for Next Generation Wireless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Next </a:t>
            </a:r>
            <a:r>
              <a:rPr lang="en-IN" sz="2000" dirty="0" smtClean="0">
                <a:latin typeface="Times New Roman" pitchFamily="18" charset="0"/>
                <a:cs typeface="Times New Roman" pitchFamily="18" charset="0"/>
              </a:rPr>
              <a:t>generation wireless systems have witnessed significant R&amp;D attention from academia and industries to enable wide range of applications for connected environment around us. The technical design of next generation wireless systems in terms of relay and transmit power control is very critical due to the ever-reducing size of these sensor enabled systems. The growing demand of computation capability in these systems for smart decision making further diversified the significance of relay and transmit power control.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Towards </a:t>
            </a:r>
            <a:r>
              <a:rPr lang="en-IN" sz="2000" dirty="0" smtClean="0">
                <a:latin typeface="Times New Roman" pitchFamily="18" charset="0"/>
                <a:cs typeface="Times New Roman" pitchFamily="18" charset="0"/>
              </a:rPr>
              <a:t>harnessing the benefits of Quantum Reinforcement Leaning (QRL) in the design of next generation wireless systems, this paper presents a framework for joint optimal Relay and transmit Power Selection (QRL-RPS). In QRL-RPS, each sensor node learns using its present and past local state’s knowledge to take optimal decision in relay and transmit power selection. Firstly, RPS problem is modelled as a Markov Decision Process (MDP), and then QRL optimization aspect of the MDP problem is formulated focusing on joint optimization of energy consumption and throughput as network utility. Secondly, a QRL-RPS algorithm is developed based on Grover’s iteration to solve the MDP problem. The comparative performance evaluation attests the benefit of the proposed framework as compared to the state-of-the-art techniques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communications and computing domains, the existing protocols can be enhanced with more efficient algorithms by exploiting the physical phenomena available in the quantum world with the utilization of quantum principles and tools.</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this end, one of the objectives of this paper is to provide a detailed classification of existing ML techniques along with their applications in B5G communications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this, Quantum Decision Theory (QDT) seems to be a promising approach and has been already investigated in some existing </a:t>
            </a:r>
            <a:r>
              <a:rPr lang="en-IN" sz="2000" dirty="0" smtClean="0">
                <a:latin typeface="Times New Roman" pitchFamily="18" charset="0"/>
                <a:cs typeface="Times New Roman" pitchFamily="18" charset="0"/>
              </a:rPr>
              <a:t>literature.</a:t>
            </a:r>
          </a:p>
          <a:p>
            <a:pPr algn="just">
              <a:lnSpc>
                <a:spcPct val="150000"/>
              </a:lnSpc>
            </a:pPr>
            <a:r>
              <a:rPr lang="en-IN" sz="2000" dirty="0" smtClean="0">
                <a:latin typeface="Times New Roman" pitchFamily="18" charset="0"/>
                <a:cs typeface="Times New Roman" pitchFamily="18" charset="0"/>
              </a:rPr>
              <a:t>The performance enhancement of MIMO-OFDM system with the joint channel estimation and MUD has been depicted in several existing works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solve the aforementioned problem, reinforcement learning (RL) approach has been used for optimal decision making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above suggested schemes use a Q-table to save state-value and can only solve the problems with small states because the storage capacity of </a:t>
            </a:r>
            <a:r>
              <a:rPr lang="en-IN" sz="2000" dirty="0" err="1" smtClean="0">
                <a:latin typeface="Times New Roman" pitchFamily="18" charset="0"/>
                <a:cs typeface="Times New Roman" pitchFamily="18" charset="0"/>
              </a:rPr>
              <a:t>Qtable</a:t>
            </a:r>
            <a:r>
              <a:rPr lang="en-IN" sz="2000" dirty="0" smtClean="0">
                <a:latin typeface="Times New Roman" pitchFamily="18" charset="0"/>
                <a:cs typeface="Times New Roman" pitchFamily="18" charset="0"/>
              </a:rPr>
              <a:t> is limited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sort out the Q-learning problem, a Deep RL in WSN was presented, named as </a:t>
            </a:r>
            <a:r>
              <a:rPr lang="en-IN" sz="2000" dirty="0" smtClean="0">
                <a:latin typeface="Times New Roman" pitchFamily="18" charset="0"/>
                <a:cs typeface="Times New Roman" pitchFamily="18" charset="0"/>
              </a:rPr>
              <a:t>DQ-RSS.</a:t>
            </a:r>
          </a:p>
          <a:p>
            <a:pPr algn="just">
              <a:lnSpc>
                <a:spcPct val="150000"/>
              </a:lnSpc>
            </a:pPr>
            <a:r>
              <a:rPr lang="en-IN" sz="2000" dirty="0" smtClean="0">
                <a:latin typeface="Times New Roman" pitchFamily="18" charset="0"/>
                <a:cs typeface="Times New Roman" pitchFamily="18" charset="0"/>
              </a:rPr>
              <a:t>The direct communication link between source and sink is assumed to be weak because of </a:t>
            </a:r>
            <a:r>
              <a:rPr lang="en-IN" sz="2000" dirty="0" err="1" smtClean="0">
                <a:latin typeface="Times New Roman" pitchFamily="18" charset="0"/>
                <a:cs typeface="Times New Roman" pitchFamily="18" charset="0"/>
              </a:rPr>
              <a:t>pathloss</a:t>
            </a:r>
            <a:r>
              <a:rPr lang="en-IN" sz="2000" dirty="0" smtClean="0">
                <a:latin typeface="Times New Roman" pitchFamily="18" charset="0"/>
                <a:cs typeface="Times New Roman" pitchFamily="18" charset="0"/>
              </a:rPr>
              <a:t> and fading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local solutions for joint optimal relay and transmit power selection problem at each point-to-point communication leads to globally optimal solution for network.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novel QC-assisted ML and QML-based framework for 6G communication networks is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In the proposed framework context, various potential enabling technologies for 6G at network-infrastructure, </a:t>
            </a:r>
            <a:r>
              <a:rPr lang="en-IN" sz="2000" dirty="0" err="1" smtClean="0">
                <a:latin typeface="Times New Roman" pitchFamily="18" charset="0"/>
                <a:cs typeface="Times New Roman" pitchFamily="18" charset="0"/>
              </a:rPr>
              <a:t>networkedge</a:t>
            </a:r>
            <a:r>
              <a:rPr lang="en-IN" sz="2000" dirty="0" smtClean="0">
                <a:latin typeface="Times New Roman" pitchFamily="18" charset="0"/>
                <a:cs typeface="Times New Roman" pitchFamily="18" charset="0"/>
              </a:rPr>
              <a:t>, air interface, and user-side are also discussed thoroughly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learning method is shown to enhance the network sum effective capacity by about 30% compared to the baseline random caching approaches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regard, a model-free distributed reinforcement learning method for power allocation is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in which Channel State Information (CSI) and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indicators are exploited to adapt the transmit power.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RL based relay selection has been improved using Q-learning for better network performance in terms of reliability, outage probability, bit-error rate and network </a:t>
            </a:r>
            <a:r>
              <a:rPr lang="en-IN" sz="2000" dirty="0" err="1" smtClean="0">
                <a:latin typeface="Times New Roman" pitchFamily="18" charset="0"/>
                <a:cs typeface="Times New Roman" pitchFamily="18" charset="0"/>
              </a:rPr>
              <a:t>adaptivity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classical RL technique is not suitable because of its slower learning performance, unexpected exploration and exploitation strategy and limited data analytics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proposed algorithm is evaluated using </a:t>
            </a:r>
            <a:r>
              <a:rPr lang="en-IN" sz="2000" dirty="0" err="1" smtClean="0">
                <a:latin typeface="Times New Roman" pitchFamily="18" charset="0"/>
                <a:cs typeface="Times New Roman" pitchFamily="18" charset="0"/>
              </a:rPr>
              <a:t>Pyquil</a:t>
            </a:r>
            <a:r>
              <a:rPr lang="en-IN" sz="2000" dirty="0" smtClean="0">
                <a:latin typeface="Times New Roman" pitchFamily="18" charset="0"/>
                <a:cs typeface="Times New Roman" pitchFamily="18" charset="0"/>
              </a:rPr>
              <a:t> programming on </a:t>
            </a:r>
            <a:r>
              <a:rPr lang="en-IN" sz="2000" dirty="0" err="1" smtClean="0">
                <a:latin typeface="Times New Roman" pitchFamily="18" charset="0"/>
                <a:cs typeface="Times New Roman" pitchFamily="18" charset="0"/>
              </a:rPr>
              <a:t>Rigetti’s</a:t>
            </a:r>
            <a:r>
              <a:rPr lang="en-IN" sz="2000" dirty="0" smtClean="0">
                <a:latin typeface="Times New Roman" pitchFamily="18" charset="0"/>
                <a:cs typeface="Times New Roman" pitchFamily="18" charset="0"/>
              </a:rPr>
              <a:t> Forest quantum virtual machine, and the results of the framework is compared with state-of-the-art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QRL-RPS technique achieves such good performance by taking the advantage of the quantum property such as quantum superposition and quantum parallelisms used for selection of joint optimal relay and transmit power at each network state.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Green Computing in Software Defined Social Internet of Vehicles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Kumar, R. Chaudhry, O. Kaiwartya, N. Kumar and S. H. Ahmed,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Social Internet of Vehicles (SIoV) is an evolving vehicular networking framework integrating the next generation smart devices with vehicular communications.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concise review on Internet of Things (IoT)-problems, challenges and opportunities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Farhan, L., Kharel, R., Kaiwartya, O., Quiroz-Castellanos, M., Alissa, A. and Abdulsalam, M., 2018, July.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paper looks into providing a concise review of the concepts on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and applications describing the main components and features.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 a Heterogeneous Mist, Fog, and Cloud-Based Framework for the Internet of Healthcare Things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Asif-Ur-Rahman, M., Afsana, F., Mahmud, M., Kaiser, M.S., Ahmed, M.R., Kaiwartya, O. and James-Taylor,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technological integration opened up new possibilities in many disciplines including healthcare and well-being.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Secrecy Rate Maximization in Virtual-MIMO Enabled SWIPT for 5G Centric IoT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Jaiswal, S. Kumar, O. Kaiwartya, N. Kumar, H. Song and J. Lloret,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security framework uses </a:t>
                      </a:r>
                      <a:r>
                        <a:rPr lang="en-US" sz="2000" dirty="0" err="1">
                          <a:solidFill>
                            <a:srgbClr val="333333"/>
                          </a:solidFill>
                          <a:latin typeface="Times New Roman"/>
                          <a:ea typeface="Calibri"/>
                          <a:cs typeface="Latha"/>
                        </a:rPr>
                        <a:t>beamforming</a:t>
                      </a:r>
                      <a:r>
                        <a:rPr lang="en-US" sz="2000" dirty="0">
                          <a:solidFill>
                            <a:srgbClr val="333333"/>
                          </a:solidFill>
                          <a:latin typeface="Times New Roman"/>
                          <a:ea typeface="Calibri"/>
                          <a:cs typeface="Latha"/>
                        </a:rPr>
                        <a:t> and cooperative jamming signal to maximize the secrecy rate of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295400"/>
            <a:ext cx="6629400" cy="4876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381000"/>
            <a:ext cx="7498080" cy="4800600"/>
          </a:xfrm>
        </p:spPr>
        <p:txBody>
          <a:bodyPr>
            <a:noAutofit/>
          </a:bodyPr>
          <a:lstStyle/>
          <a:p>
            <a:pPr algn="just">
              <a:buNone/>
            </a:pPr>
            <a:r>
              <a:rPr lang="en-IN" sz="2000" dirty="0" smtClean="0">
                <a:latin typeface="Times New Roman" pitchFamily="18" charset="0"/>
                <a:cs typeface="Times New Roman" pitchFamily="18" charset="0"/>
              </a:rPr>
              <a:t>    In this paper, a novel QRL-based framework is proposed to inspect the problem of joint optimal relay and transmit power selection for network utility maximization in </a:t>
            </a:r>
            <a:r>
              <a:rPr lang="en-IN" sz="2000" dirty="0" err="1" smtClean="0">
                <a:latin typeface="Times New Roman" pitchFamily="18" charset="0"/>
                <a:cs typeface="Times New Roman" pitchFamily="18" charset="0"/>
              </a:rPr>
              <a:t>energyconstrained</a:t>
            </a:r>
            <a:r>
              <a:rPr lang="en-IN" sz="2000" dirty="0" smtClean="0">
                <a:latin typeface="Times New Roman" pitchFamily="18" charset="0"/>
                <a:cs typeface="Times New Roman" pitchFamily="18" charset="0"/>
              </a:rPr>
              <a:t> sensor enabled-</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states of the environment and actions of the corresponding state are represented by </a:t>
            </a:r>
            <a:r>
              <a:rPr lang="en-IN" sz="2000" dirty="0" err="1" smtClean="0">
                <a:latin typeface="Times New Roman" pitchFamily="18" charset="0"/>
                <a:cs typeface="Times New Roman" pitchFamily="18" charset="0"/>
              </a:rPr>
              <a:t>qubits</a:t>
            </a:r>
            <a:r>
              <a:rPr lang="en-IN" sz="2000" dirty="0" smtClean="0">
                <a:latin typeface="Times New Roman" pitchFamily="18" charset="0"/>
                <a:cs typeface="Times New Roman" pitchFamily="18" charset="0"/>
              </a:rPr>
              <a:t> using the concept of quantum superposition and action selection is motivated by the collapse phenomenon of quantum computing. A QRL-RPS algorithm is proposed to provide optimal policy for the formulated selection problem. The simulation results show that the proposed technique performs better as compare to state-of-the-art techniques in terms of convergence speed and network utility by 40% and 27% against QL-RSA and DQ-RSS respectively. Our proposed idea not only enhances the working of the current learning algorithm on conventional computers, but also encourages the evolution of related research fields like machine learning and quantum computation. In our future research, the team will investigate more use cases for quantum learning enabled green computing in next generation networks such as in connected traffic networks, big data processing and visualization. Integrating traditional optimization approach with quantum learning for green communication will also be the quest.</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N. Kumar, R. </a:t>
            </a:r>
            <a:r>
              <a:rPr lang="en-IN" sz="1400" dirty="0" err="1" smtClean="0">
                <a:latin typeface="Times New Roman" pitchFamily="18" charset="0"/>
                <a:cs typeface="Times New Roman" pitchFamily="18" charset="0"/>
              </a:rPr>
              <a:t>Chaudhry</a:t>
            </a:r>
            <a:r>
              <a:rPr lang="en-IN" sz="1400" dirty="0" smtClean="0">
                <a:latin typeface="Times New Roman" pitchFamily="18" charset="0"/>
                <a:cs typeface="Times New Roman" pitchFamily="18" charset="0"/>
              </a:rPr>
              <a:t>, O. </a:t>
            </a:r>
            <a:r>
              <a:rPr lang="en-IN" sz="1400" dirty="0" err="1" smtClean="0">
                <a:latin typeface="Times New Roman" pitchFamily="18" charset="0"/>
                <a:cs typeface="Times New Roman" pitchFamily="18" charset="0"/>
              </a:rPr>
              <a:t>Kaiwartya</a:t>
            </a:r>
            <a:r>
              <a:rPr lang="en-IN" sz="1400" dirty="0" smtClean="0">
                <a:latin typeface="Times New Roman" pitchFamily="18" charset="0"/>
                <a:cs typeface="Times New Roman" pitchFamily="18" charset="0"/>
              </a:rPr>
              <a:t>, N. Kumar and S. H. Ahmed, "Green Computing in Software Defined Social Internet of Vehicles," in IEEE Transactions on Intelligent Transportation Systems, pp-1-10, 2020. (online published)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10.1109/TITS.2020.3028695.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a:t>
            </a:r>
            <a:r>
              <a:rPr lang="en-IN" sz="1400" dirty="0" err="1" smtClean="0">
                <a:latin typeface="Times New Roman" pitchFamily="18" charset="0"/>
                <a:cs typeface="Times New Roman" pitchFamily="18" charset="0"/>
              </a:rPr>
              <a:t>Farhan</a:t>
            </a:r>
            <a:r>
              <a:rPr lang="en-IN" sz="1400" dirty="0" smtClean="0">
                <a:latin typeface="Times New Roman" pitchFamily="18" charset="0"/>
                <a:cs typeface="Times New Roman" pitchFamily="18" charset="0"/>
              </a:rPr>
              <a:t>, L., </a:t>
            </a:r>
            <a:r>
              <a:rPr lang="en-IN" sz="1400" dirty="0" err="1" smtClean="0">
                <a:latin typeface="Times New Roman" pitchFamily="18" charset="0"/>
                <a:cs typeface="Times New Roman" pitchFamily="18" charset="0"/>
              </a:rPr>
              <a:t>Kharel</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Kaiwartya</a:t>
            </a:r>
            <a:r>
              <a:rPr lang="en-IN" sz="1400" dirty="0" smtClean="0">
                <a:latin typeface="Times New Roman" pitchFamily="18" charset="0"/>
                <a:cs typeface="Times New Roman" pitchFamily="18" charset="0"/>
              </a:rPr>
              <a:t>, O., Quiroz-</a:t>
            </a:r>
            <a:r>
              <a:rPr lang="en-IN" sz="1400" dirty="0" err="1" smtClean="0">
                <a:latin typeface="Times New Roman" pitchFamily="18" charset="0"/>
                <a:cs typeface="Times New Roman" pitchFamily="18" charset="0"/>
              </a:rPr>
              <a:t>Castellanos</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Alissa</a:t>
            </a:r>
            <a:r>
              <a:rPr lang="en-IN" sz="1400" dirty="0" smtClean="0">
                <a:latin typeface="Times New Roman" pitchFamily="18" charset="0"/>
                <a:cs typeface="Times New Roman" pitchFamily="18" charset="0"/>
              </a:rPr>
              <a:t>, A. and </a:t>
            </a:r>
            <a:r>
              <a:rPr lang="en-IN" sz="1400" dirty="0" err="1" smtClean="0">
                <a:latin typeface="Times New Roman" pitchFamily="18" charset="0"/>
                <a:cs typeface="Times New Roman" pitchFamily="18" charset="0"/>
              </a:rPr>
              <a:t>Abdulsalam</a:t>
            </a:r>
            <a:r>
              <a:rPr lang="en-IN" sz="1400" dirty="0" smtClean="0">
                <a:latin typeface="Times New Roman" pitchFamily="18" charset="0"/>
                <a:cs typeface="Times New Roman" pitchFamily="18" charset="0"/>
              </a:rPr>
              <a:t>, M., 2018, July. A concise review on Internet of Things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)-problems, challenges and opportunities. In 11th International Symposium on Communication Systems, Networks &amp; Digital Signal Processing (CSNDSP) (pp. 1-6), IEEE, Budapest, Hungary, 18-20 July 2018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a:t>
            </a:r>
            <a:r>
              <a:rPr lang="en-IN" sz="1400" dirty="0" err="1" smtClean="0">
                <a:latin typeface="Times New Roman" pitchFamily="18" charset="0"/>
                <a:cs typeface="Times New Roman" pitchFamily="18" charset="0"/>
              </a:rPr>
              <a:t>Asif</a:t>
            </a:r>
            <a:r>
              <a:rPr lang="en-IN" sz="1400" dirty="0" smtClean="0">
                <a:latin typeface="Times New Roman" pitchFamily="18" charset="0"/>
                <a:cs typeface="Times New Roman" pitchFamily="18" charset="0"/>
              </a:rPr>
              <a:t>-Ur-</a:t>
            </a:r>
            <a:r>
              <a:rPr lang="en-IN" sz="1400" dirty="0" err="1" smtClean="0">
                <a:latin typeface="Times New Roman" pitchFamily="18" charset="0"/>
                <a:cs typeface="Times New Roman" pitchFamily="18" charset="0"/>
              </a:rPr>
              <a:t>Rahman</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Afsana</a:t>
            </a:r>
            <a:r>
              <a:rPr lang="en-IN" sz="1400" dirty="0" smtClean="0">
                <a:latin typeface="Times New Roman" pitchFamily="18" charset="0"/>
                <a:cs typeface="Times New Roman" pitchFamily="18" charset="0"/>
              </a:rPr>
              <a:t>, F., Mahmud, M., Kaiser, M.S., Ahmed, M.R., </a:t>
            </a:r>
            <a:r>
              <a:rPr lang="en-IN" sz="1400" dirty="0" err="1" smtClean="0">
                <a:latin typeface="Times New Roman" pitchFamily="18" charset="0"/>
                <a:cs typeface="Times New Roman" pitchFamily="18" charset="0"/>
              </a:rPr>
              <a:t>Kaiwartya</a:t>
            </a:r>
            <a:r>
              <a:rPr lang="en-IN" sz="1400" dirty="0" smtClean="0">
                <a:latin typeface="Times New Roman" pitchFamily="18" charset="0"/>
                <a:cs typeface="Times New Roman" pitchFamily="18" charset="0"/>
              </a:rPr>
              <a:t>, O. and James-Taylor, A, "Toward a Heterogeneous Mist, Fog, and Cloud-Based Framework for the Internet of Healthcare Things," in IEEE Internet of Things Journal, vol. 6, no. 3, pp. 4049- 4062, June 2019,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10.1109/JIOT.2018.2876088.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S. Kumar, O. </a:t>
            </a:r>
            <a:r>
              <a:rPr lang="en-IN" sz="1400" dirty="0" err="1" smtClean="0">
                <a:latin typeface="Times New Roman" pitchFamily="18" charset="0"/>
                <a:cs typeface="Times New Roman" pitchFamily="18" charset="0"/>
              </a:rPr>
              <a:t>Kaiwartya</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Rathee</a:t>
            </a:r>
            <a:r>
              <a:rPr lang="en-IN" sz="1400" dirty="0" smtClean="0">
                <a:latin typeface="Times New Roman" pitchFamily="18" charset="0"/>
                <a:cs typeface="Times New Roman" pitchFamily="18" charset="0"/>
              </a:rPr>
              <a:t>, N. Kumar and J. </a:t>
            </a:r>
            <a:r>
              <a:rPr lang="en-IN" sz="1400" dirty="0" err="1" smtClean="0">
                <a:latin typeface="Times New Roman" pitchFamily="18" charset="0"/>
                <a:cs typeface="Times New Roman" pitchFamily="18" charset="0"/>
              </a:rPr>
              <a:t>Lloret</a:t>
            </a:r>
            <a:r>
              <a:rPr lang="en-IN" sz="1400" dirty="0" smtClean="0">
                <a:latin typeface="Times New Roman" pitchFamily="18" charset="0"/>
                <a:cs typeface="Times New Roman" pitchFamily="18" charset="0"/>
              </a:rPr>
              <a:t>, "Toward Energy-Oriented Optimization for Green Communication in Sensor Enabled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Environments," in IEEE Systems J., vol.(14)4, pp. 4663- 4673, Dec. 2020.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Kumar, K.; Kumar, S.; </a:t>
            </a:r>
            <a:r>
              <a:rPr lang="en-IN" sz="1400" dirty="0" err="1" smtClean="0">
                <a:latin typeface="Times New Roman" pitchFamily="18" charset="0"/>
                <a:cs typeface="Times New Roman" pitchFamily="18" charset="0"/>
              </a:rPr>
              <a:t>Kaiwartya</a:t>
            </a:r>
            <a:r>
              <a:rPr lang="en-IN" sz="1400" dirty="0" smtClean="0">
                <a:latin typeface="Times New Roman" pitchFamily="18" charset="0"/>
                <a:cs typeface="Times New Roman" pitchFamily="18" charset="0"/>
              </a:rPr>
              <a:t>, O.; Cao, Y.; </a:t>
            </a:r>
            <a:r>
              <a:rPr lang="en-IN" sz="1400" dirty="0" err="1" smtClean="0">
                <a:latin typeface="Times New Roman" pitchFamily="18" charset="0"/>
                <a:cs typeface="Times New Roman" pitchFamily="18" charset="0"/>
              </a:rPr>
              <a:t>Lloret</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Aslam</a:t>
            </a:r>
            <a:r>
              <a:rPr lang="en-IN" sz="1400" dirty="0" smtClean="0">
                <a:latin typeface="Times New Roman" pitchFamily="18" charset="0"/>
                <a:cs typeface="Times New Roman" pitchFamily="18" charset="0"/>
              </a:rPr>
              <a:t>, N. Cross-Layer Energy Optimization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Environments: Technical Advances and Opportunities. Energies, 10(1), 2073, 2017. </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 </a:t>
            </a:r>
            <a:r>
              <a:rPr lang="en-IN" sz="1500" dirty="0" err="1" smtClean="0">
                <a:latin typeface="Times New Roman" pitchFamily="18" charset="0"/>
                <a:cs typeface="Times New Roman" pitchFamily="18" charset="0"/>
              </a:rPr>
              <a:t>Jaiswal</a:t>
            </a:r>
            <a:r>
              <a:rPr lang="en-IN" sz="1500" dirty="0" smtClean="0">
                <a:latin typeface="Times New Roman" pitchFamily="18" charset="0"/>
                <a:cs typeface="Times New Roman" pitchFamily="18" charset="0"/>
              </a:rPr>
              <a:t>, S. Kumar, O. </a:t>
            </a:r>
            <a:r>
              <a:rPr lang="en-IN" sz="1500" dirty="0" err="1" smtClean="0">
                <a:latin typeface="Times New Roman" pitchFamily="18" charset="0"/>
                <a:cs typeface="Times New Roman" pitchFamily="18" charset="0"/>
              </a:rPr>
              <a:t>Kaiwartya</a:t>
            </a:r>
            <a:r>
              <a:rPr lang="en-IN" sz="1500" dirty="0" smtClean="0">
                <a:latin typeface="Times New Roman" pitchFamily="18" charset="0"/>
                <a:cs typeface="Times New Roman" pitchFamily="18" charset="0"/>
              </a:rPr>
              <a:t>, M. Prasad, N. Kumar, &amp; H. Song, “Green computing in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Time slotted simultaneous wireless information and power transfer,” Computer Communications, 168, pp. 155-169, 2021.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Khatri</a:t>
            </a:r>
            <a:r>
              <a:rPr lang="en-IN" sz="1500" dirty="0" smtClean="0">
                <a:latin typeface="Times New Roman" pitchFamily="18" charset="0"/>
                <a:cs typeface="Times New Roman" pitchFamily="18" charset="0"/>
              </a:rPr>
              <a:t>, A., Kumar, S., </a:t>
            </a:r>
            <a:r>
              <a:rPr lang="en-IN" sz="1500" dirty="0" err="1" smtClean="0">
                <a:latin typeface="Times New Roman" pitchFamily="18" charset="0"/>
                <a:cs typeface="Times New Roman" pitchFamily="18" charset="0"/>
              </a:rPr>
              <a:t>Kaiwartya</a:t>
            </a:r>
            <a:r>
              <a:rPr lang="en-IN" sz="1500" dirty="0" smtClean="0">
                <a:latin typeface="Times New Roman" pitchFamily="18" charset="0"/>
                <a:cs typeface="Times New Roman" pitchFamily="18" charset="0"/>
              </a:rPr>
              <a:t>, O., </a:t>
            </a:r>
            <a:r>
              <a:rPr lang="en-IN" sz="1500" dirty="0" err="1" smtClean="0">
                <a:latin typeface="Times New Roman" pitchFamily="18" charset="0"/>
                <a:cs typeface="Times New Roman" pitchFamily="18" charset="0"/>
              </a:rPr>
              <a:t>Aslam</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Meena</a:t>
            </a:r>
            <a:r>
              <a:rPr lang="en-IN" sz="1500" dirty="0" smtClean="0">
                <a:latin typeface="Times New Roman" pitchFamily="18" charset="0"/>
                <a:cs typeface="Times New Roman" pitchFamily="18" charset="0"/>
              </a:rPr>
              <a:t>, N. and Abdullah, A.H., Towards green computing in wireless sensor networks: Controlled mobility–aided balanced tree approach. International Journal of Communication Systems, 31(7), p.e3463, 2018..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L. </a:t>
            </a:r>
            <a:r>
              <a:rPr lang="en-IN" sz="1500" dirty="0" err="1" smtClean="0">
                <a:latin typeface="Times New Roman" pitchFamily="18" charset="0"/>
                <a:cs typeface="Times New Roman" pitchFamily="18" charset="0"/>
              </a:rPr>
              <a:t>Farhan</a:t>
            </a:r>
            <a:r>
              <a:rPr lang="en-IN" sz="1500" dirty="0" smtClean="0">
                <a:latin typeface="Times New Roman" pitchFamily="18" charset="0"/>
                <a:cs typeface="Times New Roman" pitchFamily="18" charset="0"/>
              </a:rPr>
              <a:t>, O. </a:t>
            </a:r>
            <a:r>
              <a:rPr lang="en-IN" sz="1500" dirty="0" err="1" smtClean="0">
                <a:latin typeface="Times New Roman" pitchFamily="18" charset="0"/>
                <a:cs typeface="Times New Roman" pitchFamily="18" charset="0"/>
              </a:rPr>
              <a:t>Kaiwartya</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Alzubaidi</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Gheth</a:t>
            </a:r>
            <a:r>
              <a:rPr lang="en-IN" sz="1500" dirty="0" smtClean="0">
                <a:latin typeface="Times New Roman" pitchFamily="18" charset="0"/>
                <a:cs typeface="Times New Roman" pitchFamily="18" charset="0"/>
              </a:rPr>
              <a:t>, E. </a:t>
            </a:r>
            <a:r>
              <a:rPr lang="en-IN" sz="1500" dirty="0" err="1" smtClean="0">
                <a:latin typeface="Times New Roman" pitchFamily="18" charset="0"/>
                <a:cs typeface="Times New Roman" pitchFamily="18" charset="0"/>
              </a:rPr>
              <a:t>Dimla</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Kharel</a:t>
            </a:r>
            <a:r>
              <a:rPr lang="en-IN" sz="1500" dirty="0" smtClean="0">
                <a:latin typeface="Times New Roman" pitchFamily="18" charset="0"/>
                <a:cs typeface="Times New Roman" pitchFamily="18" charset="0"/>
              </a:rPr>
              <a:t>, "Toward Interference Aware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Framework: Energy and </a:t>
            </a:r>
            <a:r>
              <a:rPr lang="en-IN" sz="1500" dirty="0" err="1" smtClean="0">
                <a:latin typeface="Times New Roman" pitchFamily="18" charset="0"/>
                <a:cs typeface="Times New Roman" pitchFamily="18" charset="0"/>
              </a:rPr>
              <a:t>GeoLocation</a:t>
            </a:r>
            <a:r>
              <a:rPr lang="en-IN" sz="1500" dirty="0" smtClean="0">
                <a:latin typeface="Times New Roman" pitchFamily="18" charset="0"/>
                <a:cs typeface="Times New Roman" pitchFamily="18" charset="0"/>
              </a:rPr>
              <a:t>-Based-</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in IEEE Access, vol. 7, pp. 56617-56630,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 </a:t>
            </a:r>
            <a:r>
              <a:rPr lang="en-IN" sz="1500" dirty="0" err="1" smtClean="0">
                <a:latin typeface="Times New Roman" pitchFamily="18" charset="0"/>
                <a:cs typeface="Times New Roman" pitchFamily="18" charset="0"/>
              </a:rPr>
              <a:t>Jaiswal</a:t>
            </a:r>
            <a:r>
              <a:rPr lang="en-IN" sz="1500" dirty="0" smtClean="0">
                <a:latin typeface="Times New Roman" pitchFamily="18" charset="0"/>
                <a:cs typeface="Times New Roman" pitchFamily="18" charset="0"/>
              </a:rPr>
              <a:t>, S. Kumar, O. </a:t>
            </a:r>
            <a:r>
              <a:rPr lang="en-IN" sz="1500" dirty="0" err="1" smtClean="0">
                <a:latin typeface="Times New Roman" pitchFamily="18" charset="0"/>
                <a:cs typeface="Times New Roman" pitchFamily="18" charset="0"/>
              </a:rPr>
              <a:t>Kaiwartya</a:t>
            </a:r>
            <a:r>
              <a:rPr lang="en-IN" sz="1500" dirty="0" smtClean="0">
                <a:latin typeface="Times New Roman" pitchFamily="18" charset="0"/>
                <a:cs typeface="Times New Roman" pitchFamily="18" charset="0"/>
              </a:rPr>
              <a:t>, N. Kumar, H. Song and J. </a:t>
            </a:r>
            <a:r>
              <a:rPr lang="en-IN" sz="1500" dirty="0" err="1" smtClean="0">
                <a:latin typeface="Times New Roman" pitchFamily="18" charset="0"/>
                <a:cs typeface="Times New Roman" pitchFamily="18" charset="0"/>
              </a:rPr>
              <a:t>Lloret</a:t>
            </a:r>
            <a:r>
              <a:rPr lang="en-IN" sz="1500" dirty="0" smtClean="0">
                <a:latin typeface="Times New Roman" pitchFamily="18" charset="0"/>
                <a:cs typeface="Times New Roman" pitchFamily="18" charset="0"/>
              </a:rPr>
              <a:t>, "Secrecy Rate Maximization in Virtual-MIMO Enabled SWIPT for 5G Centric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Applications," in IEEE Systems Journal,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10.1109/JSYST.2020.3036417.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V. D. </a:t>
            </a:r>
            <a:r>
              <a:rPr lang="en-IN" sz="1500" dirty="0" err="1" smtClean="0">
                <a:latin typeface="Times New Roman" pitchFamily="18" charset="0"/>
                <a:cs typeface="Times New Roman" pitchFamily="18" charset="0"/>
              </a:rPr>
              <a:t>Valerio</a:t>
            </a:r>
            <a:r>
              <a:rPr lang="en-IN" sz="1500" dirty="0" smtClean="0">
                <a:latin typeface="Times New Roman" pitchFamily="18" charset="0"/>
                <a:cs typeface="Times New Roman" pitchFamily="18" charset="0"/>
              </a:rPr>
              <a:t>, F. L. </a:t>
            </a:r>
            <a:r>
              <a:rPr lang="en-IN" sz="1500" dirty="0" err="1" smtClean="0">
                <a:latin typeface="Times New Roman" pitchFamily="18" charset="0"/>
                <a:cs typeface="Times New Roman" pitchFamily="18" charset="0"/>
              </a:rPr>
              <a:t>Presti</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Petrioli</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Picari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Spaccini</a:t>
            </a:r>
            <a:r>
              <a:rPr lang="en-IN" sz="1500" dirty="0" smtClean="0">
                <a:latin typeface="Times New Roman" pitchFamily="18" charset="0"/>
                <a:cs typeface="Times New Roman" pitchFamily="18" charset="0"/>
              </a:rPr>
              <a:t>, &amp; S. </a:t>
            </a:r>
            <a:r>
              <a:rPr lang="en-IN" sz="1500" dirty="0" err="1" smtClean="0">
                <a:latin typeface="Times New Roman" pitchFamily="18" charset="0"/>
                <a:cs typeface="Times New Roman" pitchFamily="18" charset="0"/>
              </a:rPr>
              <a:t>Basagni</a:t>
            </a:r>
            <a:r>
              <a:rPr lang="en-IN" sz="1500" dirty="0" smtClean="0">
                <a:latin typeface="Times New Roman" pitchFamily="18" charset="0"/>
                <a:cs typeface="Times New Roman" pitchFamily="18" charset="0"/>
              </a:rPr>
              <a:t>, “CARMA: Channel-aware reinforcement learning-based multi-path adaptive routing for underwater wireless sensor networks,” IEEE Journal on Selected Areas in Communications, 37(11), pp. 2634-2647, 2019.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1731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Quantum Learning Enabled Green Communication for Next Generation Wireless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2021-06-16T07:42:26Z</dcterms:modified>
</cp:coreProperties>
</file>