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Intelligent Reflecting Surface Aided Wireless Communications A Tutorial</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Intelligent </a:t>
            </a:r>
            <a:r>
              <a:rPr lang="en-IN" sz="2000" dirty="0" smtClean="0">
                <a:latin typeface="Times New Roman" pitchFamily="18" charset="0"/>
                <a:cs typeface="Times New Roman" pitchFamily="18" charset="0"/>
              </a:rPr>
              <a:t>reflecting surface (IRS) is an enabling technology to engineer the radio signal propagation in wireless networks. By smartly tuning the signal reflection via a large number of low-cost passive reflecting elements, IRS is capable of dynamically altering wireless channels to enhance the communication performance. It is thus expected that the new IRS-aided hybrid wireless network comprising both active and passive components will be highly promising to achieve a sustainable capacity growth cost-effectively in the future. Despite its great potential, IRS faces new challenges to be efficiently integrated into wireless networks, such as reflection optimization, channel estimation, and deployment from communication design perspectives. In this paper, we provide a tutorial overview of IRS-aided wireless communications to address the above issues, and elaborate its reflection and channel models, hardware architecture and practical constraints, as well as various appealing applications in wireless networks. Moreover, we highlight important directions worthy of further investigation in future work</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assume that only a line-of-sight (LOS) channel exists among the BS, the RISs, and the UE due to propagation characteristics of </a:t>
            </a:r>
            <a:r>
              <a:rPr lang="en-IN" sz="2000" dirty="0" err="1" smtClean="0">
                <a:latin typeface="Times New Roman" pitchFamily="18" charset="0"/>
                <a:cs typeface="Times New Roman" pitchFamily="18" charset="0"/>
              </a:rPr>
              <a:t>tera</a:t>
            </a:r>
            <a:r>
              <a:rPr lang="en-IN" sz="2000" dirty="0" smtClean="0">
                <a:latin typeface="Times New Roman" pitchFamily="18" charset="0"/>
                <a:cs typeface="Times New Roman" pitchFamily="18" charset="0"/>
              </a:rPr>
              <a:t>-hertz (THz) spectrum bands that may be used in 6G wireless communication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exist several studies related to the RIS in LOS environments for </a:t>
            </a:r>
            <a:r>
              <a:rPr lang="en-IN" sz="2000" dirty="0" err="1" smtClean="0">
                <a:latin typeface="Times New Roman" pitchFamily="18" charset="0"/>
                <a:cs typeface="Times New Roman" pitchFamily="18" charset="0"/>
              </a:rPr>
              <a:t>mmWave</a:t>
            </a:r>
            <a:r>
              <a:rPr lang="en-IN" sz="2000" dirty="0" smtClean="0">
                <a:latin typeface="Times New Roman" pitchFamily="18" charset="0"/>
                <a:cs typeface="Times New Roman" pitchFamily="18" charset="0"/>
              </a:rPr>
              <a:t> and THz communications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Obviously, the non-RIS case is not effected by the number of RISs because it is based on the environment in which RISs do not exist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Many studies have been performed to enhance PLS for future wireless networks, such as massive MIMO, non-orthogonal multiple access (NOMA),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networks, and </a:t>
            </a:r>
            <a:r>
              <a:rPr lang="en-IN" sz="2000" dirty="0" err="1" smtClean="0">
                <a:latin typeface="Times New Roman" pitchFamily="18" charset="0"/>
                <a:cs typeface="Times New Roman" pitchFamily="18" charset="0"/>
              </a:rPr>
              <a:t>mmWave</a:t>
            </a:r>
            <a:r>
              <a:rPr lang="en-IN" sz="2000" dirty="0" smtClean="0">
                <a:latin typeface="Times New Roman" pitchFamily="18" charset="0"/>
                <a:cs typeface="Times New Roman" pitchFamily="18" charset="0"/>
              </a:rPr>
              <a:t> and THz communications </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096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problem has not been addressed before in channel estimation for conventional wireless systems without IRS and thus is new and also non-trivial to solve in general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resolve this problem, </a:t>
            </a:r>
            <a:r>
              <a:rPr lang="en-IN" sz="2000" dirty="0" smtClean="0">
                <a:latin typeface="Times New Roman" pitchFamily="18" charset="0"/>
                <a:cs typeface="Times New Roman" pitchFamily="18" charset="0"/>
              </a:rPr>
              <a:t>proposed </a:t>
            </a:r>
            <a:r>
              <a:rPr lang="en-IN" sz="2000" dirty="0" smtClean="0">
                <a:latin typeface="Times New Roman" pitchFamily="18" charset="0"/>
                <a:cs typeface="Times New Roman" pitchFamily="18" charset="0"/>
              </a:rPr>
              <a:t>an efficient AO-based algorithm by extending that in the narrow-band MIMO case and leveraging the convex relaxation technique.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Despite the above benefits, the active and passive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designs in the multi-user case are closely coupled and usually lead to more complicated optimization problems as compared to that in the single-user case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Besides, such constraints also complicate the IRS reflection design and render the corresponding optimization problems more difficult to solve as compared to their continuous counterparts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particular, many </a:t>
            </a:r>
            <a:r>
              <a:rPr lang="en-IN" sz="2000" dirty="0" err="1" smtClean="0">
                <a:latin typeface="Times New Roman" pitchFamily="18" charset="0"/>
                <a:cs typeface="Times New Roman" pitchFamily="18" charset="0"/>
              </a:rPr>
              <a:t>RISaided</a:t>
            </a:r>
            <a:r>
              <a:rPr lang="en-IN" sz="2000" dirty="0" smtClean="0">
                <a:latin typeface="Times New Roman" pitchFamily="18" charset="0"/>
                <a:cs typeface="Times New Roman" pitchFamily="18" charset="0"/>
              </a:rPr>
              <a:t> techniques have been proposed to improve both data rate and energy efficiency for 6G wireless communication </a:t>
            </a:r>
            <a:r>
              <a:rPr lang="en-IN" sz="2000" dirty="0" smtClean="0">
                <a:latin typeface="Times New Roman" pitchFamily="18" charset="0"/>
                <a:cs typeface="Times New Roman" pitchFamily="18" charset="0"/>
              </a:rPr>
              <a:t>systems.</a:t>
            </a:r>
          </a:p>
          <a:p>
            <a:pPr algn="just">
              <a:lnSpc>
                <a:spcPct val="150000"/>
              </a:lnSpc>
            </a:pPr>
            <a:r>
              <a:rPr lang="en-IN" sz="2000" dirty="0" smtClean="0">
                <a:latin typeface="Times New Roman" pitchFamily="18" charset="0"/>
                <a:cs typeface="Times New Roman" pitchFamily="18" charset="0"/>
              </a:rPr>
              <a:t>In the proposed technique, each RIS first pseudo-randomly generates multiple reflection matrices and utilizes them for both pilot signal duration (PSD) in uplink and data transmission duration (DTD) in downlink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Reconfigurable intelligent surfaces (RISs) or intelligent reflecting surfaces (IRSs) have been proposed to achieve high spectral and energy efficiency for future 6G wireless communication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was shown that the proposed RCR-based scheduling </a:t>
            </a:r>
            <a:r>
              <a:rPr lang="en-IN" sz="2000" dirty="0" smtClean="0">
                <a:latin typeface="Times New Roman" pitchFamily="18" charset="0"/>
                <a:cs typeface="Times New Roman" pitchFamily="18" charset="0"/>
              </a:rPr>
              <a:t>technique </a:t>
            </a:r>
            <a:r>
              <a:rPr lang="en-IN" sz="2000" dirty="0" smtClean="0">
                <a:latin typeface="Times New Roman" pitchFamily="18" charset="0"/>
                <a:cs typeface="Times New Roman" pitchFamily="18" charset="0"/>
              </a:rPr>
              <a:t>can achieve better performance than the network without any RIS and than a random scheduling technique.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particular, the path loss of </a:t>
            </a:r>
            <a:r>
              <a:rPr lang="en-IN" sz="2000" dirty="0" err="1" smtClean="0">
                <a:latin typeface="Times New Roman" pitchFamily="18" charset="0"/>
                <a:cs typeface="Times New Roman" pitchFamily="18" charset="0"/>
              </a:rPr>
              <a:t>IRSreflected</a:t>
            </a:r>
            <a:r>
              <a:rPr lang="en-IN" sz="2000" dirty="0" smtClean="0">
                <a:latin typeface="Times New Roman" pitchFamily="18" charset="0"/>
                <a:cs typeface="Times New Roman" pitchFamily="18" charset="0"/>
              </a:rPr>
              <a:t> channel captures its average power and is thus essential to the link budget analysis and performance evaluation of IRS-aided communications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also offers a flexible way to trade-off between the hardware cost and reflection performance in practice, as amplitude control is generally of lower cost to implement as compared to phase control.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IRS reflection modelling and practical hardware design are critical to its reflection optimization and achievable performance gains in IRS-aided wireless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practice, increasing the number of reflecting elements given the same IRS size is generally helpful in achieving more fine-grained passive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and thus enhanced performance.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Five disruptive technology directions for 5G</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 Boccardi, R. W. Heath, A. Lozano, T. L. Marzetta, and P. Popovski,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New research directions will lead to fundamental changes in the design of future fifth generation (5G) cellular networks.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Fundamental green tradeoffs: Progresses, challenges, and impacts on 5G networks</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Zhang, Q. Wu, S. Xu, and G. Y. Li,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first provide a comprehensive overview on the extensive on-going research efforts and categorize them based on the fundamental green tradeoffs.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3050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 overview of sustainable green 5G networks</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Q. Wu, G. Y. Li, W. Chen, D. W. K. Ng, and R. Schober,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In this article, we provide an overview of the latest research on both green 5G techniques and energy harvesting for communication.</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Intelligent reflecting surface enhanced wireless network: Joint active and passive beamforming design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Q. Wu and R. Zhang,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Moreover, it is verified that the IRS is able to drastically enhance the link quality and/or coverage over the conventional setup without the IRS.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600200" y="1447800"/>
            <a:ext cx="6781800" cy="4648199"/>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7620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In </a:t>
            </a:r>
            <a:r>
              <a:rPr lang="en-IN" sz="1800" dirty="0" smtClean="0">
                <a:latin typeface="Times New Roman" pitchFamily="18" charset="0"/>
                <a:cs typeface="Times New Roman" pitchFamily="18" charset="0"/>
              </a:rPr>
              <a:t>this paper, we have provided a comprehensive tutorial on the new IRS technology as a promising enabler for smart and reconfigurable wireless communication environment. It is shown that IRS-aided wireless communication has led to a fundamental paradigm shift in the design of wireless system/network from the traditional one with active components only to a new hybrid architecture comprising both active and passive components that co-work in an intelligent way. Despite that the research on IRS-aided wireless communication is still in its infancy, this paper overviews its fundamentals, state-of-the-art results on addressing the main communication challenges, as well as promising directions for further investigation. It is hoped that this paper will serve as a useful and inspiring resource for future research on IRS to unlock its full potential in future-generation (B5G/6G) wireless communications.</a:t>
            </a:r>
            <a:endParaRPr lang="en-US"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F. </a:t>
            </a:r>
            <a:r>
              <a:rPr lang="en-IN" sz="1600" dirty="0" err="1" smtClean="0">
                <a:latin typeface="Times New Roman" pitchFamily="18" charset="0"/>
                <a:cs typeface="Times New Roman" pitchFamily="18" charset="0"/>
              </a:rPr>
              <a:t>Boccardi</a:t>
            </a:r>
            <a:r>
              <a:rPr lang="en-IN" sz="1600" dirty="0" smtClean="0">
                <a:latin typeface="Times New Roman" pitchFamily="18" charset="0"/>
                <a:cs typeface="Times New Roman" pitchFamily="18" charset="0"/>
              </a:rPr>
              <a:t>, R. W. Heath, A. Lozano, T. L. </a:t>
            </a:r>
            <a:r>
              <a:rPr lang="en-IN" sz="1600" dirty="0" err="1" smtClean="0">
                <a:latin typeface="Times New Roman" pitchFamily="18" charset="0"/>
                <a:cs typeface="Times New Roman" pitchFamily="18" charset="0"/>
              </a:rPr>
              <a:t>Marzetta</a:t>
            </a:r>
            <a:r>
              <a:rPr lang="en-IN" sz="1600" dirty="0" smtClean="0">
                <a:latin typeface="Times New Roman" pitchFamily="18" charset="0"/>
                <a:cs typeface="Times New Roman" pitchFamily="18" charset="0"/>
              </a:rPr>
              <a:t>, and P. </a:t>
            </a:r>
            <a:r>
              <a:rPr lang="en-IN" sz="1600" dirty="0" err="1" smtClean="0">
                <a:latin typeface="Times New Roman" pitchFamily="18" charset="0"/>
                <a:cs typeface="Times New Roman" pitchFamily="18" charset="0"/>
              </a:rPr>
              <a:t>Popovski</a:t>
            </a:r>
            <a:r>
              <a:rPr lang="en-IN" sz="1600" dirty="0" smtClean="0">
                <a:latin typeface="Times New Roman" pitchFamily="18" charset="0"/>
                <a:cs typeface="Times New Roman" pitchFamily="18" charset="0"/>
              </a:rPr>
              <a:t>, “Five disruptive technology directions for 5G,” IEEE </a:t>
            </a:r>
            <a:r>
              <a:rPr lang="en-IN" sz="1600" dirty="0" err="1" smtClean="0">
                <a:latin typeface="Times New Roman" pitchFamily="18" charset="0"/>
                <a:cs typeface="Times New Roman" pitchFamily="18" charset="0"/>
              </a:rPr>
              <a:t>Commu</a:t>
            </a:r>
            <a:r>
              <a:rPr lang="en-IN" sz="1600" dirty="0" smtClean="0">
                <a:latin typeface="Times New Roman" pitchFamily="18" charset="0"/>
                <a:cs typeface="Times New Roman" pitchFamily="18" charset="0"/>
              </a:rPr>
              <a:t>. Mag., vol. 52, no. 2, pp. 74–80, Feb.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M. </a:t>
            </a:r>
            <a:r>
              <a:rPr lang="en-IN" sz="1600" dirty="0" err="1" smtClean="0">
                <a:latin typeface="Times New Roman" pitchFamily="18" charset="0"/>
                <a:cs typeface="Times New Roman" pitchFamily="18" charset="0"/>
              </a:rPr>
              <a:t>Shafi</a:t>
            </a:r>
            <a:r>
              <a:rPr lang="en-IN" sz="1600" dirty="0" smtClean="0">
                <a:latin typeface="Times New Roman" pitchFamily="18" charset="0"/>
                <a:cs typeface="Times New Roman" pitchFamily="18" charset="0"/>
              </a:rPr>
              <a:t>, A. F. </a:t>
            </a:r>
            <a:r>
              <a:rPr lang="en-IN" sz="1600" dirty="0" err="1" smtClean="0">
                <a:latin typeface="Times New Roman" pitchFamily="18" charset="0"/>
                <a:cs typeface="Times New Roman" pitchFamily="18" charset="0"/>
              </a:rPr>
              <a:t>Molisch</a:t>
            </a:r>
            <a:r>
              <a:rPr lang="en-IN" sz="1600" dirty="0" smtClean="0">
                <a:latin typeface="Times New Roman" pitchFamily="18" charset="0"/>
                <a:cs typeface="Times New Roman" pitchFamily="18" charset="0"/>
              </a:rPr>
              <a:t>, P. J. Smith, T. </a:t>
            </a:r>
            <a:r>
              <a:rPr lang="en-IN" sz="1600" dirty="0" err="1" smtClean="0">
                <a:latin typeface="Times New Roman" pitchFamily="18" charset="0"/>
                <a:cs typeface="Times New Roman" pitchFamily="18" charset="0"/>
              </a:rPr>
              <a:t>Haustein</a:t>
            </a:r>
            <a:r>
              <a:rPr lang="en-IN" sz="1600" dirty="0" smtClean="0">
                <a:latin typeface="Times New Roman" pitchFamily="18" charset="0"/>
                <a:cs typeface="Times New Roman" pitchFamily="18" charset="0"/>
              </a:rPr>
              <a:t>, P. Zhu, P. De Silva, F. </a:t>
            </a:r>
            <a:r>
              <a:rPr lang="en-IN" sz="1600" dirty="0" err="1" smtClean="0">
                <a:latin typeface="Times New Roman" pitchFamily="18" charset="0"/>
                <a:cs typeface="Times New Roman" pitchFamily="18" charset="0"/>
              </a:rPr>
              <a:t>Tufvesson</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Benjebbour</a:t>
            </a:r>
            <a:r>
              <a:rPr lang="en-IN" sz="1600" dirty="0" smtClean="0">
                <a:latin typeface="Times New Roman" pitchFamily="18" charset="0"/>
                <a:cs typeface="Times New Roman" pitchFamily="18" charset="0"/>
              </a:rPr>
              <a:t>, and G. </a:t>
            </a:r>
            <a:r>
              <a:rPr lang="en-IN" sz="1600" dirty="0" err="1" smtClean="0">
                <a:latin typeface="Times New Roman" pitchFamily="18" charset="0"/>
                <a:cs typeface="Times New Roman" pitchFamily="18" charset="0"/>
              </a:rPr>
              <a:t>Wunder</a:t>
            </a:r>
            <a:r>
              <a:rPr lang="en-IN" sz="1600" dirty="0" smtClean="0">
                <a:latin typeface="Times New Roman" pitchFamily="18" charset="0"/>
                <a:cs typeface="Times New Roman" pitchFamily="18" charset="0"/>
              </a:rPr>
              <a:t>, “5G: A tutorial overview of standards, trials, challenges, deployment, and practice,” IEEE J. Sel. Areas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35, no. 6, pp. 1201–1221, Jun.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S. Zhang, Q. Wu, S.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and G. Y. Li, “Fundamental green tradeoffs: Progresses, challenges, and impacts on 5G networks,”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Surveys </a:t>
            </a:r>
            <a:r>
              <a:rPr lang="en-IN" sz="1600" dirty="0" err="1" smtClean="0">
                <a:latin typeface="Times New Roman" pitchFamily="18" charset="0"/>
                <a:cs typeface="Times New Roman" pitchFamily="18" charset="0"/>
              </a:rPr>
              <a:t>Tuts</a:t>
            </a:r>
            <a:r>
              <a:rPr lang="en-IN" sz="1600" dirty="0" smtClean="0">
                <a:latin typeface="Times New Roman" pitchFamily="18" charset="0"/>
                <a:cs typeface="Times New Roman" pitchFamily="18" charset="0"/>
              </a:rPr>
              <a:t>., vol. 19, no. 1, pp. 33–56, First Quarter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Q. Wu, G. Y. Li, W. Chen, D. W. K. Ng, and R. </a:t>
            </a:r>
            <a:r>
              <a:rPr lang="en-IN" sz="1600" dirty="0" err="1" smtClean="0">
                <a:latin typeface="Times New Roman" pitchFamily="18" charset="0"/>
                <a:cs typeface="Times New Roman" pitchFamily="18" charset="0"/>
              </a:rPr>
              <a:t>Schober</a:t>
            </a:r>
            <a:r>
              <a:rPr lang="en-IN" sz="1600" dirty="0" smtClean="0">
                <a:latin typeface="Times New Roman" pitchFamily="18" charset="0"/>
                <a:cs typeface="Times New Roman" pitchFamily="18" charset="0"/>
              </a:rPr>
              <a:t>, “An overview of sustainable green 5G networks,” IEEE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24, no. 4, pp. 72–80, Aug.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D. </a:t>
            </a:r>
            <a:r>
              <a:rPr lang="en-IN" sz="1600" dirty="0" err="1" smtClean="0">
                <a:latin typeface="Times New Roman" pitchFamily="18" charset="0"/>
                <a:cs typeface="Times New Roman" pitchFamily="18" charset="0"/>
              </a:rPr>
              <a:t>Tse</a:t>
            </a:r>
            <a:r>
              <a:rPr lang="en-IN" sz="1600" dirty="0" smtClean="0">
                <a:latin typeface="Times New Roman" pitchFamily="18" charset="0"/>
                <a:cs typeface="Times New Roman" pitchFamily="18" charset="0"/>
              </a:rPr>
              <a:t> and P. </a:t>
            </a:r>
            <a:r>
              <a:rPr lang="en-IN" sz="1600" dirty="0" err="1" smtClean="0">
                <a:latin typeface="Times New Roman" pitchFamily="18" charset="0"/>
                <a:cs typeface="Times New Roman" pitchFamily="18" charset="0"/>
              </a:rPr>
              <a:t>Viswanath</a:t>
            </a:r>
            <a:r>
              <a:rPr lang="en-IN" sz="1600" dirty="0" smtClean="0">
                <a:latin typeface="Times New Roman" pitchFamily="18" charset="0"/>
                <a:cs typeface="Times New Roman" pitchFamily="18" charset="0"/>
              </a:rPr>
              <a:t>, Fundamentals of wireless communication. Cambridge university press, 2005.</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A. Goldsmith, Wireless communications. Cambridge university press, 2005.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Q. Wu and R. Zhang, “Intelligent reflecting surface enhanced wireless network: Joint active and passive </a:t>
            </a:r>
            <a:r>
              <a:rPr lang="en-IN" sz="1800" dirty="0" err="1" smtClean="0">
                <a:latin typeface="Times New Roman" pitchFamily="18" charset="0"/>
                <a:cs typeface="Times New Roman" pitchFamily="18" charset="0"/>
              </a:rPr>
              <a:t>beamforming</a:t>
            </a:r>
            <a:r>
              <a:rPr lang="en-IN" sz="1800" dirty="0" smtClean="0">
                <a:latin typeface="Times New Roman" pitchFamily="18" charset="0"/>
                <a:cs typeface="Times New Roman" pitchFamily="18" charset="0"/>
              </a:rPr>
              <a:t> design,” in Proc. IEEE GLOBECOM, Dec. 2018.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Q. Wu and R. Zhang, “Intelligent reflecting surface enhanced wireless network via joint active and passive </a:t>
            </a:r>
            <a:r>
              <a:rPr lang="en-IN" sz="1800" dirty="0" err="1" smtClean="0">
                <a:latin typeface="Times New Roman" pitchFamily="18" charset="0"/>
                <a:cs typeface="Times New Roman" pitchFamily="18" charset="0"/>
              </a:rPr>
              <a:t>beamforming</a:t>
            </a:r>
            <a:r>
              <a:rPr lang="en-IN" sz="1800" dirty="0" smtClean="0">
                <a:latin typeface="Times New Roman" pitchFamily="18" charset="0"/>
                <a:cs typeface="Times New Roman" pitchFamily="18" charset="0"/>
              </a:rPr>
              <a:t>,” IEEE Trans. Wireless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vol. 18, no. 11, pp. 5394–5409, Nov. 2019.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Q. Wu and R. Zhang, “Towards smart and reconfigurable environment: Intelligent reflecting surface aided wireless network,” IEEE </a:t>
            </a:r>
            <a:r>
              <a:rPr lang="en-IN" sz="1800" dirty="0" err="1" smtClean="0">
                <a:latin typeface="Times New Roman" pitchFamily="18" charset="0"/>
                <a:cs typeface="Times New Roman" pitchFamily="18" charset="0"/>
              </a:rPr>
              <a:t>Commun</a:t>
            </a:r>
            <a:r>
              <a:rPr lang="en-IN" sz="1800" dirty="0" smtClean="0">
                <a:latin typeface="Times New Roman" pitchFamily="18" charset="0"/>
                <a:cs typeface="Times New Roman" pitchFamily="18" charset="0"/>
              </a:rPr>
              <a:t>. Mag., vol. 58, no. 1, pp. 106–112, Jan. 2020.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S. </a:t>
            </a:r>
            <a:r>
              <a:rPr lang="en-IN" sz="1800" dirty="0" err="1" smtClean="0">
                <a:latin typeface="Times New Roman" pitchFamily="18" charset="0"/>
                <a:cs typeface="Times New Roman" pitchFamily="18" charset="0"/>
              </a:rPr>
              <a:t>Hu</a:t>
            </a:r>
            <a:r>
              <a:rPr lang="en-IN" sz="1800" dirty="0" smtClean="0">
                <a:latin typeface="Times New Roman" pitchFamily="18" charset="0"/>
                <a:cs typeface="Times New Roman" pitchFamily="18" charset="0"/>
              </a:rPr>
              <a:t>, F. </a:t>
            </a:r>
            <a:r>
              <a:rPr lang="en-IN" sz="1800" dirty="0" err="1" smtClean="0">
                <a:latin typeface="Times New Roman" pitchFamily="18" charset="0"/>
                <a:cs typeface="Times New Roman" pitchFamily="18" charset="0"/>
              </a:rPr>
              <a:t>Rusek</a:t>
            </a:r>
            <a:r>
              <a:rPr lang="en-IN" sz="1800" dirty="0" smtClean="0">
                <a:latin typeface="Times New Roman" pitchFamily="18" charset="0"/>
                <a:cs typeface="Times New Roman" pitchFamily="18" charset="0"/>
              </a:rPr>
              <a:t>, and O. </a:t>
            </a:r>
            <a:r>
              <a:rPr lang="en-IN" sz="1800" dirty="0" err="1" smtClean="0">
                <a:latin typeface="Times New Roman" pitchFamily="18" charset="0"/>
                <a:cs typeface="Times New Roman" pitchFamily="18" charset="0"/>
              </a:rPr>
              <a:t>Edfors</a:t>
            </a:r>
            <a:r>
              <a:rPr lang="en-IN" sz="1800" dirty="0" smtClean="0">
                <a:latin typeface="Times New Roman" pitchFamily="18" charset="0"/>
                <a:cs typeface="Times New Roman" pitchFamily="18" charset="0"/>
              </a:rPr>
              <a:t>, “Beyond massive MIMO: The potential of data transmission with large intelligent surfaces,” IEEE Trans. Signal Process., vol. 66, no. 10, pp. 2746–2758, May 2018.</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1292</TotalTime>
  <Words>1501</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Intelligent Reflecting Surface Aided Wireless Communications A Tutorial</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2021-06-16T10:23:56Z</dcterms:modified>
</cp:coreProperties>
</file>