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6/16/2021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6/16/2021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6/16/2021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6/16/2021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Charge-Then-Cooperate Secure Resource Allocation for Wireless-Powered Relay Networks with Wireless Energy Transfer</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correspondence studies resource allocation for a wireless-powered relay network, where a hybrid relay with constant energy supply assists an energy-constrained source to send confidential information to a destination in the presence of an eavesdropper. We propose a novel transmission protocol termed charge-then-cooperate to support secure communications in this network. Specifically, the hybrid relay charges the source in the energy transfer phase; then it forwards the confidential information from the source to the destination and concurrently injects jamming signals to combat eavesdropping. We aim to maximize the secrecy rate of the system via a joint optimization of power allocation and time assignment. To solve the formulated highly non-convex problem, we develop an efficient two-layer optimization algorithm that involves the one-dimensional search, the alternating optimization method, the successive convex approximation technique, and the Lagrange duality method. Simulation results demonstrate that the proposed scheme can guarantee a satisfactory secrecy rate</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newly emerging wireless powered communication network (WPCN) is another line of WPT where ambient RF signals are used to power wireless devices </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An important application for WPCN lies in relay-assisted WPCN (R-WPCN), where relays are used to assist information transmission in R-WPCN.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this paper, we consider a new R-WPCN consisting of multiple source-destination pairs assisted by a single hybrid relay node (HRN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One line of WPT focuses on so-called simultaneous wireless information and power transfer (SWIPT), where the same RF signal carries both energy and information at the same </a:t>
            </a:r>
            <a:r>
              <a:rPr lang="en-IN" sz="2000" dirty="0" smtClean="0">
                <a:latin typeface="Times New Roman" pitchFamily="18" charset="0"/>
                <a:cs typeface="Times New Roman" pitchFamily="18" charset="0"/>
              </a:rPr>
              <a:t>time.</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These fundamental differences in the system model lead to an entirely different problem formulation than the one </a:t>
            </a:r>
            <a:r>
              <a:rPr lang="en-IN" sz="2000" dirty="0" smtClean="0">
                <a:latin typeface="Times New Roman" pitchFamily="18" charset="0"/>
                <a:cs typeface="Times New Roman" pitchFamily="18" charset="0"/>
              </a:rPr>
              <a:t>in.</a:t>
            </a:r>
          </a:p>
          <a:p>
            <a:pPr algn="just">
              <a:lnSpc>
                <a:spcPct val="150000"/>
              </a:lnSpc>
            </a:pPr>
            <a:r>
              <a:rPr lang="en-IN" sz="2000" dirty="0" smtClean="0">
                <a:latin typeface="Times New Roman" pitchFamily="18" charset="0"/>
                <a:cs typeface="Times New Roman" pitchFamily="18" charset="0"/>
              </a:rPr>
              <a:t>The original optimization problem is non-convex due to the unknown set of SUs that can successfully decode PU data and the product of optimization variables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But, for a fixed decoding set and with change of variables, the problem reduces to a convex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Then, we provide an iterative algorithm to obtain the global optimal solution of the original non-convex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Although the joint optimization problem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is non-convex, the problem structure is utilized to obtain a globally optimal </a:t>
            </a:r>
            <a:r>
              <a:rPr lang="en-IN" sz="2000" dirty="0" smtClean="0">
                <a:latin typeface="Times New Roman" pitchFamily="18" charset="0"/>
                <a:cs typeface="Times New Roman" pitchFamily="18" charset="0"/>
              </a:rPr>
              <a:t>solution.</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Due to the practical limitation of receivers that the received signals cannot be used to </a:t>
            </a:r>
            <a:r>
              <a:rPr lang="en-IN" sz="2000" dirty="0" smtClean="0">
                <a:latin typeface="Times New Roman" pitchFamily="18" charset="0"/>
                <a:cs typeface="Times New Roman" pitchFamily="18" charset="0"/>
              </a:rPr>
              <a:t>perform </a:t>
            </a:r>
            <a:r>
              <a:rPr lang="en-IN" sz="2000" dirty="0" smtClean="0">
                <a:latin typeface="Times New Roman" pitchFamily="18" charset="0"/>
                <a:cs typeface="Times New Roman" pitchFamily="18" charset="0"/>
              </a:rPr>
              <a:t>energy harvesting and information decoding simultaneously, two practical receiver architectures, namely time switching (TS) and power splitting (PS), were proposed </a:t>
            </a:r>
            <a:r>
              <a:rPr lang="en-IN" sz="2000" dirty="0" smtClean="0">
                <a:latin typeface="Times New Roman" pitchFamily="18" charset="0"/>
                <a:cs typeface="Times New Roman" pitchFamily="18" charset="0"/>
              </a:rPr>
              <a:t>in.</a:t>
            </a:r>
          </a:p>
          <a:p>
            <a:pPr algn="just">
              <a:lnSpc>
                <a:spcPct val="150000"/>
              </a:lnSpc>
            </a:pPr>
            <a:r>
              <a:rPr lang="en-IN" sz="2000" dirty="0" smtClean="0">
                <a:latin typeface="Times New Roman" pitchFamily="18" charset="0"/>
                <a:cs typeface="Times New Roman" pitchFamily="18" charset="0"/>
              </a:rPr>
              <a:t>We propose efficient algorithms to find the optimal solutions. In addition, suboptimal algorithms are proposed for both schemes to </a:t>
            </a:r>
            <a:r>
              <a:rPr lang="en-IN" sz="2000" dirty="0" err="1" smtClean="0">
                <a:latin typeface="Times New Roman" pitchFamily="18" charset="0"/>
                <a:cs typeface="Times New Roman" pitchFamily="18" charset="0"/>
              </a:rPr>
              <a:t>tradeoff</a:t>
            </a:r>
            <a:r>
              <a:rPr lang="en-IN" sz="2000" dirty="0" smtClean="0">
                <a:latin typeface="Times New Roman" pitchFamily="18" charset="0"/>
                <a:cs typeface="Times New Roman" pitchFamily="18" charset="0"/>
              </a:rPr>
              <a:t> the complexity and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provide extensive numerical results to evaluate the performance of the proposed algorithms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Compared with EEA and ERA, we can see that the proposed optimal and suboptimal algorithms achieve better performance.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We present simulation results to evaluate the performance of the proposed WP-CCRN scenario for the four resource allocation schemes, namely, STORA, ETA, MTM, and PTA schemes, against different system </a:t>
            </a:r>
            <a:r>
              <a:rPr lang="en-IN" sz="2000" dirty="0" smtClean="0">
                <a:latin typeface="Times New Roman" pitchFamily="18" charset="0"/>
                <a:cs typeface="Times New Roman" pitchFamily="18" charset="0"/>
              </a:rPr>
              <a:t>parameter.</a:t>
            </a:r>
          </a:p>
          <a:p>
            <a:pPr algn="just">
              <a:lnSpc>
                <a:spcPct val="150000"/>
              </a:lnSpc>
            </a:pPr>
            <a:r>
              <a:rPr lang="en-IN" sz="2000" dirty="0" smtClean="0">
                <a:latin typeface="Times New Roman" pitchFamily="18" charset="0"/>
                <a:cs typeface="Times New Roman" pitchFamily="18" charset="0"/>
              </a:rPr>
              <a:t>Compares </a:t>
            </a:r>
            <a:r>
              <a:rPr lang="en-IN" sz="2000" dirty="0" smtClean="0">
                <a:latin typeface="Times New Roman" pitchFamily="18" charset="0"/>
                <a:cs typeface="Times New Roman" pitchFamily="18" charset="0"/>
              </a:rPr>
              <a:t>the performance of the STORA scheme with that of the best SU selection (BSS</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the random single SU selection (RSS-S), and the random multiple SUs selection (RSS-M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But</a:t>
            </a:r>
            <a:r>
              <a:rPr lang="en-IN" sz="2000" dirty="0" smtClean="0">
                <a:latin typeface="Times New Roman" pitchFamily="18" charset="0"/>
                <a:cs typeface="Times New Roman" pitchFamily="18" charset="0"/>
              </a:rPr>
              <a:t>, this consumes extra energy from the grid, reducing energy efficiency (EE) compared to the case of harvesting energy from PU transmissions only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proceed in this direction by first proving the following lemma, which will be used in the proof of </a:t>
            </a:r>
            <a:r>
              <a:rPr lang="en-IN" sz="2000" dirty="0" smtClean="0">
                <a:latin typeface="Times New Roman" pitchFamily="18" charset="0"/>
                <a:cs typeface="Times New Roman" pitchFamily="18" charset="0"/>
              </a:rPr>
              <a:t>Proposition.</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66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Energy scavenging for mobile and wireless electronics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A. Paradiso and T. Starner,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Energy harvesting has grown from long-established concepts into devices for powering ubiquitously deployed sensor networks and mobile electronics.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Throughput maximization in wireless powered communication networks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 Ju and R. Zhang,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We present an efficient algorithm to solve the common-throughput maximization problem.</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314450"/>
                <a:gridCol w="3829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Wireless powered communication: opportunities and challenges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Bi, C. K. Ho, and R. Zhang,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However, the combination of wireless energy and information transmissions also raises many new research problems and implementation issues that need to be addressed.</a:t>
                      </a:r>
                      <a:endParaRPr lang="en-IN" sz="20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Wireless-powered cellular networks: key challenges and solution techniques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 Tabassum, E. Hossain, A. Ogundipe, and D. I. Kim,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Energy harvesting from ambient sources is emerging as a sustainable and </a:t>
                      </a:r>
                      <a:r>
                        <a:rPr lang="en-US" sz="2000" dirty="0" err="1">
                          <a:solidFill>
                            <a:srgbClr val="333333"/>
                          </a:solidFill>
                          <a:latin typeface="Times New Roman"/>
                          <a:ea typeface="Calibri"/>
                          <a:cs typeface="Latha"/>
                        </a:rPr>
                        <a:t>environmentfriendly</a:t>
                      </a:r>
                      <a:r>
                        <a:rPr lang="en-US" sz="2000" dirty="0">
                          <a:solidFill>
                            <a:srgbClr val="333333"/>
                          </a:solidFill>
                          <a:latin typeface="Times New Roman"/>
                          <a:ea typeface="Calibri"/>
                          <a:cs typeface="Latha"/>
                        </a:rPr>
                        <a:t> technique to prolong the lifetime of wireless devices.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4.jpg"/>
          <p:cNvPicPr>
            <a:picLocks noGrp="1" noChangeAspect="1" noChangeArrowheads="1"/>
          </p:cNvPicPr>
          <p:nvPr>
            <p:ph idx="1"/>
          </p:nvPr>
        </p:nvPicPr>
        <p:blipFill>
          <a:blip r:embed="rId2"/>
          <a:srcRect/>
          <a:stretch>
            <a:fillRect/>
          </a:stretch>
        </p:blipFill>
        <p:spPr bwMode="auto">
          <a:xfrm>
            <a:off x="1600200" y="1447800"/>
            <a:ext cx="6477000" cy="45720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15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609600"/>
            <a:ext cx="7498080" cy="4800600"/>
          </a:xfrm>
        </p:spPr>
        <p:txBody>
          <a:bodyPr>
            <a:noAutofit/>
          </a:bodyPr>
          <a:lstStyle/>
          <a:p>
            <a:pPr algn="just">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integration of a wireless powered communication network with a cooperative cognitive radio network allows us to reap the advantages of the both together. Given the primary rate constraint, STORA scheme jointly performs the relay selection and energy and time allocation for SUs. But, STORA scheme creates unfairness among SUs as some SUs may get zero individual throughput. Other investigated resource allocation schemes like ETA, MTM, and PTA enhance fairness, but achieve lower secondary sum-throughput compared to STORA scheme due to the throughput-fairness trade-off. By allowing SUs to obtain equal throughput under all conditions, MTM scheme becomes the fairest scheme among the four schemes, but sacrifices the most on sum-throughput. Though the decode-relay-then-access constraint puts PTA scheme behind STORA scheme in terms of the SU sum-throughput, PTA still seems to be a good compromise between the sum-throughput and fairness. The STORA scheme provides a mechanism to trade-off fairness with overall throughput. In fact, STORA scheme generalizes the existing algorithms, because the optimal algorithm proposed for STORA can be modified to accommodate different fairness constraints considered in the paper. </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838200"/>
          </a:xfrm>
        </p:spPr>
        <p:txBody>
          <a:bodyPr>
            <a:normAutofit/>
          </a:bodyPr>
          <a:lstStyle/>
          <a:p>
            <a:r>
              <a:rPr lang="en-US" dirty="0" smtClean="0"/>
              <a:t>REFERENCE</a:t>
            </a:r>
            <a:endParaRPr lang="en-US" dirty="0"/>
          </a:p>
        </p:txBody>
      </p:sp>
      <p:sp>
        <p:nvSpPr>
          <p:cNvPr id="3" name="Content Placeholder 2"/>
          <p:cNvSpPr>
            <a:spLocks noGrp="1"/>
          </p:cNvSpPr>
          <p:nvPr>
            <p:ph idx="1"/>
          </p:nvPr>
        </p:nvSpPr>
        <p:spPr>
          <a:xfrm>
            <a:off x="1066800" y="838200"/>
            <a:ext cx="7790688" cy="5715000"/>
          </a:xfrm>
        </p:spPr>
        <p:txBody>
          <a:bodyPr>
            <a:noAutofit/>
          </a:bodyPr>
          <a:lstStyle/>
          <a:p>
            <a:pPr algn="just">
              <a:lnSpc>
                <a:spcPct val="160000"/>
              </a:lnSpc>
            </a:pPr>
            <a:r>
              <a:rPr lang="en-IN" sz="1700" dirty="0" smtClean="0">
                <a:latin typeface="Times New Roman" pitchFamily="18" charset="0"/>
                <a:cs typeface="Times New Roman" pitchFamily="18" charset="0"/>
              </a:rPr>
              <a:t>[1] J. A. </a:t>
            </a:r>
            <a:r>
              <a:rPr lang="en-IN" sz="1700" dirty="0" err="1" smtClean="0">
                <a:latin typeface="Times New Roman" pitchFamily="18" charset="0"/>
                <a:cs typeface="Times New Roman" pitchFamily="18" charset="0"/>
              </a:rPr>
              <a:t>Paradiso</a:t>
            </a:r>
            <a:r>
              <a:rPr lang="en-IN" sz="1700" dirty="0" smtClean="0">
                <a:latin typeface="Times New Roman" pitchFamily="18" charset="0"/>
                <a:cs typeface="Times New Roman" pitchFamily="18" charset="0"/>
              </a:rPr>
              <a:t> and T. </a:t>
            </a:r>
            <a:r>
              <a:rPr lang="en-IN" sz="1700" dirty="0" err="1" smtClean="0">
                <a:latin typeface="Times New Roman" pitchFamily="18" charset="0"/>
                <a:cs typeface="Times New Roman" pitchFamily="18" charset="0"/>
              </a:rPr>
              <a:t>Starner</a:t>
            </a:r>
            <a:r>
              <a:rPr lang="en-IN" sz="1700" dirty="0" smtClean="0">
                <a:latin typeface="Times New Roman" pitchFamily="18" charset="0"/>
                <a:cs typeface="Times New Roman" pitchFamily="18" charset="0"/>
              </a:rPr>
              <a:t>, “Energy scavenging for mobile and wireless electronics,” IEEE Pervasive </a:t>
            </a:r>
            <a:r>
              <a:rPr lang="en-IN" sz="1700" dirty="0" err="1" smtClean="0">
                <a:latin typeface="Times New Roman" pitchFamily="18" charset="0"/>
                <a:cs typeface="Times New Roman" pitchFamily="18" charset="0"/>
              </a:rPr>
              <a:t>Comput</a:t>
            </a:r>
            <a:r>
              <a:rPr lang="en-IN" sz="1700" dirty="0" smtClean="0">
                <a:latin typeface="Times New Roman" pitchFamily="18" charset="0"/>
                <a:cs typeface="Times New Roman" pitchFamily="18" charset="0"/>
              </a:rPr>
              <a:t>., vol. 4, no. 1, pp. 18–27, Jan. 2005.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2] H. </a:t>
            </a:r>
            <a:r>
              <a:rPr lang="en-IN" sz="1700" dirty="0" err="1" smtClean="0">
                <a:latin typeface="Times New Roman" pitchFamily="18" charset="0"/>
                <a:cs typeface="Times New Roman" pitchFamily="18" charset="0"/>
              </a:rPr>
              <a:t>Ju</a:t>
            </a:r>
            <a:r>
              <a:rPr lang="en-IN" sz="1700" dirty="0" smtClean="0">
                <a:latin typeface="Times New Roman" pitchFamily="18" charset="0"/>
                <a:cs typeface="Times New Roman" pitchFamily="18" charset="0"/>
              </a:rPr>
              <a:t> and R. Zhang, “Throughput maximization in wireless powered communication networks,” IEEE Trans. Wireless </a:t>
            </a:r>
            <a:r>
              <a:rPr lang="en-IN" sz="1700" dirty="0" err="1" smtClean="0">
                <a:latin typeface="Times New Roman" pitchFamily="18" charset="0"/>
                <a:cs typeface="Times New Roman" pitchFamily="18" charset="0"/>
              </a:rPr>
              <a:t>Commun</a:t>
            </a:r>
            <a:r>
              <a:rPr lang="en-IN" sz="1700" dirty="0" smtClean="0">
                <a:latin typeface="Times New Roman" pitchFamily="18" charset="0"/>
                <a:cs typeface="Times New Roman" pitchFamily="18" charset="0"/>
              </a:rPr>
              <a:t>., vol. 13, no. 1, pp. 418–428, Jan. 2014.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3] S. Bi, C. K. Ho, and R. Zhang, “Wireless powered communication: opportunities and challenges,” IEEE </a:t>
            </a:r>
            <a:r>
              <a:rPr lang="en-IN" sz="1700" dirty="0" err="1" smtClean="0">
                <a:latin typeface="Times New Roman" pitchFamily="18" charset="0"/>
                <a:cs typeface="Times New Roman" pitchFamily="18" charset="0"/>
              </a:rPr>
              <a:t>Commun</a:t>
            </a:r>
            <a:r>
              <a:rPr lang="en-IN" sz="1700" dirty="0" smtClean="0">
                <a:latin typeface="Times New Roman" pitchFamily="18" charset="0"/>
                <a:cs typeface="Times New Roman" pitchFamily="18" charset="0"/>
              </a:rPr>
              <a:t>. Mag., vol. 53, no. 4, pp. 117–125, Apr. 2015.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4] H. </a:t>
            </a:r>
            <a:r>
              <a:rPr lang="en-IN" sz="1700" dirty="0" err="1" smtClean="0">
                <a:latin typeface="Times New Roman" pitchFamily="18" charset="0"/>
                <a:cs typeface="Times New Roman" pitchFamily="18" charset="0"/>
              </a:rPr>
              <a:t>Tabassum</a:t>
            </a:r>
            <a:r>
              <a:rPr lang="en-IN" sz="1700" dirty="0" smtClean="0">
                <a:latin typeface="Times New Roman" pitchFamily="18" charset="0"/>
                <a:cs typeface="Times New Roman" pitchFamily="18" charset="0"/>
              </a:rPr>
              <a:t>, E. </a:t>
            </a:r>
            <a:r>
              <a:rPr lang="en-IN" sz="1700" dirty="0" err="1" smtClean="0">
                <a:latin typeface="Times New Roman" pitchFamily="18" charset="0"/>
                <a:cs typeface="Times New Roman" pitchFamily="18" charset="0"/>
              </a:rPr>
              <a:t>Hossain</a:t>
            </a:r>
            <a:r>
              <a:rPr lang="en-IN" sz="1700" dirty="0" smtClean="0">
                <a:latin typeface="Times New Roman" pitchFamily="18" charset="0"/>
                <a:cs typeface="Times New Roman" pitchFamily="18" charset="0"/>
              </a:rPr>
              <a:t>, A. </a:t>
            </a:r>
            <a:r>
              <a:rPr lang="en-IN" sz="1700" dirty="0" err="1" smtClean="0">
                <a:latin typeface="Times New Roman" pitchFamily="18" charset="0"/>
                <a:cs typeface="Times New Roman" pitchFamily="18" charset="0"/>
              </a:rPr>
              <a:t>Ogundipe</a:t>
            </a:r>
            <a:r>
              <a:rPr lang="en-IN" sz="1700" dirty="0" smtClean="0">
                <a:latin typeface="Times New Roman" pitchFamily="18" charset="0"/>
                <a:cs typeface="Times New Roman" pitchFamily="18" charset="0"/>
              </a:rPr>
              <a:t>, and D. I. Kim, “Wireless-powered cellular networks: key challenges and solution techniques,” IEEE </a:t>
            </a:r>
            <a:r>
              <a:rPr lang="en-IN" sz="1700" dirty="0" err="1" smtClean="0">
                <a:latin typeface="Times New Roman" pitchFamily="18" charset="0"/>
                <a:cs typeface="Times New Roman" pitchFamily="18" charset="0"/>
              </a:rPr>
              <a:t>Commun</a:t>
            </a:r>
            <a:r>
              <a:rPr lang="en-IN" sz="1700" dirty="0" smtClean="0">
                <a:latin typeface="Times New Roman" pitchFamily="18" charset="0"/>
                <a:cs typeface="Times New Roman" pitchFamily="18" charset="0"/>
              </a:rPr>
              <a:t>. Mag., vol. 53, no. 6, pp. 63–71, June 2015.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5] X. Zhou, C. K. Ho, and R. Zhang, “Wireless power meets energy harvesting: A joint energy allocation approach,” in Proc. 2014 IEEE GLOBALSIP, pp. </a:t>
            </a:r>
            <a:r>
              <a:rPr lang="en-IN" sz="1700" dirty="0" smtClean="0">
                <a:latin typeface="Times New Roman" pitchFamily="18" charset="0"/>
                <a:cs typeface="Times New Roman" pitchFamily="18" charset="0"/>
              </a:rPr>
              <a:t>198–20.</a:t>
            </a:r>
            <a:endParaRPr lang="en-US" sz="17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K. Huang and V. K. N. Lau, “Enabling wireless power transfer in cellular networks: Architecture, </a:t>
            </a:r>
            <a:r>
              <a:rPr lang="en-IN" sz="1600" dirty="0" err="1" smtClean="0">
                <a:latin typeface="Times New Roman" pitchFamily="18" charset="0"/>
                <a:cs typeface="Times New Roman" pitchFamily="18" charset="0"/>
              </a:rPr>
              <a:t>modeling</a:t>
            </a:r>
            <a:r>
              <a:rPr lang="en-IN" sz="1600" dirty="0" smtClean="0">
                <a:latin typeface="Times New Roman" pitchFamily="18" charset="0"/>
                <a:cs typeface="Times New Roman" pitchFamily="18" charset="0"/>
              </a:rPr>
              <a:t> and deployment,” IEEE Trans. Wireless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vol. 13, no. 2, pp. 902–912, Feb. 2014.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S. Bi and R. Zhang, “Placement optimization of energy and information access points in wireless powered communication networks,” IEEE Trans. Wireless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vol. 15, no. 3, pp. 2351–2364, Mar. 2016.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Product Datasheet, P2110-915MHz RF </a:t>
            </a:r>
            <a:r>
              <a:rPr lang="en-IN" sz="1600" dirty="0" err="1" smtClean="0">
                <a:latin typeface="Times New Roman" pitchFamily="18" charset="0"/>
                <a:cs typeface="Times New Roman" pitchFamily="18" charset="0"/>
              </a:rPr>
              <a:t>Powerharvester</a:t>
            </a:r>
            <a:r>
              <a:rPr lang="en-IN" sz="1600" dirty="0" smtClean="0">
                <a:latin typeface="Times New Roman" pitchFamily="18" charset="0"/>
                <a:cs typeface="Times New Roman" pitchFamily="18" charset="0"/>
              </a:rPr>
              <a:t> Receiver, </a:t>
            </a:r>
            <a:r>
              <a:rPr lang="en-IN" sz="1600" dirty="0" err="1" smtClean="0">
                <a:latin typeface="Times New Roman" pitchFamily="18" charset="0"/>
                <a:cs typeface="Times New Roman" pitchFamily="18" charset="0"/>
              </a:rPr>
              <a:t>Powercast</a:t>
            </a:r>
            <a:r>
              <a:rPr lang="en-IN" sz="1600" dirty="0" smtClean="0">
                <a:latin typeface="Times New Roman" pitchFamily="18" charset="0"/>
                <a:cs typeface="Times New Roman" pitchFamily="18" charset="0"/>
              </a:rPr>
              <a:t> Corporation. [Available online] http://www.powercastco.com/PDF/P2110- datasheet.pdf</a:t>
            </a:r>
            <a:r>
              <a:rPr lang="en-IN" sz="1600" dirty="0" smtClean="0">
                <a:latin typeface="Times New Roman" pitchFamily="18" charset="0"/>
                <a:cs typeface="Times New Roman" pitchFamily="18" charset="0"/>
              </a:rPr>
              <a:t>.</a:t>
            </a: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Product Datasheet, 2.4 GHz Ultra-Low Power Radio, Interuniversity Microelectronics Centre (IMEC). [Available online] http://www2.imec.be/be en/research/wireless-communication/ ultralow-power-wireless-communic.html.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L. Zhao, X. Wang, and K. </a:t>
            </a:r>
            <a:r>
              <a:rPr lang="en-IN" sz="1600" dirty="0" err="1" smtClean="0">
                <a:latin typeface="Times New Roman" pitchFamily="18" charset="0"/>
                <a:cs typeface="Times New Roman" pitchFamily="18" charset="0"/>
              </a:rPr>
              <a:t>Zheng</a:t>
            </a:r>
            <a:r>
              <a:rPr lang="en-IN" sz="1600" dirty="0" smtClean="0">
                <a:latin typeface="Times New Roman" pitchFamily="18" charset="0"/>
                <a:cs typeface="Times New Roman" pitchFamily="18" charset="0"/>
              </a:rPr>
              <a:t>, “Downlink hybrid information and energy transfer with massive MIMO,” IEEE Trans. Wireless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vol. 15, no. 2, pp. 1309–1322, Feb. 2016</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1276</TotalTime>
  <Words>1432</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Charge-Then-Cooperate Secure Resource Allocation for Wireless-Powered Relay Networks with Wireless Energy Transfer</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2021-06-16T12:41:00Z</dcterms:modified>
</cp:coreProperties>
</file>