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6/15/2021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6/15/2021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OMUS Efficient Opportunistic Routing in Multi-Modal Underwater Sensor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020762"/>
          </a:xfrm>
        </p:spPr>
        <p:txBody>
          <a:bodyPr>
            <a:normAutofit/>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a:t>
            </a:r>
          </a:p>
          <a:p>
            <a:pPr algn="just">
              <a:lnSpc>
                <a:spcPct val="150000"/>
              </a:lnSpc>
              <a:buNone/>
            </a:pPr>
            <a:r>
              <a:rPr lang="en-IN" sz="2000" dirty="0" smtClean="0">
                <a:latin typeface="Times New Roman" pitchFamily="18" charset="0"/>
                <a:cs typeface="Times New Roman" pitchFamily="18" charset="0"/>
              </a:rPr>
              <a:t>   Underwater </a:t>
            </a:r>
            <a:r>
              <a:rPr lang="en-IN" sz="2000" dirty="0" smtClean="0">
                <a:latin typeface="Times New Roman" pitchFamily="18" charset="0"/>
                <a:cs typeface="Times New Roman" pitchFamily="18" charset="0"/>
              </a:rPr>
              <a:t>wireless sensor networks (UWSNs) have emerged as an enabling technology for aquatic monitoring. However, data delivery in UWSNs is challenging, due to the harsh aquatic environment and characteristics of the underwater acoustic channel. In recent years, underwater nodes with multi-modal communication capabilities have been proposed to create communication diversity and improve data delivery in UWSNs. Nevertheless, less attention has been devoted to the design of networking protocols leveraging multi-modal communication capabilities of underwater nodes.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22860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propose a novel stochastic model for the study of opportunistic routing (OR) in multi-modal UWSNs. We also design two candidate set selection heuristics, named OMUS-E and OMUS-D, for the joint selection of the most suitable acoustic modem for data transmission and next-hop forwarder candidate nodes at each hop, aimed to reduce the energy consumption and improve the network data delivery ratio in multi-modal UWSNs, respectively. Numerical results showed that both proposed heuristics reduced the energy consumption by 65%, 70%, and 75% as compared to the DBR, </a:t>
            </a:r>
            <a:r>
              <a:rPr lang="en-IN" sz="2000" dirty="0" err="1" smtClean="0">
                <a:latin typeface="Times New Roman" pitchFamily="18" charset="0"/>
                <a:cs typeface="Times New Roman" pitchFamily="18" charset="0"/>
              </a:rPr>
              <a:t>HydroCast</a:t>
            </a:r>
            <a:r>
              <a:rPr lang="en-IN" sz="2000" dirty="0" smtClean="0">
                <a:latin typeface="Times New Roman" pitchFamily="18" charset="0"/>
                <a:cs typeface="Times New Roman" pitchFamily="18" charset="0"/>
              </a:rPr>
              <a:t>, and GEDAR classical related work protocols, while maintaining a similar data delivery ratio. Furthermore, the proposed solutions outperformed the CAPTAIN routing protocol in terms of data delivery ratio, while maintaining comparable energy consumption.</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Our new protocol is better than existing underwater routing protocols mainly by implementing the hop count discovery, which reduces the network overhead caused by periodic beacons and retransmissions and improves the packet delivery ratio while also increasing energy efficiency, since packets are only transmitted if a path is found from the source to the sink(s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existing OR protocols in UWSNs can be classified into two main categories based on their positioning information: Geography-based routing protocols and Pressure-based routing protocols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work, two different scenarios were simulated using the network topologies that exist </a:t>
            </a:r>
            <a:r>
              <a:rPr lang="en-IN" sz="2000" dirty="0" smtClean="0">
                <a:latin typeface="Times New Roman" pitchFamily="18" charset="0"/>
                <a:cs typeface="Times New Roman" pitchFamily="18" charset="0"/>
              </a:rPr>
              <a:t>in.</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Routing algorithms for UWSNs have a great impact on several performance indices including the end-to-end delay, the energy consumption and the packet delivery ratio</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first problem that we address is the derivation of the optimal p(x) conditioned on the expected number of forwarders v.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Having </a:t>
            </a:r>
            <a:r>
              <a:rPr lang="en-IN" sz="2000" dirty="0" smtClean="0">
                <a:latin typeface="Times New Roman" pitchFamily="18" charset="0"/>
                <a:cs typeface="Times New Roman" pitchFamily="18" charset="0"/>
              </a:rPr>
              <a:t>more than 1 expected forwarder may be useful to create redundant routes to the surface and to increase the packet delivery ratio</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Aside from these works, many other papers </a:t>
            </a:r>
            <a:r>
              <a:rPr lang="en-IN" sz="2000" dirty="0" smtClean="0">
                <a:latin typeface="Times New Roman" pitchFamily="18" charset="0"/>
                <a:cs typeface="Times New Roman" pitchFamily="18" charset="0"/>
              </a:rPr>
              <a:t>address </a:t>
            </a:r>
            <a:r>
              <a:rPr lang="en-IN" sz="2000" dirty="0" smtClean="0">
                <a:latin typeface="Times New Roman" pitchFamily="18" charset="0"/>
                <a:cs typeface="Times New Roman" pitchFamily="18" charset="0"/>
              </a:rPr>
              <a:t>the problem of the performance evaluation and optimisation of UWSNs protocol by means of stochastic simulation.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609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Many communication protocols have been proposed to address different Terrestrial Wireless Sensor Networks (TWSNs) issues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which make such networks widely investigated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proposed protocols for UWSNs have considered various underwater parameters and addressed different 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Opportunistic Routing (OR) has been proposed as a novel technique to improve network function by mitigating high bit errors and losses due to shadow zones, limited bandwidth, high power consumption, and signal </a:t>
            </a:r>
            <a:r>
              <a:rPr lang="en-IN" sz="2000" dirty="0" smtClean="0">
                <a:latin typeface="Times New Roman" pitchFamily="18" charset="0"/>
                <a:cs typeface="Times New Roman" pitchFamily="18" charset="0"/>
              </a:rPr>
              <a:t>spreading.</a:t>
            </a:r>
          </a:p>
          <a:p>
            <a:pPr algn="just">
              <a:lnSpc>
                <a:spcPct val="150000"/>
              </a:lnSpc>
            </a:pPr>
            <a:r>
              <a:rPr lang="en-IN" sz="2000" dirty="0" smtClean="0">
                <a:latin typeface="Times New Roman" pitchFamily="18" charset="0"/>
                <a:cs typeface="Times New Roman" pitchFamily="18" charset="0"/>
              </a:rPr>
              <a:t>Implementing the proposed hop count discovery technique inspired by DSR instead of flooding periodic beacons widely used in the literature ensures less network communication overhead and lower network resource consumption.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This is the case for many protocols including the depth based routing (DBR) that is still one of the mostly used protocols in actual implementations of UWSNs and is </a:t>
            </a:r>
            <a:r>
              <a:rPr lang="en-IN" sz="2000" dirty="0" err="1" smtClean="0">
                <a:latin typeface="Times New Roman" pitchFamily="18" charset="0"/>
                <a:cs typeface="Times New Roman" pitchFamily="18" charset="0"/>
              </a:rPr>
              <a:t>is</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adoped</a:t>
            </a:r>
            <a:r>
              <a:rPr lang="en-IN" sz="2000" dirty="0" smtClean="0">
                <a:latin typeface="Times New Roman" pitchFamily="18" charset="0"/>
                <a:cs typeface="Times New Roman" pitchFamily="18" charset="0"/>
              </a:rPr>
              <a:t> as benchmark for the performance evaluation of new routing </a:t>
            </a:r>
            <a:r>
              <a:rPr lang="en-IN" sz="2000" dirty="0" smtClean="0">
                <a:latin typeface="Times New Roman" pitchFamily="18" charset="0"/>
                <a:cs typeface="Times New Roman" pitchFamily="18" charset="0"/>
              </a:rPr>
              <a:t>protocols.</a:t>
            </a:r>
          </a:p>
          <a:p>
            <a:pPr algn="just">
              <a:lnSpc>
                <a:spcPct val="150000"/>
              </a:lnSpc>
            </a:pPr>
            <a:r>
              <a:rPr lang="en-IN" sz="2000" dirty="0" smtClean="0">
                <a:latin typeface="Times New Roman" pitchFamily="18" charset="0"/>
                <a:cs typeface="Times New Roman" pitchFamily="18" charset="0"/>
              </a:rPr>
              <a:t>Apart from UWSNs, analytical models have also been devised in the area of vehicular networks to optimize the performance of opportunistic routing protocols.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analytical model allowed us to introduce an efficient method for the computation of the optimal depth threshold given a target packet delivery probability when the nodes’ spatial distribution can be modelled by a homogeneous PPP.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simulation tool that we have used is specialised for underwater networks, namely </a:t>
            </a:r>
            <a:r>
              <a:rPr lang="en-IN" sz="2000" dirty="0" err="1" smtClean="0">
                <a:latin typeface="Times New Roman" pitchFamily="18" charset="0"/>
                <a:cs typeface="Times New Roman" pitchFamily="18" charset="0"/>
              </a:rPr>
              <a:t>AquaSimNG</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which is based on NS3 libraries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Distributed routing for vehicular ad hoc networks: Throughput-delay tradeoff</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Ali Abedi, Majid Ghaderi, and Carey Williamson. 2010.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We evaluate our algorithm analytically and through simulations and compare its throughput-delay performance against the ALOHA-based randomized routing.</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survey on routing techniques in underwater wireless sensor networks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Muhammad Ayaz, Imran Baig, Azween Abdullah, and Ibrahima Faye. 2011.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A routing protocol can efficiently transfer the data from the source node to the destination node in the network. </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Analysis of Performance in Depth Based Routing for Underwater Wireless Sensor Networks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Simonetta Balsamo, Dieter Fiems, Mohsin Jafri, and Andrea Marin. 2017.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As a consequence, specialised routing algorithms have been developed to tackle this challenging scenario. </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Design guidelines for opportunistic routing in underwater networks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Rodolfo WL Coutinho, Azzedine Boukerche, Luiz FM Vieira, and Antonio AF Loureiro. 2016.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unique characteristics of the underwater acoustic channel impose many challenges that limit the utilization of underwater sensor networks.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4.png"/>
          <p:cNvPicPr>
            <a:picLocks noGrp="1" noChangeAspect="1" noChangeArrowheads="1"/>
          </p:cNvPicPr>
          <p:nvPr>
            <p:ph idx="1"/>
          </p:nvPr>
        </p:nvPicPr>
        <p:blipFill>
          <a:blip r:embed="rId2"/>
          <a:srcRect/>
          <a:stretch>
            <a:fillRect/>
          </a:stretch>
        </p:blipFill>
        <p:spPr bwMode="auto">
          <a:xfrm>
            <a:off x="1905000" y="1447800"/>
            <a:ext cx="6705599" cy="49529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685800"/>
            <a:ext cx="7498080" cy="4800600"/>
          </a:xfrm>
        </p:spPr>
        <p:txBody>
          <a:bodyPr>
            <a:noAutofit/>
          </a:bodyPr>
          <a:lstStyle/>
          <a:p>
            <a:pPr algn="just">
              <a:buNone/>
            </a:pPr>
            <a:r>
              <a:rPr lang="en-IN" sz="1700" dirty="0" smtClean="0">
                <a:latin typeface="Times New Roman" pitchFamily="18" charset="0"/>
                <a:cs typeface="Times New Roman" pitchFamily="18" charset="0"/>
              </a:rPr>
              <a:t>     Routing </a:t>
            </a:r>
            <a:r>
              <a:rPr lang="en-IN" sz="1700" dirty="0" smtClean="0">
                <a:latin typeface="Times New Roman" pitchFamily="18" charset="0"/>
                <a:cs typeface="Times New Roman" pitchFamily="18" charset="0"/>
              </a:rPr>
              <a:t>algorithms for UWSNs have a great impact on several performance indices including the end-to-end delay, the energy consumption and the packet delivery ratio. Most of the studies aimed at assessing the performance of these protocols resort to stochastic simulations which are usually very time consuming. In many cases, network optimisations based on these simulations are computationally prohibitive. In this paper, we propose an analytical model that allowed us to prove that the introduction of a depth threshold, similar to that proposed by DBR [21], is crucial for the definition of optimal routing protocols. The depth threshold T is used to control the number of forwarders by inhibiting the forwarding of the nodes whose depth difference with the sender is lower than T , and forcing it for all the nodes whose depth difference is above T . The analytical model allowed us to introduce an efficient method for the computation of the optimal depth threshold given a target packet delivery probability when the nodes’ spatial distribution can be modelled by a homogeneous PPP. Despite the assumptions required by the model analysis, we showed that the NS3 </a:t>
            </a:r>
            <a:r>
              <a:rPr lang="en-IN" sz="1700" dirty="0" err="1" smtClean="0">
                <a:latin typeface="Times New Roman" pitchFamily="18" charset="0"/>
                <a:cs typeface="Times New Roman" pitchFamily="18" charset="0"/>
              </a:rPr>
              <a:t>Aquasim</a:t>
            </a:r>
            <a:r>
              <a:rPr lang="en-IN" sz="1700" dirty="0" smtClean="0">
                <a:latin typeface="Times New Roman" pitchFamily="18" charset="0"/>
                <a:cs typeface="Times New Roman" pitchFamily="18" charset="0"/>
              </a:rPr>
              <a:t>-NG simulations show estimates of the packet delivery probability that are quite close to those derived analytically. As future work, we plan to extend the model in order to include an estimation of the energy consumption associated with a certain threshold and hence to devise a numerical method to solve optimisation problems considering the trade-off between energy consumption and packet delivery ratio.</a:t>
            </a:r>
            <a:endParaRPr lang="en-US" sz="17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400" dirty="0" smtClean="0">
                <a:latin typeface="Times New Roman" pitchFamily="18" charset="0"/>
                <a:cs typeface="Times New Roman" pitchFamily="18" charset="0"/>
              </a:rPr>
              <a:t>[1] Ali </a:t>
            </a:r>
            <a:r>
              <a:rPr lang="en-IN" sz="1400" dirty="0" err="1" smtClean="0">
                <a:latin typeface="Times New Roman" pitchFamily="18" charset="0"/>
                <a:cs typeface="Times New Roman" pitchFamily="18" charset="0"/>
              </a:rPr>
              <a:t>Abedi</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Majid</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Ghaderi</a:t>
            </a:r>
            <a:r>
              <a:rPr lang="en-IN" sz="1400" dirty="0" smtClean="0">
                <a:latin typeface="Times New Roman" pitchFamily="18" charset="0"/>
                <a:cs typeface="Times New Roman" pitchFamily="18" charset="0"/>
              </a:rPr>
              <a:t>, and Carey Williamson. 2010. Distributed routing for vehicular ad hoc networks: Throughput-delay </a:t>
            </a:r>
            <a:r>
              <a:rPr lang="en-IN" sz="1400" dirty="0" err="1" smtClean="0">
                <a:latin typeface="Times New Roman" pitchFamily="18" charset="0"/>
                <a:cs typeface="Times New Roman" pitchFamily="18" charset="0"/>
              </a:rPr>
              <a:t>tradeoff</a:t>
            </a:r>
            <a:r>
              <a:rPr lang="en-IN" sz="1400" dirty="0" smtClean="0">
                <a:latin typeface="Times New Roman" pitchFamily="18" charset="0"/>
                <a:cs typeface="Times New Roman" pitchFamily="18" charset="0"/>
              </a:rPr>
              <a:t>. In </a:t>
            </a:r>
            <a:r>
              <a:rPr lang="en-IN" sz="1400" dirty="0" err="1" smtClean="0">
                <a:latin typeface="Times New Roman" pitchFamily="18" charset="0"/>
                <a:cs typeface="Times New Roman" pitchFamily="18" charset="0"/>
              </a:rPr>
              <a:t>Proceeedings</a:t>
            </a:r>
            <a:r>
              <a:rPr lang="en-IN" sz="1400" dirty="0" smtClean="0">
                <a:latin typeface="Times New Roman" pitchFamily="18" charset="0"/>
                <a:cs typeface="Times New Roman" pitchFamily="18" charset="0"/>
              </a:rPr>
              <a:t> of the IEEE International Symposium on </a:t>
            </a:r>
            <a:r>
              <a:rPr lang="en-IN" sz="1400" dirty="0" err="1" smtClean="0">
                <a:latin typeface="Times New Roman" pitchFamily="18" charset="0"/>
                <a:cs typeface="Times New Roman" pitchFamily="18" charset="0"/>
              </a:rPr>
              <a:t>Modeling</a:t>
            </a:r>
            <a:r>
              <a:rPr lang="en-IN" sz="1400" dirty="0" smtClean="0">
                <a:latin typeface="Times New Roman" pitchFamily="18" charset="0"/>
                <a:cs typeface="Times New Roman" pitchFamily="18" charset="0"/>
              </a:rPr>
              <a:t>, Analysis &amp; Simulation of Computer and Telecommunication Systems, MASCOTS. IEEE, 47–56. </a:t>
            </a:r>
            <a:endParaRPr lang="en-IN" sz="1400" dirty="0" smtClean="0">
              <a:latin typeface="Times New Roman" pitchFamily="18" charset="0"/>
              <a:cs typeface="Times New Roman" pitchFamily="18" charset="0"/>
            </a:endParaRPr>
          </a:p>
          <a:p>
            <a:pPr algn="just">
              <a:lnSpc>
                <a:spcPct val="16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2] </a:t>
            </a:r>
            <a:r>
              <a:rPr lang="en-IN" sz="1400" dirty="0" err="1" smtClean="0">
                <a:latin typeface="Times New Roman" pitchFamily="18" charset="0"/>
                <a:cs typeface="Times New Roman" pitchFamily="18" charset="0"/>
              </a:rPr>
              <a:t>Jinthana</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Ariyakhajorn</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Pattana</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Wannawilai</a:t>
            </a:r>
            <a:r>
              <a:rPr lang="en-IN" sz="1400" dirty="0" smtClean="0">
                <a:latin typeface="Times New Roman" pitchFamily="18" charset="0"/>
                <a:cs typeface="Times New Roman" pitchFamily="18" charset="0"/>
              </a:rPr>
              <a:t>, and </a:t>
            </a:r>
            <a:r>
              <a:rPr lang="en-IN" sz="1400" dirty="0" err="1" smtClean="0">
                <a:latin typeface="Times New Roman" pitchFamily="18" charset="0"/>
                <a:cs typeface="Times New Roman" pitchFamily="18" charset="0"/>
              </a:rPr>
              <a:t>Chanboon</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Sathitwiriyawong</a:t>
            </a:r>
            <a:r>
              <a:rPr lang="en-IN" sz="1400" dirty="0" smtClean="0">
                <a:latin typeface="Times New Roman" pitchFamily="18" charset="0"/>
                <a:cs typeface="Times New Roman" pitchFamily="18" charset="0"/>
              </a:rPr>
              <a:t>. 2006. A comparative study of random waypoint and Gauss-Markov mobility models in the performance evaluation of </a:t>
            </a:r>
            <a:r>
              <a:rPr lang="en-IN" sz="1400" dirty="0" err="1" smtClean="0">
                <a:latin typeface="Times New Roman" pitchFamily="18" charset="0"/>
                <a:cs typeface="Times New Roman" pitchFamily="18" charset="0"/>
              </a:rPr>
              <a:t>manet</a:t>
            </a:r>
            <a:r>
              <a:rPr lang="en-IN" sz="1400" dirty="0" smtClean="0">
                <a:latin typeface="Times New Roman" pitchFamily="18" charset="0"/>
                <a:cs typeface="Times New Roman" pitchFamily="18" charset="0"/>
              </a:rPr>
              <a:t>. In </a:t>
            </a:r>
            <a:r>
              <a:rPr lang="en-IN" sz="1400" dirty="0" err="1" smtClean="0">
                <a:latin typeface="Times New Roman" pitchFamily="18" charset="0"/>
                <a:cs typeface="Times New Roman" pitchFamily="18" charset="0"/>
              </a:rPr>
              <a:t>Proceeeding</a:t>
            </a:r>
            <a:r>
              <a:rPr lang="en-IN" sz="1400" dirty="0" smtClean="0">
                <a:latin typeface="Times New Roman" pitchFamily="18" charset="0"/>
                <a:cs typeface="Times New Roman" pitchFamily="18" charset="0"/>
              </a:rPr>
              <a:t> of the International Symposium on Communications and Information Technologies, ISCIT. IEEE, 894– 899. </a:t>
            </a:r>
            <a:endParaRPr lang="en-IN" sz="1400" dirty="0" smtClean="0">
              <a:latin typeface="Times New Roman" pitchFamily="18" charset="0"/>
              <a:cs typeface="Times New Roman" pitchFamily="18" charset="0"/>
            </a:endParaRPr>
          </a:p>
          <a:p>
            <a:pPr algn="just">
              <a:lnSpc>
                <a:spcPct val="16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3] Muhammad </a:t>
            </a:r>
            <a:r>
              <a:rPr lang="en-IN" sz="1400" dirty="0" err="1" smtClean="0">
                <a:latin typeface="Times New Roman" pitchFamily="18" charset="0"/>
                <a:cs typeface="Times New Roman" pitchFamily="18" charset="0"/>
              </a:rPr>
              <a:t>Ayaz</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Imran</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Baig</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Azween</a:t>
            </a:r>
            <a:r>
              <a:rPr lang="en-IN" sz="1400" dirty="0" smtClean="0">
                <a:latin typeface="Times New Roman" pitchFamily="18" charset="0"/>
                <a:cs typeface="Times New Roman" pitchFamily="18" charset="0"/>
              </a:rPr>
              <a:t> Abdullah, and </a:t>
            </a:r>
            <a:r>
              <a:rPr lang="en-IN" sz="1400" dirty="0" err="1" smtClean="0">
                <a:latin typeface="Times New Roman" pitchFamily="18" charset="0"/>
                <a:cs typeface="Times New Roman" pitchFamily="18" charset="0"/>
              </a:rPr>
              <a:t>Ibrahima</a:t>
            </a:r>
            <a:r>
              <a:rPr lang="en-IN" sz="1400" dirty="0" smtClean="0">
                <a:latin typeface="Times New Roman" pitchFamily="18" charset="0"/>
                <a:cs typeface="Times New Roman" pitchFamily="18" charset="0"/>
              </a:rPr>
              <a:t> Faye. 2011. A survey on routing techniques in underwater wireless sensor networks. Journal of Network and Computer Applications 34, 6 (2011), 1908–1927. </a:t>
            </a:r>
            <a:endParaRPr lang="en-IN" sz="1400" dirty="0" smtClean="0">
              <a:latin typeface="Times New Roman" pitchFamily="18" charset="0"/>
              <a:cs typeface="Times New Roman" pitchFamily="18" charset="0"/>
            </a:endParaRPr>
          </a:p>
          <a:p>
            <a:pPr algn="just">
              <a:lnSpc>
                <a:spcPct val="16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4] </a:t>
            </a:r>
            <a:r>
              <a:rPr lang="en-IN" sz="1400" dirty="0" err="1" smtClean="0">
                <a:latin typeface="Times New Roman" pitchFamily="18" charset="0"/>
                <a:cs typeface="Times New Roman" pitchFamily="18" charset="0"/>
              </a:rPr>
              <a:t>Simonetta</a:t>
            </a:r>
            <a:r>
              <a:rPr lang="en-IN" sz="1400" dirty="0" smtClean="0">
                <a:latin typeface="Times New Roman" pitchFamily="18" charset="0"/>
                <a:cs typeface="Times New Roman" pitchFamily="18" charset="0"/>
              </a:rPr>
              <a:t> Balsamo, Dieter </a:t>
            </a:r>
            <a:r>
              <a:rPr lang="en-IN" sz="1400" dirty="0" err="1" smtClean="0">
                <a:latin typeface="Times New Roman" pitchFamily="18" charset="0"/>
                <a:cs typeface="Times New Roman" pitchFamily="18" charset="0"/>
              </a:rPr>
              <a:t>Fiems</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Mohsin</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Jafri</a:t>
            </a:r>
            <a:r>
              <a:rPr lang="en-IN" sz="1400" dirty="0" smtClean="0">
                <a:latin typeface="Times New Roman" pitchFamily="18" charset="0"/>
                <a:cs typeface="Times New Roman" pitchFamily="18" charset="0"/>
              </a:rPr>
              <a:t>, and Andrea Marin. 2017. Analysis of Performance in Depth Based Routing for Underwater Wireless Sensor Networks. In Proceedings of the 7th Workshop on New Frontiers in Quantitative Methods in Informatics, </a:t>
            </a:r>
            <a:r>
              <a:rPr lang="en-IN" sz="1400" dirty="0" err="1" smtClean="0">
                <a:latin typeface="Times New Roman" pitchFamily="18" charset="0"/>
                <a:cs typeface="Times New Roman" pitchFamily="18" charset="0"/>
              </a:rPr>
              <a:t>InfQ</a:t>
            </a:r>
            <a:r>
              <a:rPr lang="en-IN" sz="1400" dirty="0" smtClean="0">
                <a:latin typeface="Times New Roman" pitchFamily="18" charset="0"/>
                <a:cs typeface="Times New Roman" pitchFamily="18" charset="0"/>
              </a:rPr>
              <a:t>. Springer, 18–31. </a:t>
            </a:r>
            <a:endParaRPr lang="en-IN" sz="1400" dirty="0" smtClean="0">
              <a:latin typeface="Times New Roman" pitchFamily="18" charset="0"/>
              <a:cs typeface="Times New Roman" pitchFamily="18" charset="0"/>
            </a:endParaRPr>
          </a:p>
          <a:p>
            <a:pPr algn="just">
              <a:lnSpc>
                <a:spcPct val="16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5] Leonid </a:t>
            </a:r>
            <a:r>
              <a:rPr lang="en-IN" sz="1400" dirty="0" err="1" smtClean="0">
                <a:latin typeface="Times New Roman" pitchFamily="18" charset="0"/>
                <a:cs typeface="Times New Roman" pitchFamily="18" charset="0"/>
              </a:rPr>
              <a:t>Brekhovskikh</a:t>
            </a:r>
            <a:r>
              <a:rPr lang="en-IN" sz="1400" dirty="0" smtClean="0">
                <a:latin typeface="Times New Roman" pitchFamily="18" charset="0"/>
                <a:cs typeface="Times New Roman" pitchFamily="18" charset="0"/>
              </a:rPr>
              <a:t> and </a:t>
            </a:r>
            <a:r>
              <a:rPr lang="en-IN" sz="1400" dirty="0" err="1" smtClean="0">
                <a:latin typeface="Times New Roman" pitchFamily="18" charset="0"/>
                <a:cs typeface="Times New Roman" pitchFamily="18" charset="0"/>
              </a:rPr>
              <a:t>Yu.P</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Lysanov</a:t>
            </a:r>
            <a:r>
              <a:rPr lang="en-IN" sz="1400" dirty="0" smtClean="0">
                <a:latin typeface="Times New Roman" pitchFamily="18" charset="0"/>
                <a:cs typeface="Times New Roman" pitchFamily="18" charset="0"/>
              </a:rPr>
              <a:t>. 2003. Fundamentals of Ocean Acoustic (3rd ed.). Springer</a:t>
            </a:r>
            <a:endParaRPr lang="en-US" sz="14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3048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Rodolfo WL </a:t>
            </a:r>
            <a:r>
              <a:rPr lang="en-IN" sz="1500" dirty="0" err="1" smtClean="0">
                <a:latin typeface="Times New Roman" pitchFamily="18" charset="0"/>
                <a:cs typeface="Times New Roman" pitchFamily="18" charset="0"/>
              </a:rPr>
              <a:t>Coutinho</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Azzedine</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Boukerche</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Luiz</a:t>
            </a:r>
            <a:r>
              <a:rPr lang="en-IN" sz="1500" dirty="0" smtClean="0">
                <a:latin typeface="Times New Roman" pitchFamily="18" charset="0"/>
                <a:cs typeface="Times New Roman" pitchFamily="18" charset="0"/>
              </a:rPr>
              <a:t> FM Vieira, and Antonio AF </a:t>
            </a:r>
            <a:r>
              <a:rPr lang="en-IN" sz="1500" dirty="0" err="1" smtClean="0">
                <a:latin typeface="Times New Roman" pitchFamily="18" charset="0"/>
                <a:cs typeface="Times New Roman" pitchFamily="18" charset="0"/>
              </a:rPr>
              <a:t>Loureiro</a:t>
            </a:r>
            <a:r>
              <a:rPr lang="en-IN" sz="1500" dirty="0" smtClean="0">
                <a:latin typeface="Times New Roman" pitchFamily="18" charset="0"/>
                <a:cs typeface="Times New Roman" pitchFamily="18" charset="0"/>
              </a:rPr>
              <a:t>. 2016. Design guidelines for opportunistic routing in underwater networks. IEEE Communications Magazine 54, 2 (2016), 40–48.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7] Rodolfo WL </a:t>
            </a:r>
            <a:r>
              <a:rPr lang="en-IN" sz="1500" dirty="0" err="1" smtClean="0">
                <a:latin typeface="Times New Roman" pitchFamily="18" charset="0"/>
                <a:cs typeface="Times New Roman" pitchFamily="18" charset="0"/>
              </a:rPr>
              <a:t>Coutinho</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Azzedine</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Boukerche</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Luiz</a:t>
            </a:r>
            <a:r>
              <a:rPr lang="en-IN" sz="1500" dirty="0" smtClean="0">
                <a:latin typeface="Times New Roman" pitchFamily="18" charset="0"/>
                <a:cs typeface="Times New Roman" pitchFamily="18" charset="0"/>
              </a:rPr>
              <a:t> FM Vieira, and Antonio AF </a:t>
            </a:r>
            <a:r>
              <a:rPr lang="en-IN" sz="1500" dirty="0" err="1" smtClean="0">
                <a:latin typeface="Times New Roman" pitchFamily="18" charset="0"/>
                <a:cs typeface="Times New Roman" pitchFamily="18" charset="0"/>
              </a:rPr>
              <a:t>Loureiro</a:t>
            </a:r>
            <a:r>
              <a:rPr lang="en-IN" sz="1500" dirty="0" smtClean="0">
                <a:latin typeface="Times New Roman" pitchFamily="18" charset="0"/>
                <a:cs typeface="Times New Roman" pitchFamily="18" charset="0"/>
              </a:rPr>
              <a:t>. 2018. Underwater Wireless Sensor Networks: A New Challenge for Topology Control–Based Systems. ACM Computing Surveys (CSUR) 51, 1 (2018), 19.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8] </a:t>
            </a:r>
            <a:r>
              <a:rPr lang="en-IN" sz="1500" dirty="0" err="1" smtClean="0">
                <a:latin typeface="Times New Roman" pitchFamily="18" charset="0"/>
                <a:cs typeface="Times New Roman" pitchFamily="18" charset="0"/>
              </a:rPr>
              <a:t>Fábio</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Alexandre</a:t>
            </a:r>
            <a:r>
              <a:rPr lang="en-IN" sz="1500" dirty="0" smtClean="0">
                <a:latin typeface="Times New Roman" pitchFamily="18" charset="0"/>
                <a:cs typeface="Times New Roman" pitchFamily="18" charset="0"/>
              </a:rPr>
              <a:t> de Souza, Bruno </a:t>
            </a:r>
            <a:r>
              <a:rPr lang="en-IN" sz="1500" dirty="0" err="1" smtClean="0">
                <a:latin typeface="Times New Roman" pitchFamily="18" charset="0"/>
                <a:cs typeface="Times New Roman" pitchFamily="18" charset="0"/>
              </a:rPr>
              <a:t>Sens</a:t>
            </a:r>
            <a:r>
              <a:rPr lang="en-IN" sz="1500" dirty="0" smtClean="0">
                <a:latin typeface="Times New Roman" pitchFamily="18" charset="0"/>
                <a:cs typeface="Times New Roman" pitchFamily="18" charset="0"/>
              </a:rPr>
              <a:t> Chang, </a:t>
            </a:r>
            <a:r>
              <a:rPr lang="en-IN" sz="1500" dirty="0" err="1" smtClean="0">
                <a:latin typeface="Times New Roman" pitchFamily="18" charset="0"/>
                <a:cs typeface="Times New Roman" pitchFamily="18" charset="0"/>
              </a:rPr>
              <a:t>Glauber</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Brante</a:t>
            </a:r>
            <a:r>
              <a:rPr lang="en-IN" sz="1500" dirty="0" smtClean="0">
                <a:latin typeface="Times New Roman" pitchFamily="18" charset="0"/>
                <a:cs typeface="Times New Roman" pitchFamily="18" charset="0"/>
              </a:rPr>
              <a:t>, Richard Demo Souza, Marcelo Eduardo </a:t>
            </a:r>
            <a:r>
              <a:rPr lang="en-IN" sz="1500" dirty="0" err="1" smtClean="0">
                <a:latin typeface="Times New Roman" pitchFamily="18" charset="0"/>
                <a:cs typeface="Times New Roman" pitchFamily="18" charset="0"/>
              </a:rPr>
              <a:t>Pellenz</a:t>
            </a:r>
            <a:r>
              <a:rPr lang="en-IN" sz="1500" dirty="0" smtClean="0">
                <a:latin typeface="Times New Roman" pitchFamily="18" charset="0"/>
                <a:cs typeface="Times New Roman" pitchFamily="18" charset="0"/>
              </a:rPr>
              <a:t>, and Fernando Rosas. 2016. Optimizing the Number of Hops and Retransmissions for Energy Efficient Multi-Hop Underwater Acoustic Communications. IEEE Sensors 16, 10 (2016), 3927–3938.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9] Martin </a:t>
            </a:r>
            <a:r>
              <a:rPr lang="en-IN" sz="1500" dirty="0" err="1" smtClean="0">
                <a:latin typeface="Times New Roman" pitchFamily="18" charset="0"/>
                <a:cs typeface="Times New Roman" pitchFamily="18" charset="0"/>
              </a:rPr>
              <a:t>Haenggi</a:t>
            </a:r>
            <a:r>
              <a:rPr lang="en-IN" sz="1500" dirty="0" smtClean="0">
                <a:latin typeface="Times New Roman" pitchFamily="18" charset="0"/>
                <a:cs typeface="Times New Roman" pitchFamily="18" charset="0"/>
              </a:rPr>
              <a:t>. 2013. Stochastic geometry for wireless networks. Cambridge press.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10] Albert F Harris III and Michele </a:t>
            </a:r>
            <a:r>
              <a:rPr lang="en-IN" sz="1500" dirty="0" err="1" smtClean="0">
                <a:latin typeface="Times New Roman" pitchFamily="18" charset="0"/>
                <a:cs typeface="Times New Roman" pitchFamily="18" charset="0"/>
              </a:rPr>
              <a:t>Zorzi</a:t>
            </a:r>
            <a:r>
              <a:rPr lang="en-IN" sz="1500" dirty="0" smtClean="0">
                <a:latin typeface="Times New Roman" pitchFamily="18" charset="0"/>
                <a:cs typeface="Times New Roman" pitchFamily="18" charset="0"/>
              </a:rPr>
              <a:t>. 2007. </a:t>
            </a:r>
            <a:r>
              <a:rPr lang="en-IN" sz="1500" dirty="0" err="1" smtClean="0">
                <a:latin typeface="Times New Roman" pitchFamily="18" charset="0"/>
                <a:cs typeface="Times New Roman" pitchFamily="18" charset="0"/>
              </a:rPr>
              <a:t>Modeling</a:t>
            </a:r>
            <a:r>
              <a:rPr lang="en-IN" sz="1500" dirty="0" smtClean="0">
                <a:latin typeface="Times New Roman" pitchFamily="18" charset="0"/>
                <a:cs typeface="Times New Roman" pitchFamily="18" charset="0"/>
              </a:rPr>
              <a:t> the underwater acoustic channel in ns2. In Proceedings of the 2nd international conference on Performance evaluation methodologies and tools, </a:t>
            </a:r>
            <a:r>
              <a:rPr lang="en-IN" sz="1500" dirty="0" err="1" smtClean="0">
                <a:latin typeface="Times New Roman" pitchFamily="18" charset="0"/>
                <a:cs typeface="Times New Roman" pitchFamily="18" charset="0"/>
              </a:rPr>
              <a:t>Valuetools</a:t>
            </a:r>
            <a:r>
              <a:rPr lang="en-IN" sz="1500" dirty="0" smtClean="0">
                <a:latin typeface="Times New Roman" pitchFamily="18" charset="0"/>
                <a:cs typeface="Times New Roman" pitchFamily="18" charset="0"/>
              </a:rPr>
              <a:t>. 18.</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1280</TotalTime>
  <Words>1578</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OMUS Efficient Opportunistic Routing in Multi-Modal Underwater Sensor Networks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2021-06-15T13:48:21Z</dcterms:modified>
</cp:coreProperties>
</file>