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Geometric Algorithm for Finding Time-Sensitive Data Gathering Path in Energy Harvesting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perform large-scale monitoring of sensitive events, energy harvesting wireless sensor network is considered where a mobile data sink MS collects data while travelling on a fixed path </a:t>
            </a:r>
            <a:r>
              <a:rPr lang="en-IN" sz="2000" dirty="0" err="1" smtClean="0">
                <a:latin typeface="Times New Roman" pitchFamily="18" charset="0"/>
                <a:cs typeface="Times New Roman" pitchFamily="18" charset="0"/>
              </a:rPr>
              <a:t>Pms</a:t>
            </a:r>
            <a:r>
              <a:rPr lang="en-IN" sz="2000" dirty="0" smtClean="0">
                <a:latin typeface="Times New Roman" pitchFamily="18" charset="0"/>
                <a:cs typeface="Times New Roman" pitchFamily="18" charset="0"/>
              </a:rPr>
              <a:t>. The sensor nodes sense environmental data continuously at a pre-specified rate. The sensors close to </a:t>
            </a:r>
            <a:r>
              <a:rPr lang="en-IN" sz="2000" dirty="0" err="1" smtClean="0">
                <a:latin typeface="Times New Roman" pitchFamily="18" charset="0"/>
                <a:cs typeface="Times New Roman" pitchFamily="18" charset="0"/>
              </a:rPr>
              <a:t>Pms</a:t>
            </a:r>
            <a:r>
              <a:rPr lang="en-IN" sz="2000" dirty="0" smtClean="0">
                <a:latin typeface="Times New Roman" pitchFamily="18" charset="0"/>
                <a:cs typeface="Times New Roman" pitchFamily="18" charset="0"/>
              </a:rPr>
              <a:t> are referred as gateways. Sensors forward their data to the MS through the gateways. In practice, the usage of MS is not suitable for time-sensitive applications due to its long data gathering delay. Time-bound data gathering for path constrained environment is not accounted in literature.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aim at finding energy-efficient maximum data gathering sub-path for the MS for a given data gathering period T. To deal with the problem a novel optimal deterministic data collection sub-path finding algorithm is proposed which is based on the geometric properties of the sensors' communication disks and the data gathering path. It maximizes the data collection and reduces the energy consumption by jointly optimizing the data gathering sub-path selection and the data forwarding path optimization. The performance of the proposed algorithm is compared with an existing baseline algorithm DDGA and a heuristic algorithm H-DGSPF. The simulation results show that our proposed algorithm outperforms DDGA and H-DGSPF in terms of data collection, data delivery success ratio, and energy consumption.</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can be inferred that the existing surveys do not encompass the subject completely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surveyed some existing techniques based on evolutionary algorithm to achieve various trade-offs between multiple conflicting requirements for prolonging the lifetime of the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work in this research area has been classified with respect to different network types, different applications, different solution types and different conflicting objectives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argued that the proposed clustering algorithm based on particle swarm optimization gave better results as compared to the other existing methods.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RF has a problem because the nodes may present very restricted space for antennas, thus requiring very short-wavelengths (for example, high-frequency) transmission, which must then tolerate very high attenuation.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problem of this approach is the considerable loads on sink’s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which may lead to their failure.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way, the problem of a node starving and losing energy quickly is overcome when the majority of the data are of priority type.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wireless communications, the main alternative technologies are based on RF and optical transmission methods which each have their own benefits and disadvantages.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Researchers have proposed and adopted various techniques in order to utilize the resource constrained WSNs </a:t>
            </a:r>
            <a:r>
              <a:rPr lang="en-IN" sz="2000" dirty="0" smtClean="0">
                <a:latin typeface="Times New Roman" pitchFamily="18" charset="0"/>
                <a:cs typeface="Times New Roman" pitchFamily="18" charset="0"/>
              </a:rPr>
              <a:t>efficiently.</a:t>
            </a:r>
          </a:p>
          <a:p>
            <a:pPr algn="just">
              <a:lnSpc>
                <a:spcPct val="150000"/>
              </a:lnSpc>
            </a:pPr>
            <a:r>
              <a:rPr lang="en-IN" sz="2000" dirty="0" smtClean="0">
                <a:latin typeface="Times New Roman" pitchFamily="18" charset="0"/>
                <a:cs typeface="Times New Roman" pitchFamily="18" charset="0"/>
              </a:rPr>
              <a:t>A multi-objective optimization approach has been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 the modular design architecture of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aware routing protocol to ensure the homogeneous depletion rate of energy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scheme for the minimization of energy consumption has been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by treating the design problem of beam pattern optimization as a multi-objective formulation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Space-based applications of wireless sensor networks are considered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authors have proposed a multi-objective formulation to address the problems of maximization of lifetime, minimization of energy consumption and maximization of the coverage.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order to choose the best next-hop node in terms of energy-efficiency, ERB-GR calculates metrics called Progress and Cost Progress for each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side, Real-time Data-aware </a:t>
            </a:r>
            <a:r>
              <a:rPr lang="en-IN" sz="2000" dirty="0" err="1" smtClean="0">
                <a:latin typeface="Times New Roman" pitchFamily="18" charset="0"/>
                <a:cs typeface="Times New Roman" pitchFamily="18" charset="0"/>
              </a:rPr>
              <a:t>Anycasting</a:t>
            </a:r>
            <a:r>
              <a:rPr lang="en-IN" sz="2000" dirty="0" smtClean="0">
                <a:latin typeface="Times New Roman" pitchFamily="18" charset="0"/>
                <a:cs typeface="Times New Roman" pitchFamily="18" charset="0"/>
              </a:rPr>
              <a:t> policy, by doing some computations, decides which next hop node achieves better aggregation performance while satisfying real-time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energy efficiency of a solar cell ranges from 10 to 30 percent in contemporary technologies, offering 300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in full sunlight in the ideal case scenario for a 1-mm solar cell working at 1 V</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aggregation is one of the most significant techniques which can be used to achieve energy efficiency and traffic optimization in routing operation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19801"/>
        </p:xfrm>
        <a:graphic>
          <a:graphicData uri="http://schemas.openxmlformats.org/drawingml/2006/table">
            <a:tbl>
              <a:tblPr firstRow="1" bandRow="1">
                <a:tableStyleId>{5C22544A-7EE6-4342-B048-85BDC9FD1C3A}</a:tableStyleId>
              </a:tblPr>
              <a:tblGrid>
                <a:gridCol w="2622550"/>
                <a:gridCol w="2622550"/>
                <a:gridCol w="2622550"/>
              </a:tblGrid>
              <a:tr h="421026">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58924">
                <a:tc>
                  <a:txBody>
                    <a:bodyPr/>
                    <a:lstStyle/>
                    <a:p>
                      <a:pPr algn="just">
                        <a:lnSpc>
                          <a:spcPct val="150000"/>
                        </a:lnSpc>
                        <a:spcAft>
                          <a:spcPts val="500"/>
                        </a:spcAft>
                        <a:tabLst>
                          <a:tab pos="457200" algn="l"/>
                        </a:tabLst>
                      </a:pPr>
                      <a:r>
                        <a:rPr lang="en-US" sz="2000" dirty="0">
                          <a:latin typeface="Times New Roman"/>
                          <a:ea typeface="Calibri"/>
                          <a:cs typeface="Latha"/>
                        </a:rPr>
                        <a:t>The </a:t>
                      </a:r>
                      <a:r>
                        <a:rPr lang="en-US" sz="2000" dirty="0" err="1">
                          <a:latin typeface="Times New Roman"/>
                          <a:ea typeface="Calibri"/>
                          <a:cs typeface="Latha"/>
                        </a:rPr>
                        <a:t>Icecube</a:t>
                      </a:r>
                      <a:r>
                        <a:rPr lang="en-US" sz="2000" dirty="0">
                          <a:latin typeface="Times New Roman"/>
                          <a:ea typeface="Calibri"/>
                          <a:cs typeface="Latha"/>
                        </a:rPr>
                        <a:t> Detector: A large sensor network at the South Pole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Merck,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One such experiment is the IceCube neutrino observatory being completed at the geographical South Pole.</a:t>
                      </a:r>
                      <a:endParaRPr lang="en-IN" sz="2000">
                        <a:latin typeface="Calibri"/>
                        <a:ea typeface="Calibri"/>
                        <a:cs typeface="Latha"/>
                      </a:endParaRPr>
                    </a:p>
                  </a:txBody>
                  <a:tcPr marL="68580" marR="68580" marT="0" marB="0"/>
                </a:tc>
              </a:tr>
              <a:tr h="2539851">
                <a:tc>
                  <a:txBody>
                    <a:bodyPr/>
                    <a:lstStyle/>
                    <a:p>
                      <a:pPr algn="just">
                        <a:lnSpc>
                          <a:spcPct val="150000"/>
                        </a:lnSpc>
                        <a:spcAft>
                          <a:spcPts val="500"/>
                        </a:spcAft>
                        <a:tabLst>
                          <a:tab pos="457200" algn="l"/>
                        </a:tabLst>
                      </a:pPr>
                      <a:r>
                        <a:rPr lang="en-US" sz="2000">
                          <a:latin typeface="Times New Roman"/>
                          <a:ea typeface="Calibri"/>
                          <a:cs typeface="Latha"/>
                        </a:rPr>
                        <a:t>Energy-balanced dispatch of mobile sensors in a hybrid wireless sensor network</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Y.C.; Peng, W.C.; Tseng, Y.C.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Mobile sensors are then dispatched to visit these event locations to conduct more advanced analysis.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Evaluation of physical carrier sense based spanner construction and maintenance as well as broadcast and converge cast in ad hoc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Ritchie, L.; Deval, S.; Reisslein, M.; Richa, A.W.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evaluate the backbone construction and maintenance as well as broadcast and </a:t>
                      </a:r>
                      <a:r>
                        <a:rPr lang="en-US" sz="2000" dirty="0" err="1">
                          <a:latin typeface="Times New Roman"/>
                          <a:ea typeface="Calibri"/>
                          <a:cs typeface="Latha"/>
                        </a:rPr>
                        <a:t>convergecast</a:t>
                      </a:r>
                      <a:r>
                        <a:rPr lang="en-US" sz="2000" dirty="0">
                          <a:latin typeface="Times New Roman"/>
                          <a:ea typeface="Calibri"/>
                          <a:cs typeface="Latha"/>
                        </a:rPr>
                        <a:t> through simulations.</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Routing protocols in ad hoc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Boukerche, A.; Turgut, B.; Aydin, N.; Ahmad, M.; Bölöni, L.; Turgut, 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ad-hoc network is a collection of mobile nodes forming a temporary network without any centralized administration, so nodes cooperate to route a packet.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371600"/>
            <a:ext cx="7010399"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09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data routing goals of the existing approaches are categorized into three main types: energy conservation, fast delivery and fault-tolerance. Moreover, the most famous and recent data routing approaches based on their attitudes and features are reviewed and compared in each goal category. According to this overview, most of the proposed data routing algorithms consider the energy of the nodes as an unavoidable factor in proposing a data routing approach in WSNs (HGMR, M-SPIN). Some of them consider delays (TEEN, EAR) and a number of them aim to provide fault tolerance (ARF, DMRF). However, by increasing the application of WSNs, the functions of sensor nodes will be so highlighted and they may be requested to do more complicated task. Therefore, </a:t>
            </a:r>
            <a:r>
              <a:rPr lang="en-IN" sz="1800" dirty="0" smtClean="0">
                <a:latin typeface="Times New Roman" pitchFamily="18" charset="0"/>
                <a:cs typeface="Times New Roman" pitchFamily="18" charset="0"/>
              </a:rPr>
              <a:t>scalable </a:t>
            </a:r>
            <a:r>
              <a:rPr lang="en-IN" sz="1800" dirty="0" smtClean="0">
                <a:latin typeface="Times New Roman" pitchFamily="18" charset="0"/>
                <a:cs typeface="Times New Roman" pitchFamily="18" charset="0"/>
              </a:rPr>
              <a:t>solutions which can perform data routing by considering multi-objective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requirements is greatly required for WSNs.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Yu, Y.; </a:t>
            </a:r>
            <a:r>
              <a:rPr lang="en-IN" sz="1600" dirty="0" err="1" smtClean="0">
                <a:latin typeface="Times New Roman" pitchFamily="18" charset="0"/>
                <a:cs typeface="Times New Roman" pitchFamily="18" charset="0"/>
              </a:rPr>
              <a:t>Estrin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Govindan</a:t>
            </a:r>
            <a:r>
              <a:rPr lang="en-IN" sz="1600" dirty="0" smtClean="0">
                <a:latin typeface="Times New Roman" pitchFamily="18" charset="0"/>
                <a:cs typeface="Times New Roman" pitchFamily="18" charset="0"/>
              </a:rPr>
              <a:t>, R. Geographical and Energy-aware Routing: A Recursive Data Dissemination Protocol for Wireless Sensor Networks; Technical Report, UCLA-CSD TR-01-0023; CLA Computer Science Department: Los Angeles, CA, USA, May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Merck, M. The </a:t>
            </a:r>
            <a:r>
              <a:rPr lang="en-IN" sz="1600" dirty="0" err="1" smtClean="0">
                <a:latin typeface="Times New Roman" pitchFamily="18" charset="0"/>
                <a:cs typeface="Times New Roman" pitchFamily="18" charset="0"/>
              </a:rPr>
              <a:t>Icecube</a:t>
            </a:r>
            <a:r>
              <a:rPr lang="en-IN" sz="1600" dirty="0" smtClean="0">
                <a:latin typeface="Times New Roman" pitchFamily="18" charset="0"/>
                <a:cs typeface="Times New Roman" pitchFamily="18" charset="0"/>
              </a:rPr>
              <a:t> Detector: A large sensor network at the South Pole. IEEE Pervasive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2010, 9, 43–47.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Wang, Y.C.;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W.C.; Tseng, Y.C. Energy-balanced dispatch of mobile sensors in a hybrid wireless sensor network’. IEEE Trans. Parallel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Syst. 2010, 21, 1836–1850.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Ritchie, L.; </a:t>
            </a:r>
            <a:r>
              <a:rPr lang="en-IN" sz="1600" dirty="0" err="1" smtClean="0">
                <a:latin typeface="Times New Roman" pitchFamily="18" charset="0"/>
                <a:cs typeface="Times New Roman" pitchFamily="18" charset="0"/>
              </a:rPr>
              <a:t>Deval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Reisslein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Richa</a:t>
            </a:r>
            <a:r>
              <a:rPr lang="en-IN" sz="1600" dirty="0" smtClean="0">
                <a:latin typeface="Times New Roman" pitchFamily="18" charset="0"/>
                <a:cs typeface="Times New Roman" pitchFamily="18" charset="0"/>
              </a:rPr>
              <a:t>, A.W. Evaluation of physical carrier sense based spanner construction and maintenance as well as broadcast and converge cast in ad hoc networks. Ad Hoc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2009, 7, 1347–1369.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Boukerche</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Turgut</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Aydin</a:t>
            </a:r>
            <a:r>
              <a:rPr lang="en-IN" sz="1600" dirty="0" smtClean="0">
                <a:latin typeface="Times New Roman" pitchFamily="18" charset="0"/>
                <a:cs typeface="Times New Roman" pitchFamily="18" charset="0"/>
              </a:rPr>
              <a:t>, N.; Ahmad, M.; </a:t>
            </a:r>
            <a:r>
              <a:rPr lang="en-IN" sz="1600" dirty="0" err="1" smtClean="0">
                <a:latin typeface="Times New Roman" pitchFamily="18" charset="0"/>
                <a:cs typeface="Times New Roman" pitchFamily="18" charset="0"/>
              </a:rPr>
              <a:t>Bölöni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Turgut</a:t>
            </a:r>
            <a:r>
              <a:rPr lang="en-IN" sz="1600" dirty="0" smtClean="0">
                <a:latin typeface="Times New Roman" pitchFamily="18" charset="0"/>
                <a:cs typeface="Times New Roman" pitchFamily="18" charset="0"/>
              </a:rPr>
              <a:t>, D. Routing protocols in ad hoc networks.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2011, 55, 3032–3080.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Liu, H.; </a:t>
            </a:r>
            <a:r>
              <a:rPr lang="en-IN" sz="1500" dirty="0" err="1" smtClean="0">
                <a:latin typeface="Times New Roman" pitchFamily="18" charset="0"/>
                <a:cs typeface="Times New Roman" pitchFamily="18" charset="0"/>
              </a:rPr>
              <a:t>Jia</a:t>
            </a:r>
            <a:r>
              <a:rPr lang="en-IN" sz="1500" dirty="0" smtClean="0">
                <a:latin typeface="Times New Roman" pitchFamily="18" charset="0"/>
                <a:cs typeface="Times New Roman" pitchFamily="18" charset="0"/>
              </a:rPr>
              <a:t>, X.; Wan, P.J.; Liu, X.; Yao, F.F. A Distributed and efficient flooding scheme using 1-Hop information in mobile ad hoc networks. IEEE Trans. Parallel </a:t>
            </a:r>
            <a:r>
              <a:rPr lang="en-IN" sz="1500" dirty="0" err="1" smtClean="0">
                <a:latin typeface="Times New Roman" pitchFamily="18" charset="0"/>
                <a:cs typeface="Times New Roman" pitchFamily="18" charset="0"/>
              </a:rPr>
              <a:t>Distrib</a:t>
            </a:r>
            <a:r>
              <a:rPr lang="en-IN" sz="1500" dirty="0" smtClean="0">
                <a:latin typeface="Times New Roman" pitchFamily="18" charset="0"/>
                <a:cs typeface="Times New Roman" pitchFamily="18" charset="0"/>
              </a:rPr>
              <a:t>. Syst. 2007, 18, 658–671.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Liu, H.; </a:t>
            </a:r>
            <a:r>
              <a:rPr lang="en-IN" sz="1500" dirty="0" err="1" smtClean="0">
                <a:latin typeface="Times New Roman" pitchFamily="18" charset="0"/>
                <a:cs typeface="Times New Roman" pitchFamily="18" charset="0"/>
              </a:rPr>
              <a:t>Jia</a:t>
            </a:r>
            <a:r>
              <a:rPr lang="en-IN" sz="1500" dirty="0" smtClean="0">
                <a:latin typeface="Times New Roman" pitchFamily="18" charset="0"/>
                <a:cs typeface="Times New Roman" pitchFamily="18" charset="0"/>
              </a:rPr>
              <a:t>, X.; Wan, P.J.; Liu, X.; Yao, F.F. Geometric spanners for wireless ad hoc networks. IEEE Trans. Parallel </a:t>
            </a:r>
            <a:r>
              <a:rPr lang="en-IN" sz="1500" dirty="0" err="1" smtClean="0">
                <a:latin typeface="Times New Roman" pitchFamily="18" charset="0"/>
                <a:cs typeface="Times New Roman" pitchFamily="18" charset="0"/>
              </a:rPr>
              <a:t>Distrib</a:t>
            </a:r>
            <a:r>
              <a:rPr lang="en-IN" sz="1500" dirty="0" smtClean="0">
                <a:latin typeface="Times New Roman" pitchFamily="18" charset="0"/>
                <a:cs typeface="Times New Roman" pitchFamily="18" charset="0"/>
              </a:rPr>
              <a:t>. Syst. 2003, 14, 408–421.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Heinzelman</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Kulik</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Balakrishnan</a:t>
            </a:r>
            <a:r>
              <a:rPr lang="en-IN" sz="1500" dirty="0" smtClean="0">
                <a:latin typeface="Times New Roman" pitchFamily="18" charset="0"/>
                <a:cs typeface="Times New Roman" pitchFamily="18" charset="0"/>
              </a:rPr>
              <a:t>, H. Adaptive Protocols for Information Dissemination in Wireless Sensor Networks. In Proceedings of the 5th Annual ACM/IEEE International Conference on Mobile Computing and Networking (</a:t>
            </a:r>
            <a:r>
              <a:rPr lang="en-IN" sz="1500" dirty="0" err="1" smtClean="0">
                <a:latin typeface="Times New Roman" pitchFamily="18" charset="0"/>
                <a:cs typeface="Times New Roman" pitchFamily="18" charset="0"/>
              </a:rPr>
              <a:t>MobiCom</a:t>
            </a:r>
            <a:r>
              <a:rPr lang="en-IN" sz="1500" dirty="0" smtClean="0">
                <a:latin typeface="Times New Roman" pitchFamily="18" charset="0"/>
                <a:cs typeface="Times New Roman" pitchFamily="18" charset="0"/>
              </a:rPr>
              <a:t> 1999), Seattle, WA, USA, 15−19 August 1999.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Ye, F.; Chen, A.; Lu, S.; Zhang, L. A Scalable Solution to Minimum Cost Forwarding in Large Sensor Networks. In Proceedings of 10th International Conference on Computer Communications and Networks, Scottsdale, AZ, USA, 15–17 October 2001; pp. 304–309.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Intanagonwiwat</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Govindan</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Estrin</a:t>
            </a:r>
            <a:r>
              <a:rPr lang="en-IN" sz="1500" dirty="0" smtClean="0">
                <a:latin typeface="Times New Roman" pitchFamily="18" charset="0"/>
                <a:cs typeface="Times New Roman" pitchFamily="18" charset="0"/>
              </a:rPr>
              <a:t>, D. Directed Diffusion: A Scalable and Robust Communication Paradigm for Sensor Networks. In Proceedings of the 6th Annual ACM/IEEE International Conference on Mobile Computing and Networking (</a:t>
            </a:r>
            <a:r>
              <a:rPr lang="en-IN" sz="1500" dirty="0" err="1" smtClean="0">
                <a:latin typeface="Times New Roman" pitchFamily="18" charset="0"/>
                <a:cs typeface="Times New Roman" pitchFamily="18" charset="0"/>
              </a:rPr>
              <a:t>MobiCom</a:t>
            </a:r>
            <a:r>
              <a:rPr lang="en-IN" sz="1500" dirty="0" smtClean="0">
                <a:latin typeface="Times New Roman" pitchFamily="18" charset="0"/>
                <a:cs typeface="Times New Roman" pitchFamily="18" charset="0"/>
              </a:rPr>
              <a:t> 2000), Boston, MA, USA, 6–11 August 2000.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1513</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Geometric Algorithm for Finding Time-Sensitive Data Gathering Path in Energy Harvesting Sensor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2021-06-15T07:40:42Z</dcterms:modified>
</cp:coreProperties>
</file>