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Continuous </a:t>
            </a:r>
            <a:r>
              <a:rPr lang="en-IN" b="1" dirty="0" err="1" smtClean="0">
                <a:latin typeface="Times New Roman" pitchFamily="18" charset="0"/>
                <a:cs typeface="Times New Roman" pitchFamily="18" charset="0"/>
              </a:rPr>
              <a:t>Maneuver</a:t>
            </a:r>
            <a:r>
              <a:rPr lang="en-IN" b="1" dirty="0" smtClean="0">
                <a:latin typeface="Times New Roman" pitchFamily="18" charset="0"/>
                <a:cs typeface="Times New Roman" pitchFamily="18" charset="0"/>
              </a:rPr>
              <a:t> Control and Data Capture Scheduling of Autonomous Drone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Thanks </a:t>
            </a:r>
            <a:r>
              <a:rPr lang="en-IN" sz="2000" dirty="0" smtClean="0">
                <a:latin typeface="Times New Roman" pitchFamily="18" charset="0"/>
                <a:cs typeface="Times New Roman" pitchFamily="18" charset="0"/>
              </a:rPr>
              <a:t>to flexible deployment and excellent </a:t>
            </a:r>
            <a:r>
              <a:rPr lang="en-IN" sz="2000" dirty="0" err="1" smtClean="0">
                <a:latin typeface="Times New Roman" pitchFamily="18" charset="0"/>
                <a:cs typeface="Times New Roman" pitchFamily="18" charset="0"/>
              </a:rPr>
              <a:t>maneuverability</a:t>
            </a:r>
            <a:r>
              <a:rPr lang="en-IN" sz="2000" dirty="0" smtClean="0">
                <a:latin typeface="Times New Roman" pitchFamily="18" charset="0"/>
                <a:cs typeface="Times New Roman" pitchFamily="18" charset="0"/>
              </a:rPr>
              <a:t>, autonomous drones are regarded as an effective means to enable aerial data capture in large-scale wireless sensor networks with limited to no cellular infrastructure, e.g., smart farming in a remote area. A key challenge in drone-assisted sensor networks is that the autonomous drone's </a:t>
            </a:r>
            <a:r>
              <a:rPr lang="en-IN" sz="2000" dirty="0" err="1" smtClean="0">
                <a:latin typeface="Times New Roman" pitchFamily="18" charset="0"/>
                <a:cs typeface="Times New Roman" pitchFamily="18" charset="0"/>
              </a:rPr>
              <a:t>maneuvering</a:t>
            </a:r>
            <a:r>
              <a:rPr lang="en-IN" sz="2000" dirty="0" smtClean="0">
                <a:latin typeface="Times New Roman" pitchFamily="18" charset="0"/>
                <a:cs typeface="Times New Roman" pitchFamily="18" charset="0"/>
              </a:rPr>
              <a:t> can give rise to buffer overflows at the ground sensors and unsuccessful data collection due to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airborne channels. In this paper, we propose a new Deep Deterministic Policy Gradient based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Control (DDPG-MC) scheme which minimizes the overall data packet loss through online training instantaneous headings and patrol velocities of the drone, and the selection of the ground sensors for data collection in a continuous action space. Moreover, the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control of the drone and communication schedule is formulated as an absorbing Markov chain, where network states consist of battery energy levels, data queue backlogs, timestamps of the data collection, and channel conditions between the ground sensors and the drone. An experience replay memory is utilized onboard at the drone to store the training experiences of the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control and communication schedule at each time step.</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mobile case, data collection algorithms are based on sinks that are usually moving on the ground with lower speeds and static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UAVs </a:t>
            </a:r>
            <a:r>
              <a:rPr lang="en-IN" sz="2000" dirty="0" smtClean="0">
                <a:latin typeface="Times New Roman" pitchFamily="18" charset="0"/>
                <a:cs typeface="Times New Roman" pitchFamily="18" charset="0"/>
              </a:rPr>
              <a:t>differ with the traditional mobile sinks as the UAVs fly at a given height with a higher speed, thus, there have been some limitations if existing data collection schemes are fully applied in UAV-based scenario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most of existing data gathering algorithms aim to improve various performance metrics of static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contention based protocols may accommodate a large number of terminals with sporadic traffic but they are not </a:t>
            </a:r>
            <a:r>
              <a:rPr lang="en-IN" sz="2000" dirty="0" smtClean="0">
                <a:latin typeface="Times New Roman" pitchFamily="18" charset="0"/>
                <a:cs typeface="Times New Roman" pitchFamily="18" charset="0"/>
              </a:rPr>
              <a:t>scalable makes </a:t>
            </a:r>
            <a:r>
              <a:rPr lang="en-IN" sz="2000" dirty="0" smtClean="0">
                <a:latin typeface="Times New Roman" pitchFamily="18" charset="0"/>
                <a:cs typeface="Times New Roman" pitchFamily="18" charset="0"/>
              </a:rPr>
              <a:t>a comparison between the existing schemes according to the main MAC performance criteria.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trajectory planning is decoupled between multiple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which separately schedule the ground sensors’ transmissions, trajectories, and altitudes of the drone.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Q-learning typically supports discrete state and action spaces, and therefore is not suitable for the continuous state and action spaces in the drone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problem considered here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part of the network state, the TTA can have a strong impact on the actions of the drone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trajectory planning is formulated as a mixed integer non-linear programming to reduce the average path loss between the drone and the ground sensor.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solutions have proved superior to conventional scheduling and routing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solutions can be implemented and applied in different application contexts for which the ground nodes are mobile or easily adapted to the case where the nodes are static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UAVs have also been proposed for delivering broadband data rates in emergency situations through </a:t>
            </a:r>
            <a:r>
              <a:rPr lang="en-IN" sz="2000" dirty="0" err="1" smtClean="0">
                <a:latin typeface="Times New Roman" pitchFamily="18" charset="0"/>
                <a:cs typeface="Times New Roman" pitchFamily="18" charset="0"/>
              </a:rPr>
              <a:t>lowaltitude</a:t>
            </a:r>
            <a:r>
              <a:rPr lang="en-IN" sz="2000" dirty="0" smtClean="0">
                <a:latin typeface="Times New Roman" pitchFamily="18" charset="0"/>
                <a:cs typeface="Times New Roman" pitchFamily="18" charset="0"/>
              </a:rPr>
              <a:t>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adaptive hybrid MAC protocols, we fully take into account the real-time dynamic topology of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UAVs have also been proposed as an effective solution for delivering broadband data rates in emergency situations through low-altitude platforms.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The performance gains keep growing with N. The reason is that DDPG-MC learns the ground sensors’ buffer lengths, battery levels, and channel states, so that the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control and the node selection can minimize the data packet loss of the entire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reason is that DDPG-MC optimizes the future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control and communication schedules at every location of the drone by taking advantage of the learning experience in the replay memory, which controls θ(α) and v(α) adapting to the data traffic.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a:t>
            </a:r>
            <a:r>
              <a:rPr lang="en-IN" sz="2000" dirty="0" smtClean="0">
                <a:latin typeface="Times New Roman" pitchFamily="18" charset="0"/>
                <a:cs typeface="Times New Roman" pitchFamily="18" charset="0"/>
              </a:rPr>
              <a:t>also be observed from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that the performance gap decreases with λ.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observation and evaluation are also used to update the experience replay memory of the drone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desktop with 4-core Intel i7-6700K 4GHz CPUs and 16G memory based on 64-bit </a:t>
            </a:r>
            <a:r>
              <a:rPr lang="en-IN" sz="2000" dirty="0" err="1" smtClean="0">
                <a:latin typeface="Times New Roman" pitchFamily="18" charset="0"/>
                <a:cs typeface="Times New Roman" pitchFamily="18" charset="0"/>
              </a:rPr>
              <a:t>Ubuntu</a:t>
            </a:r>
            <a:r>
              <a:rPr lang="en-IN" sz="2000" dirty="0" smtClean="0">
                <a:latin typeface="Times New Roman" pitchFamily="18" charset="0"/>
                <a:cs typeface="Times New Roman" pitchFamily="18" charset="0"/>
              </a:rPr>
              <a:t> 16.04 is used for the </a:t>
            </a:r>
            <a:r>
              <a:rPr lang="en-IN" sz="2000" dirty="0" err="1" smtClean="0">
                <a:latin typeface="Times New Roman" pitchFamily="18" charset="0"/>
                <a:cs typeface="Times New Roman" pitchFamily="18" charset="0"/>
              </a:rPr>
              <a:t>TensorFlow</a:t>
            </a:r>
            <a:r>
              <a:rPr lang="en-IN" sz="2000" dirty="0" smtClean="0">
                <a:latin typeface="Times New Roman" pitchFamily="18" charset="0"/>
                <a:cs typeface="Times New Roman" pitchFamily="18" charset="0"/>
              </a:rPr>
              <a:t> setup.</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a:t>
                      </a:r>
                      <a:r>
                        <a:rPr lang="en-US" sz="2000" dirty="0" err="1">
                          <a:latin typeface="Times New Roman"/>
                          <a:ea typeface="Calibri"/>
                          <a:cs typeface="Latha"/>
                        </a:rPr>
                        <a:t>bufferconstrained</a:t>
                      </a:r>
                      <a:r>
                        <a:rPr lang="en-US" sz="2000" dirty="0">
                          <a:latin typeface="Times New Roman"/>
                          <a:ea typeface="Calibri"/>
                          <a:cs typeface="Latha"/>
                        </a:rPr>
                        <a:t> throughput of a wireless-powered communication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Li, Y. Jiang, Y. Gao, L. Sang, and D. Yang,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this aim, an optimization problem is first formulated and then a dichotomy-based time allocation algorithm combined with a one-dimensional search is proposed to solve this problem.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harvesting sensor nodes: Survey and implications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Sudevalayam and P. Kulkarni,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Energy-harvesting, converting ambient energy to electrical energy, has emerged as an alternative to power sensor nodes.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Networking and application interface technology for wireless sensor network surveillance and monitoring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S. Ghataoura, J. E. Mitchell, and G. E. Matich,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article, we present a crosslayer approach and highlight techniques that have potential to enable NCC operation within a mission-orientated UGS surveillance setting.</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Survey on unmanned aerial vehicle networks: A cyber physical system perspective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Wang, H. Zhao, J. Zhang, D. Ma, J. Li, and J. Wei,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present a comprehensive survey on UAV networks from a CPS perspective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7086600" cy="5181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investigates the joint </a:t>
            </a:r>
            <a:r>
              <a:rPr lang="en-IN" sz="1600" dirty="0" err="1" smtClean="0">
                <a:latin typeface="Times New Roman" pitchFamily="18" charset="0"/>
                <a:cs typeface="Times New Roman" pitchFamily="18" charset="0"/>
              </a:rPr>
              <a:t>maneuver</a:t>
            </a:r>
            <a:r>
              <a:rPr lang="en-IN" sz="1600" dirty="0" smtClean="0">
                <a:latin typeface="Times New Roman" pitchFamily="18" charset="0"/>
                <a:cs typeface="Times New Roman" pitchFamily="18" charset="0"/>
              </a:rPr>
              <a:t> control of the drone and communication schedule. The drone-assisted data collection is formulated as an absorbing Markov chain to minimize the data lost due to buffer overflows at the ground sensors and fading airborne channels. Given the continuous action space of the </a:t>
            </a:r>
            <a:r>
              <a:rPr lang="en-IN" sz="1600" dirty="0" err="1" smtClean="0">
                <a:latin typeface="Times New Roman" pitchFamily="18" charset="0"/>
                <a:cs typeface="Times New Roman" pitchFamily="18" charset="0"/>
              </a:rPr>
              <a:t>maneuver</a:t>
            </a:r>
            <a:r>
              <a:rPr lang="en-IN" sz="1600" dirty="0" smtClean="0">
                <a:latin typeface="Times New Roman" pitchFamily="18" charset="0"/>
                <a:cs typeface="Times New Roman" pitchFamily="18" charset="0"/>
              </a:rPr>
              <a:t> control, onboard DDPG-MC is proposed to optimally determine the instantaneous headings and patrol velocities as well as the selection of the ground sensor for the data collection. The proposed DDPG-MC utilizes the experience replay to train the policy gradients for minimizing the approximation loss between the actor-critic neural networks and the target neural networks. DDPG-MC is implemented on Google </a:t>
            </a:r>
            <a:r>
              <a:rPr lang="en-IN" sz="1600" dirty="0" err="1" smtClean="0">
                <a:latin typeface="Times New Roman" pitchFamily="18" charset="0"/>
                <a:cs typeface="Times New Roman" pitchFamily="18" charset="0"/>
              </a:rPr>
              <a:t>TensorFlow</a:t>
            </a:r>
            <a:r>
              <a:rPr lang="en-IN" sz="1600" dirty="0" smtClean="0">
                <a:latin typeface="Times New Roman" pitchFamily="18" charset="0"/>
                <a:cs typeface="Times New Roman" pitchFamily="18" charset="0"/>
              </a:rPr>
              <a:t>. Numerical results demonstrate that DDPG-MC dynamically adapts the </a:t>
            </a:r>
            <a:r>
              <a:rPr lang="en-IN" sz="1600" dirty="0" err="1" smtClean="0">
                <a:latin typeface="Times New Roman" pitchFamily="18" charset="0"/>
                <a:cs typeface="Times New Roman" pitchFamily="18" charset="0"/>
              </a:rPr>
              <a:t>maneuver</a:t>
            </a:r>
            <a:r>
              <a:rPr lang="en-IN" sz="1600" dirty="0" smtClean="0">
                <a:latin typeface="Times New Roman" pitchFamily="18" charset="0"/>
                <a:cs typeface="Times New Roman" pitchFamily="18" charset="0"/>
              </a:rPr>
              <a:t> control for minimizing the packet loss under diverse deployments of the ground sensors. Moreover, DDPG-MC significantly reduces the packet loss rate with regards to different number of ground sensors, buffer sizes, and packet arrival probabilities, compared to the </a:t>
            </a:r>
            <a:r>
              <a:rPr lang="en-IN" sz="1600" dirty="0" err="1" smtClean="0">
                <a:latin typeface="Times New Roman" pitchFamily="18" charset="0"/>
                <a:cs typeface="Times New Roman" pitchFamily="18" charset="0"/>
              </a:rPr>
              <a:t>stateof</a:t>
            </a:r>
            <a:r>
              <a:rPr lang="en-IN" sz="1600" dirty="0" smtClean="0">
                <a:latin typeface="Times New Roman" pitchFamily="18" charset="0"/>
                <a:cs typeface="Times New Roman" pitchFamily="18" charset="0"/>
              </a:rPr>
              <a:t>-the-art strategies.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Li, Y. Jiang, Y.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L. Sang, and D. Yang, “On </a:t>
            </a:r>
            <a:r>
              <a:rPr lang="en-IN" sz="1600" dirty="0" err="1" smtClean="0">
                <a:latin typeface="Times New Roman" pitchFamily="18" charset="0"/>
                <a:cs typeface="Times New Roman" pitchFamily="18" charset="0"/>
              </a:rPr>
              <a:t>bufferconstrained</a:t>
            </a:r>
            <a:r>
              <a:rPr lang="en-IN" sz="1600" dirty="0" smtClean="0">
                <a:latin typeface="Times New Roman" pitchFamily="18" charset="0"/>
                <a:cs typeface="Times New Roman" pitchFamily="18" charset="0"/>
              </a:rPr>
              <a:t> throughput of a wireless-powered communication system,” IEEE Journal on Selected Areas in Communications, vol. 37, no. 2, pp. 283–297,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Sudevalayam</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“Energy harvesting sensor nodes: Survey and implications,” IEEE Communications Surveys &amp; Tutorials, vol. 13, no. 3, pp. 443–461, 2010</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D. S. </a:t>
            </a:r>
            <a:r>
              <a:rPr lang="en-IN" sz="1600" dirty="0" err="1" smtClean="0">
                <a:latin typeface="Times New Roman" pitchFamily="18" charset="0"/>
                <a:cs typeface="Times New Roman" pitchFamily="18" charset="0"/>
              </a:rPr>
              <a:t>Ghataoura</a:t>
            </a:r>
            <a:r>
              <a:rPr lang="en-IN" sz="1600" dirty="0" smtClean="0">
                <a:latin typeface="Times New Roman" pitchFamily="18" charset="0"/>
                <a:cs typeface="Times New Roman" pitchFamily="18" charset="0"/>
              </a:rPr>
              <a:t>, J. E. Mitchell, and G. E. </a:t>
            </a:r>
            <a:r>
              <a:rPr lang="en-IN" sz="1600" dirty="0" err="1" smtClean="0">
                <a:latin typeface="Times New Roman" pitchFamily="18" charset="0"/>
                <a:cs typeface="Times New Roman" pitchFamily="18" charset="0"/>
              </a:rPr>
              <a:t>Matich</a:t>
            </a:r>
            <a:r>
              <a:rPr lang="en-IN" sz="1600" dirty="0" smtClean="0">
                <a:latin typeface="Times New Roman" pitchFamily="18" charset="0"/>
                <a:cs typeface="Times New Roman" pitchFamily="18" charset="0"/>
              </a:rPr>
              <a:t>, “Networking and application interface technology for wireless sensor network surveillance and monitoring,” IEEE Communications Magazine, vol. 49, no. 10, pp. 90–97,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Wang, H. Zhao, J. Zhang, D. Ma, J. Li, and J. Wei, “Survey on unmanned aerial vehicle networks: A cyber physical system perspective,” IEEE Communications Surveys &amp; Tutorials,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Li, Z. </a:t>
            </a:r>
            <a:r>
              <a:rPr lang="en-IN" sz="1600" dirty="0" err="1" smtClean="0">
                <a:latin typeface="Times New Roman" pitchFamily="18" charset="0"/>
                <a:cs typeface="Times New Roman" pitchFamily="18" charset="0"/>
              </a:rPr>
              <a:t>Fei</a:t>
            </a:r>
            <a:r>
              <a:rPr lang="en-IN" sz="1600" dirty="0" smtClean="0">
                <a:latin typeface="Times New Roman" pitchFamily="18" charset="0"/>
                <a:cs typeface="Times New Roman" pitchFamily="18" charset="0"/>
              </a:rPr>
              <a:t>, and Y. Zhang, “UAV communications for 5G and beyond: Recent advances and future trends,” IEEE Internet of Things Journal, vol. 6, no. 2, pp. 2241–2263, 2018</a:t>
            </a:r>
            <a:r>
              <a:rPr lang="en-IN" sz="1600" dirty="0" smtClean="0">
                <a:latin typeface="Times New Roman" pitchFamily="18" charset="0"/>
                <a:cs typeface="Times New Roman" pitchFamily="18" charset="0"/>
              </a:rPr>
              <a:t>.</a:t>
            </a:r>
          </a:p>
          <a:p>
            <a:pPr algn="just">
              <a:lnSpc>
                <a:spcPct val="160000"/>
              </a:lnSpc>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 </a:t>
            </a:r>
            <a:r>
              <a:rPr lang="en-IN" sz="1500" dirty="0" err="1" smtClean="0">
                <a:latin typeface="Times New Roman" pitchFamily="18" charset="0"/>
                <a:cs typeface="Times New Roman" pitchFamily="18" charset="0"/>
              </a:rPr>
              <a:t>Fotouhi</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Qiang</a:t>
            </a:r>
            <a:r>
              <a:rPr lang="en-IN" sz="1500" dirty="0" smtClean="0">
                <a:latin typeface="Times New Roman" pitchFamily="18" charset="0"/>
                <a:cs typeface="Times New Roman" pitchFamily="18" charset="0"/>
              </a:rPr>
              <a:t>, M. Ding, M. Hassan, L. G. Giordano, A. Garcia-Rodriguez, and J. Yuan, “Survey on UAV cellular communications: Practical aspects, standardization advancements, regulation, and security challenges,” IEEE Communications Surveys &amp; Tutorials, vol. 21, no. 4, pp. 3417–3442,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S. Corp., “Softbank corp. develops aircraft that delivers telecommunications connectivity from the stratosphere,” April 2019. [Online]. Available: https://www.softbank.jp/en/corp/news/press/sbkk/2019/2019 0425 02/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 Garcia, “Optus and Ericsson complete Australia’s first 5G drone flight,” November 2019. [Online]. Available: https://www.optus.com.au/about/media-centre/mediareleases/2019/11/optus-and-ericsson-complete-australias-first5g-drone-flight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C. </a:t>
            </a:r>
            <a:r>
              <a:rPr lang="en-IN" sz="1500" dirty="0" err="1" smtClean="0">
                <a:latin typeface="Times New Roman" pitchFamily="18" charset="0"/>
                <a:cs typeface="Times New Roman" pitchFamily="18" charset="0"/>
              </a:rPr>
              <a:t>Ashraf</a:t>
            </a:r>
            <a:r>
              <a:rPr lang="en-IN" sz="1500" dirty="0" smtClean="0">
                <a:latin typeface="Times New Roman" pitchFamily="18" charset="0"/>
                <a:cs typeface="Times New Roman" pitchFamily="18" charset="0"/>
              </a:rPr>
              <a:t>, “How </a:t>
            </a:r>
            <a:r>
              <a:rPr lang="en-IN" sz="1500" dirty="0" err="1" smtClean="0">
                <a:latin typeface="Times New Roman" pitchFamily="18" charset="0"/>
                <a:cs typeface="Times New Roman" pitchFamily="18" charset="0"/>
              </a:rPr>
              <a:t>verizon</a:t>
            </a:r>
            <a:r>
              <a:rPr lang="en-IN" sz="1500" dirty="0" smtClean="0">
                <a:latin typeface="Times New Roman" pitchFamily="18" charset="0"/>
                <a:cs typeface="Times New Roman" pitchFamily="18" charset="0"/>
              </a:rPr>
              <a:t> 5G ultra wideband is lifting drone technology to the next level,” December 2019. [Online]. Available: https://www.verizon.com/about/our-company/5g/howverizon-5g-ultra-wideband-lifting-drone-technology-next-level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J. Meredith, “3GPP: study on enhanced support for aerial vehicles,” </a:t>
            </a:r>
            <a:r>
              <a:rPr lang="en-IN" sz="1500" dirty="0" err="1" smtClean="0">
                <a:latin typeface="Times New Roman" pitchFamily="18" charset="0"/>
                <a:cs typeface="Times New Roman" pitchFamily="18" charset="0"/>
              </a:rPr>
              <a:t>Janurary</a:t>
            </a:r>
            <a:r>
              <a:rPr lang="en-IN" sz="1500" dirty="0" smtClean="0">
                <a:latin typeface="Times New Roman" pitchFamily="18" charset="0"/>
                <a:cs typeface="Times New Roman" pitchFamily="18" charset="0"/>
              </a:rPr>
              <a:t> 2018. [Online]. Available: http://www.3gpp.org/dynareport/36777.htm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1551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Continuous Maneuver Control and Data Capture Scheduling of Autonomous Drone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2021-06-15T06:43:05Z</dcterms:modified>
</cp:coreProperties>
</file>