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Adaptive Configuration of Service-Based Smart Sensors in Edge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buNone/>
            </a:pPr>
            <a:r>
              <a:rPr lang="en-IN" sz="2000" dirty="0" smtClean="0">
                <a:latin typeface="Times New Roman" pitchFamily="18" charset="0"/>
                <a:cs typeface="Times New Roman" pitchFamily="18" charset="0"/>
              </a:rPr>
              <a:t>    Edge </a:t>
            </a:r>
            <a:r>
              <a:rPr lang="en-IN" sz="2000" dirty="0" smtClean="0">
                <a:latin typeface="Times New Roman" pitchFamily="18" charset="0"/>
                <a:cs typeface="Times New Roman" pitchFamily="18" charset="0"/>
              </a:rPr>
              <a:t>computing promises to facilitate the collaboration of smart sensors at the network edge, in order to satisfying the delay constraints of certain requests, and decreasing the transmission of large-volume sensory data from the edge to the cloud. Generally, the functionalities provided by smart sensors are encapsulated as services, and the satisfaction of certain requests is reduced to the composition of services configured upon smart sensors in edge networks. Considering the dynamics and hard-to-prediction of incoming requests, an adaptive and online service configuration mechanism is essential, especially when various temporal constraints are prescribed by requests and satisfied by configured services. We formulate this problem in terms of a continuous time Markov decision process model based on the state-action-reward mechanism. A temporal-difference learning approach is developed to optimize service configuration, while taking long-term delay sensitivity and energy efficiency into consideration. Extensive experiments are conducted, and evaluation results show that our approach outperforms the state-of-art's techniques for achieving close-to-optimal service configuration, and improving temporal satisfaction of user requests.</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Implementation depends on the design and existing technologies (hardware, communication, and software) that provide the required functionalities.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novel approach overcomes some drawbacks of existing designs related to interoperability and scalability of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Pre-existing buildings, however, do not usually have these systems. Generally, each type of installation offers specific services: Heating Ventilation and Air Conditioning (HVAC) controls climate services, cameras and sensors offer security services, etc</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the potential of the services that can be offered also makes it attractive for pre-existing buildings.</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response to this problem, part of the network intelligence and data management should be distributed to gateways and routers in the interconnected systems creating </a:t>
            </a:r>
            <a:r>
              <a:rPr lang="en-IN" sz="2000" dirty="0" smtClean="0">
                <a:latin typeface="Times New Roman" pitchFamily="18" charset="0"/>
                <a:cs typeface="Times New Roman" pitchFamily="18" charset="0"/>
              </a:rPr>
              <a:t>fog and </a:t>
            </a:r>
            <a:r>
              <a:rPr lang="en-IN" sz="2000" dirty="0" smtClean="0">
                <a:latin typeface="Times New Roman" pitchFamily="18" charset="0"/>
                <a:cs typeface="Times New Roman" pitchFamily="18" charset="0"/>
              </a:rPr>
              <a:t>edge computing operations.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Software and algorithms for distributed problem-solving and decision-making to various management parts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due to the high frequency of 5.9 GHz for ITS-G5, the physical obstacles on the link path can be problematic for the signal </a:t>
            </a:r>
            <a:r>
              <a:rPr lang="en-IN" sz="2000" dirty="0" smtClean="0">
                <a:latin typeface="Times New Roman" pitchFamily="18" charset="0"/>
                <a:cs typeface="Times New Roman" pitchFamily="18" charset="0"/>
              </a:rPr>
              <a:t>propagation.</a:t>
            </a:r>
          </a:p>
          <a:p>
            <a:pPr algn="just">
              <a:lnSpc>
                <a:spcPct val="150000"/>
              </a:lnSpc>
            </a:pPr>
            <a:r>
              <a:rPr lang="en-IN" sz="2000" dirty="0" smtClean="0">
                <a:latin typeface="Times New Roman" pitchFamily="18" charset="0"/>
                <a:cs typeface="Times New Roman" pitchFamily="18" charset="0"/>
              </a:rPr>
              <a:t>Another problem of these methods and their modifications is that they are rather static in their operations.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a method to design smart services based on the edge computing paradigm is analysed and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an intensely researched topic where many works are being proposed; there are even review works that summarise cloud computing paradigm related </a:t>
            </a:r>
            <a:r>
              <a:rPr lang="en-IN" sz="2000" dirty="0" smtClean="0">
                <a:latin typeface="Times New Roman" pitchFamily="18" charset="0"/>
                <a:cs typeface="Times New Roman" pitchFamily="18" charset="0"/>
              </a:rPr>
              <a:t>studies.</a:t>
            </a:r>
          </a:p>
          <a:p>
            <a:pPr algn="just">
              <a:lnSpc>
                <a:spcPct val="150000"/>
              </a:lnSpc>
            </a:pPr>
            <a:r>
              <a:rPr lang="en-IN" sz="2000" dirty="0" smtClean="0">
                <a:latin typeface="Times New Roman" pitchFamily="18" charset="0"/>
                <a:cs typeface="Times New Roman" pitchFamily="18" charset="0"/>
              </a:rPr>
              <a:t>Reliable service provisioning methods are proposed to offer the system a higher resilience and provide agile and optimised cloud </a:t>
            </a:r>
            <a:r>
              <a:rPr lang="en-IN" sz="2000" dirty="0" smtClean="0">
                <a:latin typeface="Times New Roman" pitchFamily="18" charset="0"/>
                <a:cs typeface="Times New Roman" pitchFamily="18" charset="0"/>
              </a:rPr>
              <a:t>services.</a:t>
            </a:r>
          </a:p>
          <a:p>
            <a:pPr algn="just">
              <a:lnSpc>
                <a:spcPct val="150000"/>
              </a:lnSpc>
            </a:pPr>
            <a:r>
              <a:rPr lang="en-IN" sz="2000" dirty="0" smtClean="0">
                <a:latin typeface="Times New Roman" pitchFamily="18" charset="0"/>
                <a:cs typeface="Times New Roman" pitchFamily="18" charset="0"/>
              </a:rPr>
              <a:t>This protocol is proposed as communication paradigm between sensors, actuators, controllers, communication devices and subsystems.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Machine learning models are proposed for different subsystems and can be installed on edge or fog nodes.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adaptive solutions are providing more stable network performance and optimizing the network path and resources.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must be robust, providing high performance and scalable algorithms and protocols capable of handling varying number of devices, workload levels and heterogeneous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latest development of scheduling methods is directed to the dynamic adaptation of scheduling parameters which gives better overall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REAC marking shows a very good performance, with a maximum utilization of approximately 97</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Computation offloading can overcome the resource and energy constraints on mobile devices requiring high performance computations to save storage and battery lifetime.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904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three mega trends in cloud and </a:t>
                      </a:r>
                      <a:r>
                        <a:rPr lang="en-US" sz="2000" dirty="0" err="1">
                          <a:latin typeface="Times New Roman" pitchFamily="18" charset="0"/>
                          <a:ea typeface="Calibri"/>
                          <a:cs typeface="Times New Roman" pitchFamily="18" charset="0"/>
                        </a:rPr>
                        <a:t>IoT</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Enescu,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convergence creates the open, global network connecting people, data, and things.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Fog Computing, Ecosystem, Architecture and Applications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Cisco,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Therefore, understanding Fog computing architecture and its role in improving </a:t>
                      </a:r>
                      <a:r>
                        <a:rPr lang="en-US" sz="2000" dirty="0" err="1">
                          <a:solidFill>
                            <a:srgbClr val="333333"/>
                          </a:solidFill>
                          <a:latin typeface="Times New Roman" pitchFamily="18" charset="0"/>
                          <a:ea typeface="Calibri"/>
                          <a:cs typeface="Times New Roman" pitchFamily="18" charset="0"/>
                        </a:rPr>
                        <a:t>QoS</a:t>
                      </a:r>
                      <a:r>
                        <a:rPr lang="en-US" sz="2000" dirty="0">
                          <a:solidFill>
                            <a:srgbClr val="333333"/>
                          </a:solidFill>
                          <a:latin typeface="Times New Roman" pitchFamily="18" charset="0"/>
                          <a:ea typeface="Calibri"/>
                          <a:cs typeface="Times New Roman" pitchFamily="18" charset="0"/>
                        </a:rPr>
                        <a:t> is a paramount research topic</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243840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06756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strategic research roadmap</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 Vermesan, P. Friess, P. Guillemin, S. Gusmeroli, H. Sundmaeker, A. Bassi, I. S. Jubert, M. Mazura, M. Harrison, M. Eisenhauer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IoS is denoting a software based component that will be delivered via different networks and Internet.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Securing the internet of things: A standardization perspective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L. Keoh, S. Kumar, and H. Tschofenig,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gives an overview of the efforts in the Internet Engineering Task Force (IETF) to standardize security solutions for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ecosystem.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676400" y="1371600"/>
            <a:ext cx="6934200"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55000" lnSpcReduction="20000"/>
          </a:bodyPr>
          <a:lstStyle/>
          <a:p>
            <a:pPr algn="just">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proposed adaptive computing methods for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networking at the network edges to optimize and control traffic flows and network resources. The fog computing challenges at the edge routers includes e.g. </a:t>
            </a:r>
            <a:r>
              <a:rPr lang="en-IN" dirty="0" err="1" smtClean="0">
                <a:latin typeface="Times New Roman" pitchFamily="18" charset="0"/>
                <a:cs typeface="Times New Roman" pitchFamily="18" charset="0"/>
              </a:rPr>
              <a:t>QoS</a:t>
            </a:r>
            <a:r>
              <a:rPr lang="en-IN" dirty="0" smtClean="0">
                <a:latin typeface="Times New Roman" pitchFamily="18" charset="0"/>
                <a:cs typeface="Times New Roman" pitchFamily="18" charset="0"/>
              </a:rPr>
              <a:t> issues, network provisioning and resource management. With the REAC method, the adaptive edge router monitors the link performance to admit the flows to the network in a way which handles congestion and preserves good quality for prioritized users. The </a:t>
            </a:r>
            <a:r>
              <a:rPr lang="en-IN" dirty="0" err="1" smtClean="0">
                <a:latin typeface="Times New Roman" pitchFamily="18" charset="0"/>
                <a:cs typeface="Times New Roman" pitchFamily="18" charset="0"/>
              </a:rPr>
              <a:t>QoS</a:t>
            </a:r>
            <a:r>
              <a:rPr lang="en-IN" dirty="0" smtClean="0">
                <a:latin typeface="Times New Roman" pitchFamily="18" charset="0"/>
                <a:cs typeface="Times New Roman" pitchFamily="18" charset="0"/>
              </a:rPr>
              <a:t> scheduling capabilities utilize FWQ to control traffic flows according to the prevailing traffic level in a smooth and fast way in heterogeneous networks. The developed mechanisms are able to react faster to traffic changes and guarantee better quality for prioritized traffic and at the same time preserving fairness to other flows than the traditional control and scheduling methods without adaptive characteristics. The developed overall system reacts to changes in the network </a:t>
            </a:r>
            <a:r>
              <a:rPr lang="en-IN" dirty="0" err="1" smtClean="0">
                <a:latin typeface="Times New Roman" pitchFamily="18" charset="0"/>
                <a:cs typeface="Times New Roman" pitchFamily="18" charset="0"/>
              </a:rPr>
              <a:t>QoS</a:t>
            </a:r>
            <a:r>
              <a:rPr lang="en-IN" dirty="0" smtClean="0">
                <a:latin typeface="Times New Roman" pitchFamily="18" charset="0"/>
                <a:cs typeface="Times New Roman" pitchFamily="18" charset="0"/>
              </a:rPr>
              <a:t> by determining decision making procedures on the possible flow rejection, marking, or allowed bandwidth weight assignment, thus bringing cognition to the network path. In future work, the adaptive traffic management methods need to be evaluated and the scalability tested in a large-scale environment for combining the different algorithms optimizing the performance of the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applications. Testing these features as SDN and NFV components would also be beneficial for the resource usage optimization.</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M. </a:t>
            </a:r>
            <a:r>
              <a:rPr lang="en-IN" sz="1800" dirty="0" err="1" smtClean="0">
                <a:latin typeface="Times New Roman" pitchFamily="18" charset="0"/>
                <a:cs typeface="Times New Roman" pitchFamily="18" charset="0"/>
              </a:rPr>
              <a:t>Enescu</a:t>
            </a:r>
            <a:r>
              <a:rPr lang="en-IN" sz="1800" dirty="0" smtClean="0">
                <a:latin typeface="Times New Roman" pitchFamily="18" charset="0"/>
                <a:cs typeface="Times New Roman" pitchFamily="18" charset="0"/>
              </a:rPr>
              <a:t>, “The three mega trends in cloud and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Cisco blog at http://blogs.cisco.com/cloud, Accessed: 2016-04-01.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Cisco, “Fog Computing, Ecosystem, Architecture and Applications,” Category: Experimental,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Digile</a:t>
            </a:r>
            <a:r>
              <a:rPr lang="en-IN" sz="1800" dirty="0" smtClean="0">
                <a:latin typeface="Times New Roman" pitchFamily="18" charset="0"/>
                <a:cs typeface="Times New Roman" pitchFamily="18" charset="0"/>
              </a:rPr>
              <a:t> Internet of Things homepage,” http://www.internetofthings.fi/proj, Accessed: 2016-04-01.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“Celtic+ </a:t>
            </a:r>
            <a:r>
              <a:rPr lang="en-IN" sz="1800" dirty="0" err="1" smtClean="0">
                <a:latin typeface="Times New Roman" pitchFamily="18" charset="0"/>
                <a:cs typeface="Times New Roman" pitchFamily="18" charset="0"/>
              </a:rPr>
              <a:t>Comosef</a:t>
            </a:r>
            <a:r>
              <a:rPr lang="en-IN" sz="1800" dirty="0" smtClean="0">
                <a:latin typeface="Times New Roman" pitchFamily="18" charset="0"/>
                <a:cs typeface="Times New Roman" pitchFamily="18" charset="0"/>
              </a:rPr>
              <a:t> project homepage,” http://www.comosef.eu, Accessed: 2016-04-01.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O. </a:t>
            </a:r>
            <a:r>
              <a:rPr lang="en-IN" sz="1800" dirty="0" err="1" smtClean="0">
                <a:latin typeface="Times New Roman" pitchFamily="18" charset="0"/>
                <a:cs typeface="Times New Roman" pitchFamily="18" charset="0"/>
              </a:rPr>
              <a:t>Vermesan</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Friess</a:t>
            </a:r>
            <a:r>
              <a:rPr lang="en-IN" sz="1800" dirty="0" smtClean="0">
                <a:latin typeface="Times New Roman" pitchFamily="18" charset="0"/>
                <a:cs typeface="Times New Roman" pitchFamily="18" charset="0"/>
              </a:rPr>
              <a:t>, P. Guillemin, S. </a:t>
            </a:r>
            <a:r>
              <a:rPr lang="en-IN" sz="1800" dirty="0" err="1" smtClean="0">
                <a:latin typeface="Times New Roman" pitchFamily="18" charset="0"/>
                <a:cs typeface="Times New Roman" pitchFamily="18" charset="0"/>
              </a:rPr>
              <a:t>Gusmeroli</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Sundmaeker</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Bassi</a:t>
            </a:r>
            <a:r>
              <a:rPr lang="en-IN" sz="1800" dirty="0" smtClean="0">
                <a:latin typeface="Times New Roman" pitchFamily="18" charset="0"/>
                <a:cs typeface="Times New Roman" pitchFamily="18" charset="0"/>
              </a:rPr>
              <a:t>, I. S. </a:t>
            </a:r>
            <a:r>
              <a:rPr lang="en-IN" sz="1800" dirty="0" err="1" smtClean="0">
                <a:latin typeface="Times New Roman" pitchFamily="18" charset="0"/>
                <a:cs typeface="Times New Roman" pitchFamily="18" charset="0"/>
              </a:rPr>
              <a:t>Jubert</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Mazura</a:t>
            </a:r>
            <a:r>
              <a:rPr lang="en-IN" sz="1800" dirty="0" smtClean="0">
                <a:latin typeface="Times New Roman" pitchFamily="18" charset="0"/>
                <a:cs typeface="Times New Roman" pitchFamily="18" charset="0"/>
              </a:rPr>
              <a:t>, M. Harrison, M. </a:t>
            </a:r>
            <a:r>
              <a:rPr lang="en-IN" sz="1800" dirty="0" err="1" smtClean="0">
                <a:latin typeface="Times New Roman" pitchFamily="18" charset="0"/>
                <a:cs typeface="Times New Roman" pitchFamily="18" charset="0"/>
              </a:rPr>
              <a:t>Eisenhauer</a:t>
            </a:r>
            <a:r>
              <a:rPr lang="en-IN" sz="1800" dirty="0" smtClean="0">
                <a:latin typeface="Times New Roman" pitchFamily="18" charset="0"/>
                <a:cs typeface="Times New Roman" pitchFamily="18" charset="0"/>
              </a:rPr>
              <a:t> et al., “Internet of things strategic research roadmap,” Internet of Things: Global Technological and Societal Trends, vol. 1, pp. 9–52, 2011.</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S. L. </a:t>
            </a:r>
            <a:r>
              <a:rPr lang="en-IN" sz="2000" dirty="0" err="1" smtClean="0">
                <a:latin typeface="Times New Roman" pitchFamily="18" charset="0"/>
                <a:cs typeface="Times New Roman" pitchFamily="18" charset="0"/>
              </a:rPr>
              <a:t>Keoh</a:t>
            </a:r>
            <a:r>
              <a:rPr lang="en-IN" sz="2000" dirty="0" smtClean="0">
                <a:latin typeface="Times New Roman" pitchFamily="18" charset="0"/>
                <a:cs typeface="Times New Roman" pitchFamily="18" charset="0"/>
              </a:rPr>
              <a:t>, S. Kumar, and H. </a:t>
            </a:r>
            <a:r>
              <a:rPr lang="en-IN" sz="2000" dirty="0" err="1" smtClean="0">
                <a:latin typeface="Times New Roman" pitchFamily="18" charset="0"/>
                <a:cs typeface="Times New Roman" pitchFamily="18" charset="0"/>
              </a:rPr>
              <a:t>Tschofenig</a:t>
            </a:r>
            <a:r>
              <a:rPr lang="en-IN" sz="2000" dirty="0" smtClean="0">
                <a:latin typeface="Times New Roman" pitchFamily="18" charset="0"/>
                <a:cs typeface="Times New Roman" pitchFamily="18" charset="0"/>
              </a:rPr>
              <a:t>, “Securing the internet of things: A standardization perspective,” Internet of Things Journal, IEEE, vol. 1, no. 3, pp. 265–275, June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N. </a:t>
            </a:r>
            <a:r>
              <a:rPr lang="en-IN" sz="2000" dirty="0" err="1" smtClean="0">
                <a:latin typeface="Times New Roman" pitchFamily="18" charset="0"/>
                <a:cs typeface="Times New Roman" pitchFamily="18" charset="0"/>
              </a:rPr>
              <a:t>McKeown</a:t>
            </a:r>
            <a:r>
              <a:rPr lang="en-IN" sz="2000" dirty="0" smtClean="0">
                <a:latin typeface="Times New Roman" pitchFamily="18" charset="0"/>
                <a:cs typeface="Times New Roman" pitchFamily="18" charset="0"/>
              </a:rPr>
              <a:t>, T. Anderson, H. </a:t>
            </a:r>
            <a:r>
              <a:rPr lang="en-IN" sz="2000" dirty="0" err="1" smtClean="0">
                <a:latin typeface="Times New Roman" pitchFamily="18" charset="0"/>
                <a:cs typeface="Times New Roman" pitchFamily="18" charset="0"/>
              </a:rPr>
              <a:t>Balakrishnan</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Parulkar</a:t>
            </a:r>
            <a:r>
              <a:rPr lang="en-IN" sz="2000" dirty="0" smtClean="0">
                <a:latin typeface="Times New Roman" pitchFamily="18" charset="0"/>
                <a:cs typeface="Times New Roman" pitchFamily="18" charset="0"/>
              </a:rPr>
              <a:t>, L. Peterson, J. Rexford, S. </a:t>
            </a:r>
            <a:r>
              <a:rPr lang="en-IN" sz="2000" dirty="0" err="1" smtClean="0">
                <a:latin typeface="Times New Roman" pitchFamily="18" charset="0"/>
                <a:cs typeface="Times New Roman" pitchFamily="18" charset="0"/>
              </a:rPr>
              <a:t>Shenker</a:t>
            </a:r>
            <a:r>
              <a:rPr lang="en-IN" sz="2000" dirty="0" smtClean="0">
                <a:latin typeface="Times New Roman" pitchFamily="18" charset="0"/>
                <a:cs typeface="Times New Roman" pitchFamily="18" charset="0"/>
              </a:rPr>
              <a:t>, and J. Turner, “</a:t>
            </a:r>
            <a:r>
              <a:rPr lang="en-IN" sz="2000" dirty="0" err="1" smtClean="0">
                <a:latin typeface="Times New Roman" pitchFamily="18" charset="0"/>
                <a:cs typeface="Times New Roman" pitchFamily="18" charset="0"/>
              </a:rPr>
              <a:t>OpenFlow</a:t>
            </a:r>
            <a:r>
              <a:rPr lang="en-IN" sz="2000" dirty="0" smtClean="0">
                <a:latin typeface="Times New Roman" pitchFamily="18" charset="0"/>
                <a:cs typeface="Times New Roman" pitchFamily="18" charset="0"/>
              </a:rPr>
              <a:t>: enabling innovation in campus networks.” ACM SIGCOMM Computer 12 Communication Review, vol. 38, no. 2, pp. 69–74, March 2008.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OpenStack</a:t>
            </a:r>
            <a:r>
              <a:rPr lang="en-IN" sz="2000" dirty="0" smtClean="0">
                <a:latin typeface="Times New Roman" pitchFamily="18" charset="0"/>
                <a:cs typeface="Times New Roman" pitchFamily="18" charset="0"/>
              </a:rPr>
              <a:t> homepage,” http://www.openstack.org, Accessed: 2016-04- 01.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“OneM2M homepage,” http://www.onem2m.org, Accessed: 2016-04-01.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ETSI, “Mobile-Edge Computing,” White Paper, 2014.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1365</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Adaptive Configuration of Service-Based Smart Sensors in Edge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2021-06-15T12:07:50Z</dcterms:modified>
</cp:coreProperties>
</file>