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Tuatara Location-driven Power-adaptive Communication for Wireless Body Area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Radio links in Wireless Body Area Networks (WBANs) suffer from both short-term and long-term variations due to the dynamic network topology and frequent blockage caused by body movements, making it challenging to achieve reliable, energy-efficient and real-time data communication. Through experiments with </a:t>
            </a:r>
            <a:r>
              <a:rPr lang="en-IN" sz="2000" dirty="0" err="1" smtClean="0">
                <a:latin typeface="Times New Roman" pitchFamily="18" charset="0"/>
                <a:cs typeface="Times New Roman" pitchFamily="18" charset="0"/>
              </a:rPr>
              <a:t>TelosB</a:t>
            </a:r>
            <a:r>
              <a:rPr lang="en-IN" sz="2000" dirty="0" smtClean="0">
                <a:latin typeface="Times New Roman" pitchFamily="18" charset="0"/>
                <a:cs typeface="Times New Roman" pitchFamily="18" charset="0"/>
              </a:rPr>
              <a:t> motes, we observe a strong positive relationship between the channel quality and the position of the sending node relative to the gateway. Motivated by this observation, we design Tuatara, a novel power-aware communication protocol that allows each sensor node to dynamically adjust its transmission power based on the channel status inferred from its instant position, aiming to save energy, reduce interference, and improve communication reliability.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Based on a probabilistic model, power level selection is converted to calculate the optimal probability of selecting each power level at a given position, with the objective of minimizing the transmission cost. A reinforcement learning scheme is designed to adaptively update the power level selection probabilities, making Tuatara self-adaptable to changes in the signal propagation environment. Experimental results demonstrate that Tuatara outperforms the state-of-the-art protocols in various scenarios, with performance close to that of the optimal power selection solution even in scenarios where the packet rate is very low.</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present the core idea of reusing sensor data that already exists in the WBAN to learn about the network state and adaptively reconfigure its parameters. </a:t>
            </a:r>
          </a:p>
          <a:p>
            <a:pPr algn="just">
              <a:lnSpc>
                <a:spcPct val="150000"/>
              </a:lnSpc>
            </a:pPr>
            <a:r>
              <a:rPr lang="en-IN" sz="2000" dirty="0" smtClean="0">
                <a:latin typeface="Times New Roman" pitchFamily="18" charset="0"/>
                <a:cs typeface="Times New Roman" pitchFamily="18" charset="0"/>
              </a:rPr>
              <a:t>The ultimate goal is to have these schemes added as a vertical control plane to existing protocols such as the standard, enabling them to learn, identify and switch between network states.</a:t>
            </a:r>
          </a:p>
          <a:p>
            <a:pPr algn="just">
              <a:lnSpc>
                <a:spcPct val="150000"/>
              </a:lnSpc>
            </a:pPr>
            <a:r>
              <a:rPr lang="en-IN" sz="2000" dirty="0" smtClean="0">
                <a:latin typeface="Times New Roman" pitchFamily="18" charset="0"/>
                <a:cs typeface="Times New Roman" pitchFamily="18" charset="0"/>
              </a:rPr>
              <a:t>The same challenges of wireless channel around the human body exist here. Specifically, the interaction of the prosthesis with surrounding objects would most likely change the channel due to fading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method reuses the sensor data that already exists in a WBAN to adapt the network to different conditions with minimum overhead.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resolve this problem, one feasible solution is to use inviolable network </a:t>
            </a:r>
            <a:r>
              <a:rPr lang="en-IN" sz="2000" dirty="0" err="1" smtClean="0">
                <a:latin typeface="Times New Roman" pitchFamily="18" charset="0"/>
                <a:cs typeface="Times New Roman" pitchFamily="18" charset="0"/>
              </a:rPr>
              <a:t>hardware.Our</a:t>
            </a:r>
            <a:r>
              <a:rPr lang="en-IN" sz="2000" dirty="0" smtClean="0">
                <a:latin typeface="Times New Roman" pitchFamily="18" charset="0"/>
                <a:cs typeface="Times New Roman" pitchFamily="18" charset="0"/>
              </a:rPr>
              <a:t> previous work  deals with the topology problem and provides an energy-aware topology design for wireless body area networks (EAWD) that minimizes the number of relay nodes and the total energy consumption.</a:t>
            </a:r>
          </a:p>
          <a:p>
            <a:pPr algn="just">
              <a:lnSpc>
                <a:spcPct val="150000"/>
              </a:lnSpc>
            </a:pPr>
            <a:r>
              <a:rPr lang="en-IN" sz="2000" dirty="0" smtClean="0">
                <a:latin typeface="Times New Roman" pitchFamily="18" charset="0"/>
                <a:cs typeface="Times New Roman" pitchFamily="18" charset="0"/>
              </a:rPr>
              <a:t>The cross-technology interference mitigation (CTIM) problem is considered in, involving node mobility, to characterize and solve the interference problem that results on the utilization of different wireless technologies in the same radio spectrum, namely the ISM band.</a:t>
            </a:r>
          </a:p>
          <a:p>
            <a:pPr algn="just">
              <a:lnSpc>
                <a:spcPct val="150000"/>
              </a:lnSpc>
            </a:pPr>
            <a:r>
              <a:rPr lang="en-IN" sz="2000" dirty="0" smtClean="0">
                <a:latin typeface="Times New Roman" pitchFamily="18" charset="0"/>
                <a:cs typeface="Times New Roman" pitchFamily="18" charset="0"/>
              </a:rPr>
              <a:t>Indeed, such a network presents several challenges like the problem of heterogeneous devices and traffic, interference and coexistence, wireless environment properties, etc.</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realistic body channel emulator that evaluates the path-loss for everyday human activities was developed to assess the efficacy of the proposed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adaptive schemes are specifically beneficial to WBANs as these generally suffer from the highly dynamic channel conditions and are severely constrained in terms of the energy and computation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none of the nodes used in those studies have a </a:t>
            </a:r>
            <a:r>
              <a:rPr lang="en-IN" sz="2000" dirty="0" err="1" smtClean="0">
                <a:latin typeface="Times New Roman" pitchFamily="18" charset="0"/>
                <a:cs typeface="Times New Roman" pitchFamily="18" charset="0"/>
              </a:rPr>
              <a:t>biosignal</a:t>
            </a:r>
            <a:r>
              <a:rPr lang="en-IN" sz="2000" dirty="0" smtClean="0">
                <a:latin typeface="Times New Roman" pitchFamily="18" charset="0"/>
                <a:cs typeface="Times New Roman" pitchFamily="18" charset="0"/>
              </a:rPr>
              <a:t> acquisition front-end to enable the implementation of our proposed adaptive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show the energy efficiency of our adaptive method, we performed a comparison between scenarios with and without engaging our proposed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Mobility prediction: in mobile scenarios, WBANs connectivity could be altered, and the whole network performance would degrade consequently.</a:t>
            </a:r>
          </a:p>
          <a:p>
            <a:pPr algn="just">
              <a:lnSpc>
                <a:spcPct val="150000"/>
              </a:lnSpc>
            </a:pPr>
            <a:r>
              <a:rPr lang="en-IN" sz="2000" dirty="0" smtClean="0">
                <a:latin typeface="Times New Roman" pitchFamily="18" charset="0"/>
                <a:cs typeface="Times New Roman" pitchFamily="18" charset="0"/>
              </a:rPr>
              <a:t>Training schedules of professional athletes: through the use of equipments helping athletes in training and monitoring of the progress and advancement of their performances.</a:t>
            </a:r>
          </a:p>
          <a:p>
            <a:pPr algn="just">
              <a:lnSpc>
                <a:spcPct val="150000"/>
              </a:lnSpc>
            </a:pPr>
            <a:r>
              <a:rPr lang="en-IN" sz="2000" dirty="0" smtClean="0">
                <a:latin typeface="Times New Roman" pitchFamily="18" charset="0"/>
                <a:cs typeface="Times New Roman" pitchFamily="18" charset="0"/>
              </a:rPr>
              <a:t>Therefore, extensive performance evaluation of CLDO scheme, in dynamic scenarios, is needed to conclude about its suitability for use in BBNs. </a:t>
            </a:r>
          </a:p>
          <a:p>
            <a:pPr algn="just">
              <a:lnSpc>
                <a:spcPct val="150000"/>
              </a:lnSpc>
            </a:pPr>
            <a:r>
              <a:rPr lang="en-IN" sz="2000" dirty="0" smtClean="0">
                <a:latin typeface="Times New Roman" pitchFamily="18" charset="0"/>
                <a:cs typeface="Times New Roman" pitchFamily="18" charset="0"/>
              </a:rPr>
              <a:t>Mobility management is mandatory in a dynamic environment, such as BBNs, where the network topology is changing in a regular or irregular basis, and the mobility of coexisting WBANs could impact the performance of a WBAN of interest.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Personal area networks: Near-field </a:t>
                      </a:r>
                      <a:r>
                        <a:rPr lang="en-US" sz="2000" dirty="0" err="1">
                          <a:latin typeface="Times New Roman"/>
                          <a:ea typeface="Calibri"/>
                          <a:cs typeface="Latha"/>
                        </a:rPr>
                        <a:t>intrabody</a:t>
                      </a:r>
                      <a:r>
                        <a:rPr lang="en-US" sz="2000" dirty="0">
                          <a:latin typeface="Times New Roman"/>
                          <a:ea typeface="Calibri"/>
                          <a:cs typeface="Latha"/>
                        </a:rPr>
                        <a:t> communication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Zimmerman, T.G.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low-frequency carrier (less than 1 megahertz) is used so no energy is propagated, minimizing remote eavesdropping and interference by neighboring PANs.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Cross-Layer Designs for Body-to-Body Networks: Adaptive CSMA/CA with Distributed Routing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Shimly, S.M.; Smith, D.B.; Movassaghi, 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open-access experimental dataset of 'everyday' mixed-activities is used for analyzing the cross-layer optimization.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Future body-to-body networks for ubiquitous healthcare: A survey, taxonomy and challenges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Meharouech, A.; Elias, J.; Mehaoua,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present a survey of BBNs focusing on three principal axes: energy efficiency, mobility prediction, and quality of service (QoS).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review of wireless body area networks for medical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Ullah, S.; Khan, P.; Ullah, N.; Saleem, S.; Higgins, H.; Kwak, K.S.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They are widely used for ubiquitous healthcare, entertainment, and military applications.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1.png"/>
          <p:cNvPicPr>
            <a:picLocks noGrp="1" noChangeAspect="1" noChangeArrowheads="1"/>
          </p:cNvPicPr>
          <p:nvPr>
            <p:ph idx="1"/>
          </p:nvPr>
        </p:nvPicPr>
        <p:blipFill>
          <a:blip r:embed="rId2"/>
          <a:srcRect/>
          <a:stretch>
            <a:fillRect/>
          </a:stretch>
        </p:blipFill>
        <p:spPr bwMode="auto">
          <a:xfrm>
            <a:off x="1676400" y="1371600"/>
            <a:ext cx="68580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lnSpc>
                <a:spcPct val="150000"/>
              </a:lnSpc>
              <a:buNone/>
            </a:pPr>
            <a:r>
              <a:rPr lang="en-IN" sz="1600" dirty="0" smtClean="0">
                <a:latin typeface="Times New Roman" pitchFamily="18" charset="0"/>
                <a:cs typeface="Times New Roman" pitchFamily="18" charset="0"/>
              </a:rPr>
              <a:t>     In this survey, we provided a brief overview of the current proposals related to WBANs and their possible application in BBNs. Four design challenges have been tackled: energy efficiency, mobility prediction,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and security. The existing WBAN and BBN-related works have been discussed and compared in order to highlight the key features for BBN design. The energy issue is definitely a hot topic for WBANs and more so for BBNs. In addition to the single WBAN sensing activity, further energy is consumed for the sensor data relaying among coexisting WBANs. Then, the BBN energy profile should take into account the sink-forwarding-to-sink energy component, and should also support the WBAN topology changes and the mobility of WBANs in the BBN vicinity. The most appealing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requirement for BBNs is the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mapping, in case of heterogeneous BBN devices and traffic, apart from the ultimate delay and reliability constraints, that could have a vital impact on the health-based applications. Accurate mobility management is also mandatory to ensure seamless transfer of sensor data in dynamic scenarios. The main mobility features to take up are: the need of a handover mechanism for the WBAN roaming to handle channel switching and prevent link failures. </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Zimmerman, T.G. Personal area networks: Near-field </a:t>
            </a:r>
            <a:r>
              <a:rPr lang="en-IN" sz="1500" dirty="0" err="1" smtClean="0">
                <a:latin typeface="Times New Roman" pitchFamily="18" charset="0"/>
                <a:cs typeface="Times New Roman" pitchFamily="18" charset="0"/>
              </a:rPr>
              <a:t>intrabody</a:t>
            </a:r>
            <a:r>
              <a:rPr lang="en-IN" sz="1500" dirty="0" smtClean="0">
                <a:latin typeface="Times New Roman" pitchFamily="18" charset="0"/>
                <a:cs typeface="Times New Roman" pitchFamily="18" charset="0"/>
              </a:rPr>
              <a:t> communication. IBM Syst. J. 1996, 35, 609–617.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p>
          <a:p>
            <a:pPr algn="just">
              <a:lnSpc>
                <a:spcPct val="160000"/>
              </a:lnSpc>
            </a:pPr>
            <a:r>
              <a:rPr lang="en-IN" sz="1500" dirty="0" smtClean="0">
                <a:latin typeface="Times New Roman" pitchFamily="18" charset="0"/>
                <a:cs typeface="Times New Roman" pitchFamily="18" charset="0"/>
              </a:rPr>
              <a:t>2. </a:t>
            </a:r>
            <a:r>
              <a:rPr lang="en-IN" sz="1500" dirty="0" err="1" smtClean="0">
                <a:latin typeface="Times New Roman" pitchFamily="18" charset="0"/>
                <a:cs typeface="Times New Roman" pitchFamily="18" charset="0"/>
              </a:rPr>
              <a:t>Luse</a:t>
            </a:r>
            <a:r>
              <a:rPr lang="en-IN" sz="1500" dirty="0" smtClean="0">
                <a:latin typeface="Times New Roman" pitchFamily="18" charset="0"/>
                <a:cs typeface="Times New Roman" pitchFamily="18" charset="0"/>
              </a:rPr>
              <a:t>, R.E.; </a:t>
            </a:r>
            <a:r>
              <a:rPr lang="en-IN" sz="1500" dirty="0" err="1" smtClean="0">
                <a:latin typeface="Times New Roman" pitchFamily="18" charset="0"/>
                <a:cs typeface="Times New Roman" pitchFamily="18" charset="0"/>
              </a:rPr>
              <a:t>Mahany</a:t>
            </a:r>
            <a:r>
              <a:rPr lang="en-IN" sz="1500" dirty="0" smtClean="0">
                <a:latin typeface="Times New Roman" pitchFamily="18" charset="0"/>
                <a:cs typeface="Times New Roman" pitchFamily="18" charset="0"/>
              </a:rPr>
              <a:t>, R.L.; West, G.J.; </a:t>
            </a:r>
            <a:r>
              <a:rPr lang="en-IN" sz="1500" dirty="0" err="1" smtClean="0">
                <a:latin typeface="Times New Roman" pitchFamily="18" charset="0"/>
                <a:cs typeface="Times New Roman" pitchFamily="18" charset="0"/>
              </a:rPr>
              <a:t>Gollnick</a:t>
            </a:r>
            <a:r>
              <a:rPr lang="en-IN" sz="1500" dirty="0" smtClean="0">
                <a:latin typeface="Times New Roman" pitchFamily="18" charset="0"/>
                <a:cs typeface="Times New Roman" pitchFamily="18" charset="0"/>
              </a:rPr>
              <a:t>, C.D. Wireless Personal Local Area Network Utilizing Removable Radio Frequency Modules with Digital Interfaces and Idle Sense Communication Protocol. U.S. Patent 5,602,854, 11 February 1997. </a:t>
            </a:r>
          </a:p>
          <a:p>
            <a:pPr algn="just">
              <a:lnSpc>
                <a:spcPct val="160000"/>
              </a:lnSpc>
            </a:pPr>
            <a:r>
              <a:rPr lang="en-IN" sz="1500" dirty="0" smtClean="0">
                <a:latin typeface="Times New Roman" pitchFamily="18" charset="0"/>
                <a:cs typeface="Times New Roman" pitchFamily="18" charset="0"/>
              </a:rPr>
              <a:t>3. </a:t>
            </a:r>
            <a:r>
              <a:rPr lang="en-IN" sz="1500" dirty="0" err="1" smtClean="0">
                <a:latin typeface="Times New Roman" pitchFamily="18" charset="0"/>
                <a:cs typeface="Times New Roman" pitchFamily="18" charset="0"/>
              </a:rPr>
              <a:t>Shimly</a:t>
            </a:r>
            <a:r>
              <a:rPr lang="en-IN" sz="1500" dirty="0" smtClean="0">
                <a:latin typeface="Times New Roman" pitchFamily="18" charset="0"/>
                <a:cs typeface="Times New Roman" pitchFamily="18" charset="0"/>
              </a:rPr>
              <a:t>, S.M.; Smith, D.B.; </a:t>
            </a:r>
            <a:r>
              <a:rPr lang="en-IN" sz="1500" dirty="0" err="1" smtClean="0">
                <a:latin typeface="Times New Roman" pitchFamily="18" charset="0"/>
                <a:cs typeface="Times New Roman" pitchFamily="18" charset="0"/>
              </a:rPr>
              <a:t>Movassaghi</a:t>
            </a:r>
            <a:r>
              <a:rPr lang="en-IN" sz="1500" dirty="0" smtClean="0">
                <a:latin typeface="Times New Roman" pitchFamily="18" charset="0"/>
                <a:cs typeface="Times New Roman" pitchFamily="18" charset="0"/>
              </a:rPr>
              <a:t>, S. Cross-Layer Designs for Body-to-Body Networks: Adaptive CSMA/CA with Distributed Routing. </a:t>
            </a:r>
            <a:r>
              <a:rPr lang="en-IN" sz="1500" dirty="0" err="1" smtClean="0">
                <a:latin typeface="Times New Roman" pitchFamily="18" charset="0"/>
                <a:cs typeface="Times New Roman" pitchFamily="18" charset="0"/>
              </a:rPr>
              <a:t>arXiv</a:t>
            </a:r>
            <a:r>
              <a:rPr lang="en-IN" sz="1500" dirty="0" smtClean="0">
                <a:latin typeface="Times New Roman" pitchFamily="18" charset="0"/>
                <a:cs typeface="Times New Roman" pitchFamily="18" charset="0"/>
              </a:rPr>
              <a:t> 2018, arXiv:1803.05600. </a:t>
            </a:r>
          </a:p>
          <a:p>
            <a:pPr algn="just">
              <a:lnSpc>
                <a:spcPct val="160000"/>
              </a:lnSpc>
            </a:pPr>
            <a:r>
              <a:rPr lang="en-IN" sz="1500" dirty="0" smtClean="0">
                <a:latin typeface="Times New Roman" pitchFamily="18" charset="0"/>
                <a:cs typeface="Times New Roman" pitchFamily="18" charset="0"/>
              </a:rPr>
              <a:t>4. </a:t>
            </a:r>
            <a:r>
              <a:rPr lang="en-IN" sz="1500" dirty="0" err="1" smtClean="0">
                <a:latin typeface="Times New Roman" pitchFamily="18" charset="0"/>
                <a:cs typeface="Times New Roman" pitchFamily="18" charset="0"/>
              </a:rPr>
              <a:t>Meharouech</a:t>
            </a:r>
            <a:r>
              <a:rPr lang="en-IN" sz="1500" dirty="0" smtClean="0">
                <a:latin typeface="Times New Roman" pitchFamily="18" charset="0"/>
                <a:cs typeface="Times New Roman" pitchFamily="18" charset="0"/>
              </a:rPr>
              <a:t>, A.; Elias, J.; </a:t>
            </a:r>
            <a:r>
              <a:rPr lang="en-IN" sz="1500" dirty="0" err="1" smtClean="0">
                <a:latin typeface="Times New Roman" pitchFamily="18" charset="0"/>
                <a:cs typeface="Times New Roman" pitchFamily="18" charset="0"/>
              </a:rPr>
              <a:t>Mehaoua</a:t>
            </a:r>
            <a:r>
              <a:rPr lang="en-IN" sz="1500" dirty="0" smtClean="0">
                <a:latin typeface="Times New Roman" pitchFamily="18" charset="0"/>
                <a:cs typeface="Times New Roman" pitchFamily="18" charset="0"/>
              </a:rPr>
              <a:t>, A. Future body-to-body networks for ubiquitous healthcare: A survey, taxonomy and challenges. In Proceedings of the 2nd International Symposium on Future Information and Communication Technologies for Ubiquitous HealthCare (</a:t>
            </a:r>
            <a:r>
              <a:rPr lang="en-IN" sz="1500" dirty="0" err="1" smtClean="0">
                <a:latin typeface="Times New Roman" pitchFamily="18" charset="0"/>
                <a:cs typeface="Times New Roman" pitchFamily="18" charset="0"/>
              </a:rPr>
              <a:t>Ubi-HealthTech</a:t>
            </a:r>
            <a:r>
              <a:rPr lang="en-IN" sz="1500" dirty="0" smtClean="0">
                <a:latin typeface="Times New Roman" pitchFamily="18" charset="0"/>
                <a:cs typeface="Times New Roman" pitchFamily="18" charset="0"/>
              </a:rPr>
              <a:t>), Beijing, China, 28–30 May 2015; pp. 1–6. </a:t>
            </a:r>
          </a:p>
          <a:p>
            <a:pPr algn="just">
              <a:lnSpc>
                <a:spcPct val="160000"/>
              </a:lnSpc>
            </a:pP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Ullah</a:t>
            </a:r>
            <a:r>
              <a:rPr lang="en-IN" sz="1500" dirty="0" smtClean="0">
                <a:latin typeface="Times New Roman" pitchFamily="18" charset="0"/>
                <a:cs typeface="Times New Roman" pitchFamily="18" charset="0"/>
              </a:rPr>
              <a:t>, S.; Higgins, H.; </a:t>
            </a:r>
            <a:r>
              <a:rPr lang="en-IN" sz="1500" dirty="0" err="1" smtClean="0">
                <a:latin typeface="Times New Roman" pitchFamily="18" charset="0"/>
                <a:cs typeface="Times New Roman" pitchFamily="18" charset="0"/>
              </a:rPr>
              <a:t>Braem</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Latre</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Blondia</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Moerman</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Saleem</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Rahman</a:t>
            </a:r>
            <a:r>
              <a:rPr lang="en-IN" sz="1500" dirty="0" smtClean="0">
                <a:latin typeface="Times New Roman" pitchFamily="18" charset="0"/>
                <a:cs typeface="Times New Roman" pitchFamily="18" charset="0"/>
              </a:rPr>
              <a:t>, Z.; </a:t>
            </a:r>
            <a:r>
              <a:rPr lang="en-IN" sz="1500" dirty="0" err="1" smtClean="0">
                <a:latin typeface="Times New Roman" pitchFamily="18" charset="0"/>
                <a:cs typeface="Times New Roman" pitchFamily="18" charset="0"/>
              </a:rPr>
              <a:t>Kwak</a:t>
            </a:r>
            <a:r>
              <a:rPr lang="en-IN" sz="1500" dirty="0" smtClean="0">
                <a:latin typeface="Times New Roman" pitchFamily="18" charset="0"/>
                <a:cs typeface="Times New Roman" pitchFamily="18" charset="0"/>
              </a:rPr>
              <a:t>, K.S. A comprehensive survey of wireless body area networks. J. Med. Syst. 2012, 36, 1065–1094.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Movassaghi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Abolhasan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Lipman</a:t>
            </a:r>
            <a:r>
              <a:rPr lang="en-IN" sz="1600" dirty="0" smtClean="0">
                <a:latin typeface="Times New Roman" pitchFamily="18" charset="0"/>
                <a:cs typeface="Times New Roman" pitchFamily="18" charset="0"/>
              </a:rPr>
              <a:t>, J.; Smith, D.; </a:t>
            </a:r>
            <a:r>
              <a:rPr lang="en-IN" sz="1600" dirty="0" err="1" smtClean="0">
                <a:latin typeface="Times New Roman" pitchFamily="18" charset="0"/>
                <a:cs typeface="Times New Roman" pitchFamily="18" charset="0"/>
              </a:rPr>
              <a:t>Jamalipour</a:t>
            </a:r>
            <a:r>
              <a:rPr lang="en-IN" sz="1600" dirty="0" smtClean="0">
                <a:latin typeface="Times New Roman" pitchFamily="18" charset="0"/>
                <a:cs typeface="Times New Roman" pitchFamily="18" charset="0"/>
              </a:rPr>
              <a:t>, A. Wireless body area networks: A survey.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2014, 16, 1658–1686.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7. Hanson, M.A.; Powell, H.C., Jr.; Barth, A.T.; </a:t>
            </a:r>
            <a:r>
              <a:rPr lang="en-IN" sz="1600" dirty="0" err="1" smtClean="0">
                <a:latin typeface="Times New Roman" pitchFamily="18" charset="0"/>
                <a:cs typeface="Times New Roman" pitchFamily="18" charset="0"/>
              </a:rPr>
              <a:t>Ringgenberg</a:t>
            </a:r>
            <a:r>
              <a:rPr lang="en-IN" sz="1600" dirty="0" smtClean="0">
                <a:latin typeface="Times New Roman" pitchFamily="18" charset="0"/>
                <a:cs typeface="Times New Roman" pitchFamily="18" charset="0"/>
              </a:rPr>
              <a:t>, K.; Calhoun, B.H.; </a:t>
            </a:r>
            <a:r>
              <a:rPr lang="en-IN" sz="1600" dirty="0" err="1" smtClean="0">
                <a:latin typeface="Times New Roman" pitchFamily="18" charset="0"/>
                <a:cs typeface="Times New Roman" pitchFamily="18" charset="0"/>
              </a:rPr>
              <a:t>Aylor</a:t>
            </a:r>
            <a:r>
              <a:rPr lang="en-IN" sz="1600" dirty="0" smtClean="0">
                <a:latin typeface="Times New Roman" pitchFamily="18" charset="0"/>
                <a:cs typeface="Times New Roman" pitchFamily="18" charset="0"/>
              </a:rPr>
              <a:t>, J.H.; </a:t>
            </a:r>
            <a:r>
              <a:rPr lang="en-IN" sz="1600" dirty="0" err="1" smtClean="0">
                <a:latin typeface="Times New Roman" pitchFamily="18" charset="0"/>
                <a:cs typeface="Times New Roman" pitchFamily="18" charset="0"/>
              </a:rPr>
              <a:t>Lach</a:t>
            </a:r>
            <a:r>
              <a:rPr lang="en-IN" sz="1600" dirty="0" smtClean="0">
                <a:latin typeface="Times New Roman" pitchFamily="18" charset="0"/>
                <a:cs typeface="Times New Roman" pitchFamily="18" charset="0"/>
              </a:rPr>
              <a:t>, J. Body area sensor networks: Challenges and opportunities. Computer 2009, 42, 58–65.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8. Yang, G.Z.; </a:t>
            </a:r>
            <a:r>
              <a:rPr lang="en-IN" sz="1600" dirty="0" err="1" smtClean="0">
                <a:latin typeface="Times New Roman" pitchFamily="18" charset="0"/>
                <a:cs typeface="Times New Roman" pitchFamily="18" charset="0"/>
              </a:rPr>
              <a:t>Yacoub</a:t>
            </a:r>
            <a:r>
              <a:rPr lang="en-IN" sz="1600" dirty="0" smtClean="0">
                <a:latin typeface="Times New Roman" pitchFamily="18" charset="0"/>
                <a:cs typeface="Times New Roman" pitchFamily="18" charset="0"/>
              </a:rPr>
              <a:t>, M. Body Sensor Networks; Springer: New York, NY, USA, 2006; Volume 1.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Ullah</a:t>
            </a:r>
            <a:r>
              <a:rPr lang="en-IN" sz="1600" dirty="0" smtClean="0">
                <a:latin typeface="Times New Roman" pitchFamily="18" charset="0"/>
                <a:cs typeface="Times New Roman" pitchFamily="18" charset="0"/>
              </a:rPr>
              <a:t>, S.; Khan, P.; </a:t>
            </a:r>
            <a:r>
              <a:rPr lang="en-IN" sz="1600" dirty="0" err="1" smtClean="0">
                <a:latin typeface="Times New Roman" pitchFamily="18" charset="0"/>
                <a:cs typeface="Times New Roman" pitchFamily="18" charset="0"/>
              </a:rPr>
              <a:t>Ullah</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Saleem</a:t>
            </a:r>
            <a:r>
              <a:rPr lang="en-IN" sz="1600" dirty="0" smtClean="0">
                <a:latin typeface="Times New Roman" pitchFamily="18" charset="0"/>
                <a:cs typeface="Times New Roman" pitchFamily="18" charset="0"/>
              </a:rPr>
              <a:t>, S.; Higgins, H.; </a:t>
            </a:r>
            <a:r>
              <a:rPr lang="en-IN" sz="1600" dirty="0" err="1" smtClean="0">
                <a:latin typeface="Times New Roman" pitchFamily="18" charset="0"/>
                <a:cs typeface="Times New Roman" pitchFamily="18" charset="0"/>
              </a:rPr>
              <a:t>Kwak</a:t>
            </a:r>
            <a:r>
              <a:rPr lang="en-IN" sz="1600" dirty="0" smtClean="0">
                <a:latin typeface="Times New Roman" pitchFamily="18" charset="0"/>
                <a:cs typeface="Times New Roman" pitchFamily="18" charset="0"/>
              </a:rPr>
              <a:t>, K.S. A review of wireless body area networks for medical applications.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2010, arXiv:1001.0831.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Alomainy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Hao</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Owadally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Parini</a:t>
            </a:r>
            <a:r>
              <a:rPr lang="en-IN" sz="1600" dirty="0" smtClean="0">
                <a:latin typeface="Times New Roman" pitchFamily="18" charset="0"/>
                <a:cs typeface="Times New Roman" pitchFamily="18" charset="0"/>
              </a:rPr>
              <a:t>, C.G.; </a:t>
            </a:r>
            <a:r>
              <a:rPr lang="en-IN" sz="1600" dirty="0" err="1" smtClean="0">
                <a:latin typeface="Times New Roman" pitchFamily="18" charset="0"/>
                <a:cs typeface="Times New Roman" pitchFamily="18" charset="0"/>
              </a:rPr>
              <a:t>Nechayev</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Constantinou</a:t>
            </a:r>
            <a:r>
              <a:rPr lang="en-IN" sz="1600" dirty="0" smtClean="0">
                <a:latin typeface="Times New Roman" pitchFamily="18" charset="0"/>
                <a:cs typeface="Times New Roman" pitchFamily="18" charset="0"/>
              </a:rPr>
              <a:t>, C.C.; Hall, P.S. Statistical analysis and performance evaluation for on-body radio propagation with </a:t>
            </a:r>
            <a:r>
              <a:rPr lang="en-IN" sz="1600" dirty="0" err="1" smtClean="0">
                <a:latin typeface="Times New Roman" pitchFamily="18" charset="0"/>
                <a:cs typeface="Times New Roman" pitchFamily="18" charset="0"/>
              </a:rPr>
              <a:t>microstrip</a:t>
            </a:r>
            <a:r>
              <a:rPr lang="en-IN" sz="1600" dirty="0" smtClean="0">
                <a:latin typeface="Times New Roman" pitchFamily="18" charset="0"/>
                <a:cs typeface="Times New Roman" pitchFamily="18" charset="0"/>
              </a:rPr>
              <a:t> patch antennas.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2007, 55, 245–248.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1575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Tuatara Location-driven Power-adaptive Communication for Wireless Body Area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2021-06-14T14:12:07Z</dcterms:modified>
</cp:coreProperties>
</file>