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Intelligent Reflecting Surface Assisted Wireless Powered Sensor Networks for Internet of Things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studies an intelligent reflecting surface (IRS) aided wireless powered sensor network (WPSN). Specifically, a power station (PS) provides wireless energy to multiple internet of thing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which supports them to deliver their own messages to an access point (AP). Moreover, we deploy an IRS to enhance the performance of the WPSN by intelligently adjusting the phase shift of each reflecting element. To evaluate the performance of the IRS assisted WPSN, we maximize its sum throughput to jointly optimize the phase shift matrices and the transmission time allocations. Due to the non-convexity of the formulated optimization problem, we first derive the optimal phase shifts of the wireless information transfer (WIT) in closed-form</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Consequently</a:t>
            </a:r>
            <a:r>
              <a:rPr lang="en-IN" sz="2000" dirty="0" smtClean="0">
                <a:latin typeface="Times New Roman" pitchFamily="18" charset="0"/>
                <a:cs typeface="Times New Roman" pitchFamily="18" charset="0"/>
              </a:rPr>
              <a:t>, a semi-definite programming (SDP) relaxed approach is considered to jointly design the phase shift matrix of the wireless energy transfer (WET) and the transmission time allocations. In addition, we propose a low complexity scheme to gain insights and reduce the computational complexity incurred by the SDP relaxed scheme. Specifically, the optimal solutions of the phase shifts and the transmission time allocation are derived in closed-form by the </a:t>
            </a:r>
            <a:r>
              <a:rPr lang="en-IN" sz="2000" dirty="0" err="1" smtClean="0">
                <a:latin typeface="Times New Roman" pitchFamily="18" charset="0"/>
                <a:cs typeface="Times New Roman" pitchFamily="18" charset="0"/>
              </a:rPr>
              <a:t>Majorization</a:t>
            </a:r>
            <a:r>
              <a:rPr lang="en-IN" sz="2000" dirty="0" smtClean="0">
                <a:latin typeface="Times New Roman" pitchFamily="18" charset="0"/>
                <a:cs typeface="Times New Roman" pitchFamily="18" charset="0"/>
              </a:rPr>
              <a:t>-Minimization (MM) algorithm, the Lagrange dual method and the </a:t>
            </a:r>
            <a:r>
              <a:rPr lang="en-IN" sz="2000" dirty="0" err="1" smtClean="0">
                <a:latin typeface="Times New Roman" pitchFamily="18" charset="0"/>
                <a:cs typeface="Times New Roman" pitchFamily="18" charset="0"/>
              </a:rPr>
              <a:t>Karush</a:t>
            </a:r>
            <a:r>
              <a:rPr lang="en-IN" sz="2000" dirty="0" smtClean="0">
                <a:latin typeface="Times New Roman" pitchFamily="18" charset="0"/>
                <a:cs typeface="Times New Roman" pitchFamily="18" charset="0"/>
              </a:rPr>
              <a:t>-Kuhn-Tucker (KKT) conditions. Finally, numerical results are presented to validate the proposed schemes and confirm the beneficial role of the IRS in comparison to the benchmark schemes, where the proposed IRS assisted scheme achieves almost 100 % higher sum throughput, in comparison to the counterpart without IRS.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nonlinear EH model has been characterized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which is a complex function of the RF </a:t>
            </a:r>
            <a:r>
              <a:rPr lang="en-IN" sz="2000" dirty="0" smtClean="0">
                <a:latin typeface="Times New Roman" pitchFamily="18" charset="0"/>
                <a:cs typeface="Times New Roman" pitchFamily="18" charset="0"/>
              </a:rPr>
              <a:t>power.</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there is still lack of a general model that can accurately characterize this nonlinear relationship by capturing all practical factors.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Hence</a:t>
            </a:r>
            <a:r>
              <a:rPr lang="en-IN" sz="2000" dirty="0" smtClean="0">
                <a:latin typeface="Times New Roman" pitchFamily="18" charset="0"/>
                <a:cs typeface="Times New Roman" pitchFamily="18" charset="0"/>
              </a:rPr>
              <a:t>, for simplicity, we adopt the simple linear EH model as widely used in the existing literature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By ignoring the noise power at the ERs, the total harvested power is proportional to the total received power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to the associated severe channel attenuation, the sensors should be deployed sufficiently close to the BS, which limits their practical implementation.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non-convex problem can not be </a:t>
            </a:r>
            <a:r>
              <a:rPr lang="en-IN" sz="2000" dirty="0" err="1" smtClean="0">
                <a:latin typeface="Times New Roman" pitchFamily="18" charset="0"/>
                <a:cs typeface="Times New Roman" pitchFamily="18" charset="0"/>
              </a:rPr>
              <a:t>be</a:t>
            </a:r>
            <a:r>
              <a:rPr lang="en-IN" sz="2000" dirty="0" smtClean="0">
                <a:latin typeface="Times New Roman" pitchFamily="18" charset="0"/>
                <a:cs typeface="Times New Roman" pitchFamily="18" charset="0"/>
              </a:rPr>
              <a:t> solved optimally using standard methods which has resulted in several suboptimal solutions.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Almost all existing works </a:t>
            </a:r>
            <a:r>
              <a:rPr lang="en-IN" sz="2000" dirty="0" smtClean="0">
                <a:latin typeface="Times New Roman" pitchFamily="18" charset="0"/>
                <a:cs typeface="Times New Roman" pitchFamily="18" charset="0"/>
              </a:rPr>
              <a:t>consider </a:t>
            </a:r>
            <a:r>
              <a:rPr lang="en-IN" sz="2000" dirty="0" smtClean="0">
                <a:latin typeface="Times New Roman" pitchFamily="18" charset="0"/>
                <a:cs typeface="Times New Roman" pitchFamily="18" charset="0"/>
              </a:rPr>
              <a:t>the optimization of the IRS’s induced phases by solving complicated, </a:t>
            </a:r>
            <a:r>
              <a:rPr lang="en-IN" sz="2000" dirty="0" err="1" smtClean="0">
                <a:latin typeface="Times New Roman" pitchFamily="18" charset="0"/>
                <a:cs typeface="Times New Roman" pitchFamily="18" charset="0"/>
              </a:rPr>
              <a:t>nonconvex</a:t>
            </a:r>
            <a:r>
              <a:rPr lang="en-IN" sz="2000" dirty="0" smtClean="0">
                <a:latin typeface="Times New Roman" pitchFamily="18" charset="0"/>
                <a:cs typeface="Times New Roman" pitchFamily="18" charset="0"/>
              </a:rPr>
              <a:t> optimization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optimal phases and the resulting performance are therefore computed numerically and do not have any channel-dependent theoretical expressions (except for the single user, single IRS case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that yield insights into the impact of the channel as well as the radio parameters on the performance of the IRS-assisted communication systems.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304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Our extensive simulation results confirm that employing IRSs in SWIPT beneficially enhances the system performance and the proposed BCD algorithm converges rapidly, which is appealing for practical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two-stage channel estimation method based on a sparse matrix factorization and a matrix completion was proposed </a:t>
            </a:r>
            <a:r>
              <a:rPr lang="en-IN" sz="2000" dirty="0" err="1" smtClean="0">
                <a:latin typeface="Times New Roman" pitchFamily="18" charset="0"/>
                <a:cs typeface="Times New Roman" pitchFamily="18" charset="0"/>
              </a:rPr>
              <a:t>in.A</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low-complexity bisection search method is proposed for finding the optimal dual variables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associated feasibility issue is also studied by formulating an alternative optimization problem and an iterative algorithm is proposed for solving this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algorithm is again observed to significantly outperform the other two algorithms, especially when the ERs are close to the BS.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2860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990600" y="838200"/>
            <a:ext cx="7866888" cy="6019800"/>
          </a:xfrm>
        </p:spPr>
        <p:txBody>
          <a:bodyPr>
            <a:noAutofit/>
          </a:bodyPr>
          <a:lstStyle/>
          <a:p>
            <a:pPr algn="just">
              <a:lnSpc>
                <a:spcPct val="150000"/>
              </a:lnSpc>
            </a:pPr>
            <a:r>
              <a:rPr lang="en-IN" sz="1900" dirty="0" smtClean="0">
                <a:latin typeface="Times New Roman" pitchFamily="18" charset="0"/>
                <a:cs typeface="Times New Roman" pitchFamily="18" charset="0"/>
              </a:rPr>
              <a:t>It is therefore important to analyze the performance under the more practical ray-tracing or correlated Rayleigh channel models.</a:t>
            </a:r>
            <a:endParaRPr lang="en-US"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Moreover</a:t>
            </a:r>
            <a:r>
              <a:rPr lang="en-IN" sz="1900" dirty="0" smtClean="0">
                <a:latin typeface="Times New Roman" pitchFamily="18" charset="0"/>
                <a:cs typeface="Times New Roman" pitchFamily="18" charset="0"/>
              </a:rPr>
              <a:t>, under this setting, the statistics of the received signal do not change with the values of the phase shifts as N, M grow large so asymptotically there will be no significant performance improvement due to IRS.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The communication-theoretic performance analysis of the SREs enabled by reconfigurable </a:t>
            </a:r>
            <a:r>
              <a:rPr lang="en-IN" sz="1900" dirty="0" err="1" smtClean="0">
                <a:latin typeface="Times New Roman" pitchFamily="18" charset="0"/>
                <a:cs typeface="Times New Roman" pitchFamily="18" charset="0"/>
              </a:rPr>
              <a:t>metasurfaces</a:t>
            </a:r>
            <a:r>
              <a:rPr lang="en-IN" sz="1900" dirty="0" smtClean="0">
                <a:latin typeface="Times New Roman" pitchFamily="18" charset="0"/>
                <a:cs typeface="Times New Roman" pitchFamily="18" charset="0"/>
              </a:rPr>
              <a:t> is an important research direction that should utilize accurate communication models that describe the response of the </a:t>
            </a:r>
            <a:r>
              <a:rPr lang="en-IN" sz="1900" dirty="0" err="1" smtClean="0">
                <a:latin typeface="Times New Roman" pitchFamily="18" charset="0"/>
                <a:cs typeface="Times New Roman" pitchFamily="18" charset="0"/>
              </a:rPr>
              <a:t>metasurface</a:t>
            </a:r>
            <a:r>
              <a:rPr lang="en-IN" sz="1900" dirty="0" smtClean="0">
                <a:latin typeface="Times New Roman" pitchFamily="18" charset="0"/>
                <a:cs typeface="Times New Roman" pitchFamily="18" charset="0"/>
              </a:rPr>
              <a:t> as a function of its EM properties</a:t>
            </a:r>
            <a:r>
              <a:rPr lang="en-IN" sz="1900" dirty="0" smtClean="0">
                <a:latin typeface="Times New Roman" pitchFamily="18" charset="0"/>
                <a:cs typeface="Times New Roman" pitchFamily="18" charset="0"/>
              </a:rPr>
              <a:t>.</a:t>
            </a:r>
          </a:p>
          <a:p>
            <a:pPr algn="just">
              <a:lnSpc>
                <a:spcPct val="150000"/>
              </a:lnSpc>
            </a:pPr>
            <a:r>
              <a:rPr lang="en-IN" sz="1900" dirty="0" smtClean="0">
                <a:latin typeface="Times New Roman" pitchFamily="18" charset="0"/>
                <a:cs typeface="Times New Roman" pitchFamily="18" charset="0"/>
              </a:rPr>
              <a:t>Developing </a:t>
            </a:r>
            <a:r>
              <a:rPr lang="en-IN" sz="1900" dirty="0" smtClean="0">
                <a:latin typeface="Times New Roman" pitchFamily="18" charset="0"/>
                <a:cs typeface="Times New Roman" pitchFamily="18" charset="0"/>
              </a:rPr>
              <a:t>tractable analytical frameworks to study the performance of wireless networks enabled by multiple IRSs is an important research direction.</a:t>
            </a:r>
            <a:endParaRPr lang="en-US" sz="19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2008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Smart radio environments empowered by reconfigurable AI meta-surfaces: an idea whose time has come</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M. Di Renzo et al.,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In a nutshell, this paper is focused on discussing how the availability of intelligent reconfigurable meta-surfaces will allow wireless network operators to redesign common and well-known network communication paradigms.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Programmable radio environments for smart spaces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A. Welkie, L. Shangguan, J. Gummeson, W. Hu, and K. Jamieson,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This is a significant departure from typical approaches to optimizing endpoint radios and individual links to improve performance.</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Enabling indoor mobile millimeter-wave networks based on smart reflect-arrays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Tan, Z. Sun, D. Koutsonikolas, and J. M. Jornet,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proposed solution is validated and evaluated by both in-lab experiments and computer simulations.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Controlling propagation environments using intelligent walls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Subrt and P. Pechac,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introduces the concept of an Active Wall (a wall equipped with an active frequency selective surface) as a powerful instrument to control the propagation environment.</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0.png"/>
          <p:cNvPicPr>
            <a:picLocks noGrp="1" noChangeAspect="1" noChangeArrowheads="1"/>
          </p:cNvPicPr>
          <p:nvPr>
            <p:ph idx="1"/>
          </p:nvPr>
        </p:nvPicPr>
        <p:blipFill>
          <a:blip r:embed="rId2"/>
          <a:srcRect/>
          <a:stretch>
            <a:fillRect/>
          </a:stretch>
        </p:blipFill>
        <p:spPr bwMode="auto">
          <a:xfrm>
            <a:off x="1828800" y="1371600"/>
            <a:ext cx="6705600"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9144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In </a:t>
            </a:r>
            <a:r>
              <a:rPr lang="en-IN" sz="1700" dirty="0" smtClean="0">
                <a:latin typeface="Times New Roman" pitchFamily="18" charset="0"/>
                <a:cs typeface="Times New Roman" pitchFamily="18" charset="0"/>
              </a:rPr>
              <a:t>this paper, IRS-assisted wireless communication is envisioned to be an important energy-efficient paradigm for beyond 5G networks, achieving massive MISO like gains with a much lower number of active antennas at the BS. The passive antennas constituting the IRS smartly re-configure the signal propagation by introducing phase shifts onto the impinging electromagnetic waves. This paper discussed the evolution of reflective arrays to the IRS concept, outlined the communication model of an IRS-assisted multi-user MISO system and explained how it differentiates from conventional multi-antenna communication models. Later we proposed an MMSE based channel estimation protocol to estimate the </a:t>
            </a:r>
            <a:r>
              <a:rPr lang="en-IN" sz="1700" dirty="0" err="1" smtClean="0">
                <a:latin typeface="Times New Roman" pitchFamily="18" charset="0"/>
                <a:cs typeface="Times New Roman" pitchFamily="18" charset="0"/>
              </a:rPr>
              <a:t>IRSassisted</a:t>
            </a:r>
            <a:r>
              <a:rPr lang="en-IN" sz="1700" dirty="0" smtClean="0">
                <a:latin typeface="Times New Roman" pitchFamily="18" charset="0"/>
                <a:cs typeface="Times New Roman" pitchFamily="18" charset="0"/>
              </a:rPr>
              <a:t> links. We presented performance evaluation results at 2.5 GHz operating frequency, which confirmed the superior performance of the proposed system while highlighting its high sensitivity to the quality of the channel estimates.</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M. Di </a:t>
            </a:r>
            <a:r>
              <a:rPr lang="en-IN" sz="1500" dirty="0" err="1" smtClean="0">
                <a:latin typeface="Times New Roman" pitchFamily="18" charset="0"/>
                <a:cs typeface="Times New Roman" pitchFamily="18" charset="0"/>
              </a:rPr>
              <a:t>Renzo</a:t>
            </a:r>
            <a:r>
              <a:rPr lang="en-IN" sz="1500" dirty="0" smtClean="0">
                <a:latin typeface="Times New Roman" pitchFamily="18" charset="0"/>
                <a:cs typeface="Times New Roman" pitchFamily="18" charset="0"/>
              </a:rPr>
              <a:t> et al., “Smart radio environments empowered by reconfigurable AI meta-surfaces: an idea whose time has come,” EURASIP Journal on Wireless Communications and Networking, vol. 2019, Dec. 2019.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A. </a:t>
            </a:r>
            <a:r>
              <a:rPr lang="en-IN" sz="1500" dirty="0" err="1" smtClean="0">
                <a:latin typeface="Times New Roman" pitchFamily="18" charset="0"/>
                <a:cs typeface="Times New Roman" pitchFamily="18" charset="0"/>
              </a:rPr>
              <a:t>Welkie</a:t>
            </a:r>
            <a:r>
              <a:rPr lang="en-IN" sz="1500" dirty="0" smtClean="0">
                <a:latin typeface="Times New Roman" pitchFamily="18" charset="0"/>
                <a:cs typeface="Times New Roman" pitchFamily="18" charset="0"/>
              </a:rPr>
              <a:t>, L. </a:t>
            </a:r>
            <a:r>
              <a:rPr lang="en-IN" sz="1500" dirty="0" err="1" smtClean="0">
                <a:latin typeface="Times New Roman" pitchFamily="18" charset="0"/>
                <a:cs typeface="Times New Roman" pitchFamily="18" charset="0"/>
              </a:rPr>
              <a:t>Shangguan</a:t>
            </a:r>
            <a:r>
              <a:rPr lang="en-IN" sz="1500" dirty="0" smtClean="0">
                <a:latin typeface="Times New Roman" pitchFamily="18" charset="0"/>
                <a:cs typeface="Times New Roman" pitchFamily="18" charset="0"/>
              </a:rPr>
              <a:t>, J. </a:t>
            </a:r>
            <a:r>
              <a:rPr lang="en-IN" sz="1500" dirty="0" err="1" smtClean="0">
                <a:latin typeface="Times New Roman" pitchFamily="18" charset="0"/>
                <a:cs typeface="Times New Roman" pitchFamily="18" charset="0"/>
              </a:rPr>
              <a:t>Gummeson</a:t>
            </a:r>
            <a:r>
              <a:rPr lang="en-IN" sz="1500" dirty="0" smtClean="0">
                <a:latin typeface="Times New Roman" pitchFamily="18" charset="0"/>
                <a:cs typeface="Times New Roman" pitchFamily="18" charset="0"/>
              </a:rPr>
              <a:t>, W. </a:t>
            </a:r>
            <a:r>
              <a:rPr lang="en-IN" sz="1500" dirty="0" err="1" smtClean="0">
                <a:latin typeface="Times New Roman" pitchFamily="18" charset="0"/>
                <a:cs typeface="Times New Roman" pitchFamily="18" charset="0"/>
              </a:rPr>
              <a:t>Hu</a:t>
            </a:r>
            <a:r>
              <a:rPr lang="en-IN" sz="1500" dirty="0" smtClean="0">
                <a:latin typeface="Times New Roman" pitchFamily="18" charset="0"/>
                <a:cs typeface="Times New Roman" pitchFamily="18" charset="0"/>
              </a:rPr>
              <a:t>, and K. Jamieson, “Programmable radio environments for smart spaces,” in Proceedings of the 16th ACM Workshop on Hot Topics in Networks, New York, NY, USA, 2017, pp. 36–42.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X. Tan, Z. Sun, D. </a:t>
            </a:r>
            <a:r>
              <a:rPr lang="en-IN" sz="1500" dirty="0" err="1" smtClean="0">
                <a:latin typeface="Times New Roman" pitchFamily="18" charset="0"/>
                <a:cs typeface="Times New Roman" pitchFamily="18" charset="0"/>
              </a:rPr>
              <a:t>Koutsonikolas</a:t>
            </a:r>
            <a:r>
              <a:rPr lang="en-IN" sz="1500" dirty="0" smtClean="0">
                <a:latin typeface="Times New Roman" pitchFamily="18" charset="0"/>
                <a:cs typeface="Times New Roman" pitchFamily="18" charset="0"/>
              </a:rPr>
              <a:t>, and J. M. </a:t>
            </a:r>
            <a:r>
              <a:rPr lang="en-IN" sz="1500" dirty="0" err="1" smtClean="0">
                <a:latin typeface="Times New Roman" pitchFamily="18" charset="0"/>
                <a:cs typeface="Times New Roman" pitchFamily="18" charset="0"/>
              </a:rPr>
              <a:t>Jornet</a:t>
            </a:r>
            <a:r>
              <a:rPr lang="en-IN" sz="1500" dirty="0" smtClean="0">
                <a:latin typeface="Times New Roman" pitchFamily="18" charset="0"/>
                <a:cs typeface="Times New Roman" pitchFamily="18" charset="0"/>
              </a:rPr>
              <a:t>, “Enabling indoor mobile </a:t>
            </a:r>
            <a:r>
              <a:rPr lang="en-IN" sz="1500" dirty="0" err="1" smtClean="0">
                <a:latin typeface="Times New Roman" pitchFamily="18" charset="0"/>
                <a:cs typeface="Times New Roman" pitchFamily="18" charset="0"/>
              </a:rPr>
              <a:t>millimeter</a:t>
            </a:r>
            <a:r>
              <a:rPr lang="en-IN" sz="1500" dirty="0" smtClean="0">
                <a:latin typeface="Times New Roman" pitchFamily="18" charset="0"/>
                <a:cs typeface="Times New Roman" pitchFamily="18" charset="0"/>
              </a:rPr>
              <a:t>-wave networks based on smart reflect-arrays,” IEEE Conference on Computer Communications (IEEE INFOCOM), pp. 270– 278, April 2018.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C. </a:t>
            </a:r>
            <a:r>
              <a:rPr lang="en-IN" sz="1500" dirty="0" err="1" smtClean="0">
                <a:latin typeface="Times New Roman" pitchFamily="18" charset="0"/>
                <a:cs typeface="Times New Roman" pitchFamily="18" charset="0"/>
              </a:rPr>
              <a:t>Liaskos</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Nie</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Tsioliaridou</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Pitsillides</a:t>
            </a:r>
            <a:r>
              <a:rPr lang="en-IN" sz="1500" dirty="0" smtClean="0">
                <a:latin typeface="Times New Roman" pitchFamily="18" charset="0"/>
                <a:cs typeface="Times New Roman" pitchFamily="18" charset="0"/>
              </a:rPr>
              <a:t>, S. Ioannidis, and I. </a:t>
            </a:r>
            <a:r>
              <a:rPr lang="en-IN" sz="1500" dirty="0" err="1" smtClean="0">
                <a:latin typeface="Times New Roman" pitchFamily="18" charset="0"/>
                <a:cs typeface="Times New Roman" pitchFamily="18" charset="0"/>
              </a:rPr>
              <a:t>Akyildiz</a:t>
            </a:r>
            <a:r>
              <a:rPr lang="en-IN" sz="1500" dirty="0" smtClean="0">
                <a:latin typeface="Times New Roman" pitchFamily="18" charset="0"/>
                <a:cs typeface="Times New Roman" pitchFamily="18" charset="0"/>
              </a:rPr>
              <a:t>, “A new wireless communication paradigm through </a:t>
            </a:r>
            <a:r>
              <a:rPr lang="en-IN" sz="1500" dirty="0" err="1" smtClean="0">
                <a:latin typeface="Times New Roman" pitchFamily="18" charset="0"/>
                <a:cs typeface="Times New Roman" pitchFamily="18" charset="0"/>
              </a:rPr>
              <a:t>softwarecontrolled</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metasurfaces</a:t>
            </a:r>
            <a:r>
              <a:rPr lang="en-IN" sz="1500" dirty="0" smtClean="0">
                <a:latin typeface="Times New Roman" pitchFamily="18" charset="0"/>
                <a:cs typeface="Times New Roman" pitchFamily="18" charset="0"/>
              </a:rPr>
              <a:t>,” IEEE Communications Magazine, vol. 56, no. 9, pp. 162–169, Sep. 2018.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L. </a:t>
            </a:r>
            <a:r>
              <a:rPr lang="en-IN" sz="1500" dirty="0" err="1" smtClean="0">
                <a:latin typeface="Times New Roman" pitchFamily="18" charset="0"/>
                <a:cs typeface="Times New Roman" pitchFamily="18" charset="0"/>
              </a:rPr>
              <a:t>Subrt</a:t>
            </a:r>
            <a:r>
              <a:rPr lang="en-IN" sz="1500" dirty="0" smtClean="0">
                <a:latin typeface="Times New Roman" pitchFamily="18" charset="0"/>
                <a:cs typeface="Times New Roman" pitchFamily="18" charset="0"/>
              </a:rPr>
              <a:t> and P. </a:t>
            </a:r>
            <a:r>
              <a:rPr lang="en-IN" sz="1500" dirty="0" err="1" smtClean="0">
                <a:latin typeface="Times New Roman" pitchFamily="18" charset="0"/>
                <a:cs typeface="Times New Roman" pitchFamily="18" charset="0"/>
              </a:rPr>
              <a:t>Pechac</a:t>
            </a:r>
            <a:r>
              <a:rPr lang="en-IN" sz="1500" dirty="0" smtClean="0">
                <a:latin typeface="Times New Roman" pitchFamily="18" charset="0"/>
                <a:cs typeface="Times New Roman" pitchFamily="18" charset="0"/>
              </a:rPr>
              <a:t>, “Controlling propagation environments using intelligent walls,” in 6th European Conference on Antennas and Propagation (EUCAP), March 2012, pp. 1–5.</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650480" cy="6172200"/>
          </a:xfrm>
        </p:spPr>
        <p:txBody>
          <a:bodyPr>
            <a:noAutofit/>
          </a:bodyPr>
          <a:lstStyle/>
          <a:p>
            <a:pPr algn="just">
              <a:lnSpc>
                <a:spcPct val="170000"/>
              </a:lnSpc>
            </a:pPr>
            <a:r>
              <a:rPr lang="en-IN" sz="1500" dirty="0" smtClean="0">
                <a:latin typeface="Times New Roman" pitchFamily="18" charset="0"/>
                <a:cs typeface="Times New Roman" pitchFamily="18" charset="0"/>
              </a:rPr>
              <a:t>[6] C. Huang, A. </a:t>
            </a:r>
            <a:r>
              <a:rPr lang="en-IN" sz="1500" dirty="0" err="1" smtClean="0">
                <a:latin typeface="Times New Roman" pitchFamily="18" charset="0"/>
                <a:cs typeface="Times New Roman" pitchFamily="18" charset="0"/>
              </a:rPr>
              <a:t>Zappone</a:t>
            </a:r>
            <a:r>
              <a:rPr lang="en-IN" sz="1500" dirty="0" smtClean="0">
                <a:latin typeface="Times New Roman" pitchFamily="18" charset="0"/>
                <a:cs typeface="Times New Roman" pitchFamily="18" charset="0"/>
              </a:rPr>
              <a:t>, G. C. Alexandropoulos, M. </a:t>
            </a:r>
            <a:r>
              <a:rPr lang="en-IN" sz="1500" dirty="0" err="1" smtClean="0">
                <a:latin typeface="Times New Roman" pitchFamily="18" charset="0"/>
                <a:cs typeface="Times New Roman" pitchFamily="18" charset="0"/>
              </a:rPr>
              <a:t>Debbah</a:t>
            </a:r>
            <a:r>
              <a:rPr lang="en-IN" sz="1500" dirty="0" smtClean="0">
                <a:latin typeface="Times New Roman" pitchFamily="18" charset="0"/>
                <a:cs typeface="Times New Roman" pitchFamily="18" charset="0"/>
              </a:rPr>
              <a:t>, and C. Yuen, “Reconfigurable intelligent surfaces for energy efficiency in wireless communication,” IEEE Transactions on Wireless Communications, vol. 18, no. 8, pp. 4157–4170, Aug 2019.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Q. </a:t>
            </a:r>
            <a:r>
              <a:rPr lang="en-IN" sz="1500" dirty="0" err="1" smtClean="0">
                <a:latin typeface="Times New Roman" pitchFamily="18" charset="0"/>
                <a:cs typeface="Times New Roman" pitchFamily="18" charset="0"/>
              </a:rPr>
              <a:t>Nadeem</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Kammoun</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Chaaban</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Debbah</a:t>
            </a:r>
            <a:r>
              <a:rPr lang="en-IN" sz="1500" dirty="0" smtClean="0">
                <a:latin typeface="Times New Roman" pitchFamily="18" charset="0"/>
                <a:cs typeface="Times New Roman" pitchFamily="18" charset="0"/>
              </a:rPr>
              <a:t>, and M. </a:t>
            </a:r>
            <a:r>
              <a:rPr lang="en-IN" sz="1500" dirty="0" err="1" smtClean="0">
                <a:latin typeface="Times New Roman" pitchFamily="18" charset="0"/>
                <a:cs typeface="Times New Roman" pitchFamily="18" charset="0"/>
              </a:rPr>
              <a:t>Alouini</a:t>
            </a:r>
            <a:r>
              <a:rPr lang="en-IN" sz="1500" dirty="0" smtClean="0">
                <a:latin typeface="Times New Roman" pitchFamily="18" charset="0"/>
                <a:cs typeface="Times New Roman" pitchFamily="18" charset="0"/>
              </a:rPr>
              <a:t>, “Asymptotic analysis of large intelligent surface assisted MIMO communication,” </a:t>
            </a:r>
            <a:r>
              <a:rPr lang="en-IN" sz="1500" dirty="0" err="1" smtClean="0">
                <a:latin typeface="Times New Roman" pitchFamily="18" charset="0"/>
                <a:cs typeface="Times New Roman" pitchFamily="18" charset="0"/>
              </a:rPr>
              <a:t>CoRR</a:t>
            </a:r>
            <a:r>
              <a:rPr lang="en-IN" sz="1500" dirty="0" smtClean="0">
                <a:latin typeface="Times New Roman" pitchFamily="18" charset="0"/>
                <a:cs typeface="Times New Roman" pitchFamily="18" charset="0"/>
              </a:rPr>
              <a:t>, vol. abs/1903.08127, 2019. [Online]. Available: http://arxiv.org/abs/1903.08127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Y. Liang, R. Long, Q. Zhang, J. Chen, H. V. Cheng, and H. </a:t>
            </a:r>
            <a:r>
              <a:rPr lang="en-IN" sz="1500" dirty="0" err="1" smtClean="0">
                <a:latin typeface="Times New Roman" pitchFamily="18" charset="0"/>
                <a:cs typeface="Times New Roman" pitchFamily="18" charset="0"/>
              </a:rPr>
              <a:t>Guo</a:t>
            </a:r>
            <a:r>
              <a:rPr lang="en-IN" sz="1500" dirty="0" smtClean="0">
                <a:latin typeface="Times New Roman" pitchFamily="18" charset="0"/>
                <a:cs typeface="Times New Roman" pitchFamily="18" charset="0"/>
              </a:rPr>
              <a:t>, “Large intelligent surface/antennas (LISA): making reflective radios smart,” </a:t>
            </a:r>
            <a:r>
              <a:rPr lang="en-IN" sz="1500" dirty="0" err="1" smtClean="0">
                <a:latin typeface="Times New Roman" pitchFamily="18" charset="0"/>
                <a:cs typeface="Times New Roman" pitchFamily="18" charset="0"/>
              </a:rPr>
              <a:t>CoRR</a:t>
            </a:r>
            <a:r>
              <a:rPr lang="en-IN" sz="1500" dirty="0" smtClean="0">
                <a:latin typeface="Times New Roman" pitchFamily="18" charset="0"/>
                <a:cs typeface="Times New Roman" pitchFamily="18" charset="0"/>
              </a:rPr>
              <a:t>, vol. abs/1906.06578, 2019</a:t>
            </a:r>
            <a:r>
              <a:rPr lang="en-IN" sz="1500" dirty="0" smtClean="0">
                <a:latin typeface="Times New Roman" pitchFamily="18" charset="0"/>
                <a:cs typeface="Times New Roman" pitchFamily="18" charset="0"/>
              </a:rPr>
              <a:t>.</a:t>
            </a:r>
          </a:p>
          <a:p>
            <a:pPr algn="just">
              <a:lnSpc>
                <a:spcPct val="170000"/>
              </a:lnSpc>
            </a:pPr>
            <a:r>
              <a:rPr lang="en-IN" sz="1500" dirty="0" smtClean="0">
                <a:latin typeface="Times New Roman" pitchFamily="18" charset="0"/>
                <a:cs typeface="Times New Roman" pitchFamily="18" charset="0"/>
              </a:rPr>
              <a:t> </a:t>
            </a:r>
            <a:r>
              <a:rPr lang="en-IN" sz="1500" dirty="0" smtClean="0">
                <a:latin typeface="Times New Roman" pitchFamily="18" charset="0"/>
                <a:cs typeface="Times New Roman" pitchFamily="18" charset="0"/>
              </a:rPr>
              <a:t>[9] C. Boyer and S. Roy, “Backscatter communication and RFID: Coding, energy, and MIMO analysis,” IEEE Transactions on Communications, vol. 62, no. 3, pp. 770–785, March 2014.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D. Berry, R. </a:t>
            </a:r>
            <a:r>
              <a:rPr lang="en-IN" sz="1500" dirty="0" err="1" smtClean="0">
                <a:latin typeface="Times New Roman" pitchFamily="18" charset="0"/>
                <a:cs typeface="Times New Roman" pitchFamily="18" charset="0"/>
              </a:rPr>
              <a:t>Malech</a:t>
            </a:r>
            <a:r>
              <a:rPr lang="en-IN" sz="1500" dirty="0" smtClean="0">
                <a:latin typeface="Times New Roman" pitchFamily="18" charset="0"/>
                <a:cs typeface="Times New Roman" pitchFamily="18" charset="0"/>
              </a:rPr>
              <a:t>, and W. Kennedy, “The </a:t>
            </a:r>
            <a:r>
              <a:rPr lang="en-IN" sz="1500" dirty="0" err="1" smtClean="0">
                <a:latin typeface="Times New Roman" pitchFamily="18" charset="0"/>
                <a:cs typeface="Times New Roman" pitchFamily="18" charset="0"/>
              </a:rPr>
              <a:t>reflectarray</a:t>
            </a:r>
            <a:r>
              <a:rPr lang="en-IN" sz="1500" dirty="0" smtClean="0">
                <a:latin typeface="Times New Roman" pitchFamily="18" charset="0"/>
                <a:cs typeface="Times New Roman" pitchFamily="18" charset="0"/>
              </a:rPr>
              <a:t> antenna,” IEEE Transactions on Antennas and Propagation, vol. 11, no. 6, pp. 645–651, November 1963. </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1581</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Intelligent Reflecting Surface Assisted Wireless Powered Sensor Networks for Internet of Things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2021-06-12T15:52:57Z</dcterms:modified>
</cp:coreProperties>
</file>