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6" r:id="rId8"/>
    <p:sldId id="327"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Distributed Byzantine-Resilient Multiple-Message Dissemination in Wireless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1900" dirty="0" smtClean="0">
                <a:latin typeface="Times New Roman" pitchFamily="18" charset="0"/>
                <a:cs typeface="Times New Roman" pitchFamily="18" charset="0"/>
              </a:rPr>
              <a:t>    The </a:t>
            </a:r>
            <a:r>
              <a:rPr lang="en-IN" sz="1900" dirty="0" smtClean="0">
                <a:latin typeface="Times New Roman" pitchFamily="18" charset="0"/>
                <a:cs typeface="Times New Roman" pitchFamily="18" charset="0"/>
              </a:rPr>
              <a:t>byzantine model is widely used to depict a variety of node faults in networks. Previous studies on byzantine-resilient protocols in wireless networks assume reliable communications and do not consider the jamming </a:t>
            </a:r>
            <a:r>
              <a:rPr lang="en-IN" sz="1900" dirty="0" err="1" smtClean="0">
                <a:latin typeface="Times New Roman" pitchFamily="18" charset="0"/>
                <a:cs typeface="Times New Roman" pitchFamily="18" charset="0"/>
              </a:rPr>
              <a:t>behavior</a:t>
            </a:r>
            <a:r>
              <a:rPr lang="en-IN" sz="1900" dirty="0" smtClean="0">
                <a:latin typeface="Times New Roman" pitchFamily="18" charset="0"/>
                <a:cs typeface="Times New Roman" pitchFamily="18" charset="0"/>
              </a:rPr>
              <a:t> of byzantine nodes. Such jamming, however, is a very critical and realistic </a:t>
            </a:r>
            <a:r>
              <a:rPr lang="en-IN" sz="1900" dirty="0" err="1" smtClean="0">
                <a:latin typeface="Times New Roman" pitchFamily="18" charset="0"/>
                <a:cs typeface="Times New Roman" pitchFamily="18" charset="0"/>
              </a:rPr>
              <a:t>behavior</a:t>
            </a:r>
            <a:r>
              <a:rPr lang="en-IN" sz="1900" dirty="0" smtClean="0">
                <a:latin typeface="Times New Roman" pitchFamily="18" charset="0"/>
                <a:cs typeface="Times New Roman" pitchFamily="18" charset="0"/>
              </a:rPr>
              <a:t> to be considered in modern wireless networks. In this paper, for the first time, we integrate the jamming </a:t>
            </a:r>
            <a:r>
              <a:rPr lang="en-IN" sz="1900" dirty="0" err="1" smtClean="0">
                <a:latin typeface="Times New Roman" pitchFamily="18" charset="0"/>
                <a:cs typeface="Times New Roman" pitchFamily="18" charset="0"/>
              </a:rPr>
              <a:t>behavior</a:t>
            </a:r>
            <a:r>
              <a:rPr lang="en-IN" sz="1900" dirty="0" smtClean="0">
                <a:latin typeface="Times New Roman" pitchFamily="18" charset="0"/>
                <a:cs typeface="Times New Roman" pitchFamily="18" charset="0"/>
              </a:rPr>
              <a:t> of byzantine nodes into the network setting. We show that, in this much more comprehensive and harsh model, efficient distributed communication protocols can be still devised with elaborate protocol design. In particular, we developed an algorithm that can accomplish the basic multiple-message dissemination task close to the optimal solution in terms of running time. Empirical results validate the byzantine-resilience and efficiency of our algorithm</a:t>
            </a:r>
            <a:r>
              <a:rPr lang="en-IN" sz="1900" dirty="0" smtClean="0">
                <a:latin typeface="Times New Roman" pitchFamily="18" charset="0"/>
                <a:cs typeface="Times New Roman" pitchFamily="18" charset="0"/>
              </a:rPr>
              <a:t>.</a:t>
            </a:r>
            <a:endParaRPr lang="en-IN"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An important distinguishing element of these networks from “standard” networks is that they do not rely on any pre-existing infrastructure or management authority.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allows all nodes to learn about the existence of messages they did not receive either due to collisions or due to a Byzantine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by an overlay node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Thus, it tells the VERBOSE failure detector to suspect a given node only if some other nodes have sent messages with a given message; the existence of such messages “prove” that the node in question has generated an unnecessary message.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 appealing property of the protocol is that it only requires the existence of one correct node in each one-hop </a:t>
            </a:r>
            <a:r>
              <a:rPr lang="en-IN" sz="2000" dirty="0" err="1" smtClean="0">
                <a:latin typeface="Times New Roman" pitchFamily="18" charset="0"/>
                <a:cs typeface="Times New Roman" pitchFamily="18" charset="0"/>
              </a:rPr>
              <a:t>neighborhood</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problem of secure multicast in wireless networks was less studied and only outside attacks were </a:t>
            </a:r>
            <a:r>
              <a:rPr lang="en-IN" sz="2000" dirty="0" smtClean="0">
                <a:latin typeface="Times New Roman" pitchFamily="18" charset="0"/>
                <a:cs typeface="Times New Roman" pitchFamily="18" charset="0"/>
              </a:rPr>
              <a:t>addressed.</a:t>
            </a:r>
          </a:p>
          <a:p>
            <a:pPr algn="just">
              <a:lnSpc>
                <a:spcPct val="150000"/>
              </a:lnSpc>
            </a:pPr>
            <a:r>
              <a:rPr lang="en-IN" sz="2000" dirty="0" smtClean="0">
                <a:latin typeface="Times New Roman" pitchFamily="18" charset="0"/>
                <a:cs typeface="Times New Roman" pitchFamily="18" charset="0"/>
              </a:rPr>
              <a:t>Most of the work addressing application security issues related to multicast in wireless networks focused on the problem of group key management in order to ensure data confidentiality and </a:t>
            </a:r>
            <a:r>
              <a:rPr lang="en-IN" sz="2000" dirty="0" smtClean="0">
                <a:latin typeface="Times New Roman" pitchFamily="18" charset="0"/>
                <a:cs typeface="Times New Roman" pitchFamily="18" charset="0"/>
              </a:rPr>
              <a:t>authenticity.</a:t>
            </a:r>
          </a:p>
          <a:p>
            <a:pPr algn="just">
              <a:lnSpc>
                <a:spcPct val="150000"/>
              </a:lnSpc>
            </a:pPr>
            <a:r>
              <a:rPr lang="en-IN" sz="2000" dirty="0" smtClean="0">
                <a:latin typeface="Times New Roman" pitchFamily="18" charset="0"/>
                <a:cs typeface="Times New Roman" pitchFamily="18" charset="0"/>
              </a:rPr>
              <a:t>We show through simulations that the impact of several Byzantine attacks (flood rushing, black hole and wormhole) on a previously proposed secure multicast routing protocol is considerable and cannot be ignored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Flood rushing has a noticeable impact especially for small group sizes and for low mobility levels.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framework for fault-tolerance by adaptation was </a:t>
            </a:r>
            <a:r>
              <a:rPr lang="en-IN" sz="2000" dirty="0" smtClean="0">
                <a:latin typeface="Times New Roman" pitchFamily="18" charset="0"/>
                <a:cs typeface="Times New Roman" pitchFamily="18" charset="0"/>
              </a:rPr>
              <a:t>proposed. </a:t>
            </a:r>
            <a:r>
              <a:rPr lang="en-IN" sz="2000" dirty="0" smtClean="0">
                <a:latin typeface="Times New Roman" pitchFamily="18" charset="0"/>
                <a:cs typeface="Times New Roman" pitchFamily="18" charset="0"/>
              </a:rPr>
              <a:t>In this framework, a simple protocol is run during normal operation alongside some failure detection </a:t>
            </a:r>
            <a:r>
              <a:rPr lang="en-IN" sz="2000" dirty="0" smtClean="0">
                <a:latin typeface="Times New Roman" pitchFamily="18" charset="0"/>
                <a:cs typeface="Times New Roman" pitchFamily="18" charset="0"/>
              </a:rPr>
              <a:t>mechanism.</a:t>
            </a:r>
          </a:p>
          <a:p>
            <a:pPr algn="just">
              <a:lnSpc>
                <a:spcPct val="150000"/>
              </a:lnSpc>
            </a:pPr>
            <a:r>
              <a:rPr lang="en-IN" sz="2000" dirty="0" smtClean="0">
                <a:latin typeface="Times New Roman" pitchFamily="18" charset="0"/>
                <a:cs typeface="Times New Roman" pitchFamily="18" charset="0"/>
              </a:rPr>
              <a:t>Mute failure detectors were initially </a:t>
            </a:r>
            <a:r>
              <a:rPr lang="en-IN" sz="2000" dirty="0" smtClean="0">
                <a:latin typeface="Times New Roman" pitchFamily="18" charset="0"/>
                <a:cs typeface="Times New Roman" pitchFamily="18" charset="0"/>
              </a:rPr>
              <a:t>proposed </a:t>
            </a:r>
            <a:r>
              <a:rPr lang="en-IN" sz="2000" dirty="0" smtClean="0">
                <a:latin typeface="Times New Roman" pitchFamily="18" charset="0"/>
                <a:cs typeface="Times New Roman" pitchFamily="18" charset="0"/>
              </a:rPr>
              <a:t>in order to solve Byzantine Consensus in otherwise asynchronous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Another secure routing protocol (SRP) has been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SRP requires a secure association between each pair of source and destination but assumes that Byzantine nodes do not collude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Also, the works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have proposed a formal framework for defining and implementing reliable multicast protocols in a hybrid failure environment (Byzantine, crash, and omission) based on modern cryptography.</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We present next a more efficient strategy, which can reduce the computational load on tree nodes, especially under ideal conditions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Strategic </a:t>
            </a:r>
            <a:r>
              <a:rPr lang="en-IN" sz="2000" dirty="0" smtClean="0">
                <a:latin typeface="Times New Roman" pitchFamily="18" charset="0"/>
                <a:cs typeface="Times New Roman" pitchFamily="18" charset="0"/>
              </a:rPr>
              <a:t>positioning has a crippling effect on the performance of A-MAODV even more when adversaries explicitly join the multicast group</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more efficient strategy is that a node concatenates its identifier and rate to MRATE only if the node’s perceived rate is smaller than the last recorded rate in MRATE by more than δ</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hop count authentication mechanism is used by the group leader when sending tree token and MRATE messages. It is also used during route discovery to allow nodes that forward a route reply message to prove their hop distance from the tree node that initiated the route reply message</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Anonymous gossip: Improving multicast reliability in mobile ad-hoc networks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Chandra, V. Ramasubramanian, and K. Birman,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is extremely desirable for mobile nodes, that have limited resources, and where the knowledge of group membership is difficult to obtain.</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Scalable multicasting: the core-assisted mesh protocol</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 L. Madruga and J. J. Garcia-Luna-Aceves,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different approach to multicast routing consists of building a shared mesh for each multicast group.</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3022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BSMR: Byzantine-resilient secure multicast routing in multi-hop wireless networks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Curtmola and C. Nita-Rotaru,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Our protocol is a software-based solution and does not require additional or specialized hardware.</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Flooding-based geocasting protocols for mobile ad hoc networks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B. Ko and N. H. Vaidya,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 geographical area is associated with each </a:t>
                      </a:r>
                      <a:r>
                        <a:rPr lang="en-US" sz="2000" dirty="0" err="1">
                          <a:latin typeface="Times New Roman"/>
                          <a:ea typeface="Calibri"/>
                          <a:cs typeface="Latha"/>
                        </a:rPr>
                        <a:t>geocast</a:t>
                      </a:r>
                      <a:r>
                        <a:rPr lang="en-US" sz="2000" dirty="0">
                          <a:latin typeface="Times New Roman"/>
                          <a:ea typeface="Calibri"/>
                          <a:cs typeface="Latha"/>
                        </a:rPr>
                        <a:t>, and the </a:t>
                      </a:r>
                      <a:r>
                        <a:rPr lang="en-US" sz="2000" dirty="0" err="1">
                          <a:latin typeface="Times New Roman"/>
                          <a:ea typeface="Calibri"/>
                          <a:cs typeface="Latha"/>
                        </a:rPr>
                        <a:t>geocast</a:t>
                      </a:r>
                      <a:r>
                        <a:rPr lang="en-US" sz="2000" dirty="0">
                          <a:latin typeface="Times New Roman"/>
                          <a:ea typeface="Calibri"/>
                          <a:cs typeface="Latha"/>
                        </a:rPr>
                        <a:t> is delivered to the nodes within the specified geographical area.</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9.png"/>
          <p:cNvPicPr>
            <a:picLocks noGrp="1" noChangeAspect="1" noChangeArrowheads="1"/>
          </p:cNvPicPr>
          <p:nvPr>
            <p:ph idx="1"/>
          </p:nvPr>
        </p:nvPicPr>
        <p:blipFill>
          <a:blip r:embed="rId2"/>
          <a:srcRect/>
          <a:stretch>
            <a:fillRect/>
          </a:stretch>
        </p:blipFill>
        <p:spPr bwMode="auto">
          <a:xfrm>
            <a:off x="1676400" y="1371600"/>
            <a:ext cx="6705600" cy="4953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10668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In </a:t>
            </a:r>
            <a:r>
              <a:rPr lang="en-IN" sz="1800" dirty="0" smtClean="0">
                <a:latin typeface="Times New Roman" pitchFamily="18" charset="0"/>
                <a:cs typeface="Times New Roman" pitchFamily="18" charset="0"/>
              </a:rPr>
              <a:t>this paper we have discussed several aspects that make designing attack-resilient multicast routing protocols for </a:t>
            </a:r>
            <a:r>
              <a:rPr lang="en-IN" sz="1800" dirty="0" err="1" smtClean="0">
                <a:latin typeface="Times New Roman" pitchFamily="18" charset="0"/>
                <a:cs typeface="Times New Roman" pitchFamily="18" charset="0"/>
              </a:rPr>
              <a:t>multihop</a:t>
            </a:r>
            <a:r>
              <a:rPr lang="en-IN" sz="1800" dirty="0" smtClean="0">
                <a:latin typeface="Times New Roman" pitchFamily="18" charset="0"/>
                <a:cs typeface="Times New Roman" pitchFamily="18" charset="0"/>
              </a:rPr>
              <a:t> wireless networks more challenging than their </a:t>
            </a:r>
            <a:r>
              <a:rPr lang="en-IN" sz="1800" dirty="0" err="1" smtClean="0">
                <a:latin typeface="Times New Roman" pitchFamily="18" charset="0"/>
                <a:cs typeface="Times New Roman" pitchFamily="18" charset="0"/>
              </a:rPr>
              <a:t>unicast</a:t>
            </a:r>
            <a:r>
              <a:rPr lang="en-IN" sz="1800" dirty="0" smtClean="0">
                <a:latin typeface="Times New Roman" pitchFamily="18" charset="0"/>
                <a:cs typeface="Times New Roman" pitchFamily="18" charset="0"/>
              </a:rPr>
              <a:t> counterpart. A more complex trust model and underlying structure for the routing protocol make solutions tailored for </a:t>
            </a:r>
            <a:r>
              <a:rPr lang="en-IN" sz="1800" dirty="0" err="1" smtClean="0">
                <a:latin typeface="Times New Roman" pitchFamily="18" charset="0"/>
                <a:cs typeface="Times New Roman" pitchFamily="18" charset="0"/>
              </a:rPr>
              <a:t>unicast</a:t>
            </a:r>
            <a:r>
              <a:rPr lang="en-IN" sz="1800" dirty="0" smtClean="0">
                <a:latin typeface="Times New Roman" pitchFamily="18" charset="0"/>
                <a:cs typeface="Times New Roman" pitchFamily="18" charset="0"/>
              </a:rPr>
              <a:t> settings not applicable for multicast protocols. In the absence of adequate </a:t>
            </a:r>
            <a:r>
              <a:rPr lang="en-IN" sz="1800" dirty="0" err="1" smtClean="0">
                <a:latin typeface="Times New Roman" pitchFamily="18" charset="0"/>
                <a:cs typeface="Times New Roman" pitchFamily="18" charset="0"/>
              </a:rPr>
              <a:t>defense</a:t>
            </a:r>
            <a:r>
              <a:rPr lang="en-IN" sz="1800" dirty="0" smtClean="0">
                <a:latin typeface="Times New Roman" pitchFamily="18" charset="0"/>
                <a:cs typeface="Times New Roman" pitchFamily="18" charset="0"/>
              </a:rPr>
              <a:t> mechanisms, Byzantine attacks can prevent multicast protocols to achieve their design goals. As in the </a:t>
            </a:r>
            <a:r>
              <a:rPr lang="en-IN" sz="1800" dirty="0" err="1" smtClean="0">
                <a:latin typeface="Times New Roman" pitchFamily="18" charset="0"/>
                <a:cs typeface="Times New Roman" pitchFamily="18" charset="0"/>
              </a:rPr>
              <a:t>unicast</a:t>
            </a:r>
            <a:r>
              <a:rPr lang="en-IN" sz="1800" dirty="0" smtClean="0">
                <a:latin typeface="Times New Roman" pitchFamily="18" charset="0"/>
                <a:cs typeface="Times New Roman" pitchFamily="18" charset="0"/>
              </a:rPr>
              <a:t> setting, strategic adversarial positioning and flood rushing can increase the effectiveness of an attack. However, the multicast group membership status introduces an extra dimension which can alter the attack effectiveness: For example, the impact of flood rushing is minimized when adversaries join the group before the honest nodes.</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8382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R. </a:t>
            </a:r>
            <a:r>
              <a:rPr lang="en-IN" sz="1800" dirty="0" err="1" smtClean="0">
                <a:latin typeface="Times New Roman" pitchFamily="18" charset="0"/>
                <a:cs typeface="Times New Roman" pitchFamily="18" charset="0"/>
              </a:rPr>
              <a:t>Curtmola</a:t>
            </a:r>
            <a:r>
              <a:rPr lang="en-IN" sz="1800" dirty="0" smtClean="0">
                <a:latin typeface="Times New Roman" pitchFamily="18" charset="0"/>
                <a:cs typeface="Times New Roman" pitchFamily="18" charset="0"/>
              </a:rPr>
              <a:t> and C. Nita-</a:t>
            </a:r>
            <a:r>
              <a:rPr lang="en-IN" sz="1800" dirty="0" err="1" smtClean="0">
                <a:latin typeface="Times New Roman" pitchFamily="18" charset="0"/>
                <a:cs typeface="Times New Roman" pitchFamily="18" charset="0"/>
              </a:rPr>
              <a:t>Rotaru</a:t>
            </a:r>
            <a:r>
              <a:rPr lang="en-IN" sz="1800" dirty="0" smtClean="0">
                <a:latin typeface="Times New Roman" pitchFamily="18" charset="0"/>
                <a:cs typeface="Times New Roman" pitchFamily="18" charset="0"/>
              </a:rPr>
              <a:t>, “BSMR: Byzantine-resilient secure multicast routing in multi-hop wireless networks,” in Proc. of SECON. IEEE, 2007.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Y. B. </a:t>
            </a:r>
            <a:r>
              <a:rPr lang="en-IN" sz="1800" dirty="0" err="1" smtClean="0">
                <a:latin typeface="Times New Roman" pitchFamily="18" charset="0"/>
                <a:cs typeface="Times New Roman" pitchFamily="18" charset="0"/>
              </a:rPr>
              <a:t>Ko</a:t>
            </a:r>
            <a:r>
              <a:rPr lang="en-IN" sz="1800" dirty="0" smtClean="0">
                <a:latin typeface="Times New Roman" pitchFamily="18" charset="0"/>
                <a:cs typeface="Times New Roman" pitchFamily="18" charset="0"/>
              </a:rPr>
              <a:t> and N. H. </a:t>
            </a:r>
            <a:r>
              <a:rPr lang="en-IN" sz="1800" dirty="0" err="1" smtClean="0">
                <a:latin typeface="Times New Roman" pitchFamily="18" charset="0"/>
                <a:cs typeface="Times New Roman" pitchFamily="18" charset="0"/>
              </a:rPr>
              <a:t>Vaidya</a:t>
            </a:r>
            <a:r>
              <a:rPr lang="en-IN" sz="1800" dirty="0" smtClean="0">
                <a:latin typeface="Times New Roman" pitchFamily="18" charset="0"/>
                <a:cs typeface="Times New Roman" pitchFamily="18" charset="0"/>
              </a:rPr>
              <a:t>, “Flooding-based </a:t>
            </a:r>
            <a:r>
              <a:rPr lang="en-IN" sz="1800" dirty="0" err="1" smtClean="0">
                <a:latin typeface="Times New Roman" pitchFamily="18" charset="0"/>
                <a:cs typeface="Times New Roman" pitchFamily="18" charset="0"/>
              </a:rPr>
              <a:t>geocasting</a:t>
            </a:r>
            <a:r>
              <a:rPr lang="en-IN" sz="1800" dirty="0" smtClean="0">
                <a:latin typeface="Times New Roman" pitchFamily="18" charset="0"/>
                <a:cs typeface="Times New Roman" pitchFamily="18" charset="0"/>
              </a:rPr>
              <a:t> protocols for mobile ad hoc networks,” Mob. </a:t>
            </a:r>
            <a:r>
              <a:rPr lang="en-IN" sz="1800" dirty="0" err="1" smtClean="0">
                <a:latin typeface="Times New Roman" pitchFamily="18" charset="0"/>
                <a:cs typeface="Times New Roman" pitchFamily="18" charset="0"/>
              </a:rPr>
              <a:t>Netw</a:t>
            </a:r>
            <a:r>
              <a:rPr lang="en-IN" sz="1800" dirty="0" smtClean="0">
                <a:latin typeface="Times New Roman" pitchFamily="18" charset="0"/>
                <a:cs typeface="Times New Roman" pitchFamily="18" charset="0"/>
              </a:rPr>
              <a:t>. Appl., vol. 7, no. 6, pp. 471–480, 2002.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R. Chandra, V. </a:t>
            </a:r>
            <a:r>
              <a:rPr lang="en-IN" sz="1800" dirty="0" err="1" smtClean="0">
                <a:latin typeface="Times New Roman" pitchFamily="18" charset="0"/>
                <a:cs typeface="Times New Roman" pitchFamily="18" charset="0"/>
              </a:rPr>
              <a:t>Ramasubramanian</a:t>
            </a:r>
            <a:r>
              <a:rPr lang="en-IN" sz="1800" dirty="0" smtClean="0">
                <a:latin typeface="Times New Roman" pitchFamily="18" charset="0"/>
                <a:cs typeface="Times New Roman" pitchFamily="18" charset="0"/>
              </a:rPr>
              <a:t>, and K. </a:t>
            </a:r>
            <a:r>
              <a:rPr lang="en-IN" sz="1800" dirty="0" err="1" smtClean="0">
                <a:latin typeface="Times New Roman" pitchFamily="18" charset="0"/>
                <a:cs typeface="Times New Roman" pitchFamily="18" charset="0"/>
              </a:rPr>
              <a:t>Birman</a:t>
            </a:r>
            <a:r>
              <a:rPr lang="en-IN" sz="1800" dirty="0" smtClean="0">
                <a:latin typeface="Times New Roman" pitchFamily="18" charset="0"/>
                <a:cs typeface="Times New Roman" pitchFamily="18" charset="0"/>
              </a:rPr>
              <a:t>, “Anonymous gossip: Improving multicast reliability in mobile ad-hoc networks,” in Proc. of ICDCS, 2001.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Y.-B. </a:t>
            </a:r>
            <a:r>
              <a:rPr lang="en-IN" sz="1800" dirty="0" err="1" smtClean="0">
                <a:latin typeface="Times New Roman" pitchFamily="18" charset="0"/>
                <a:cs typeface="Times New Roman" pitchFamily="18" charset="0"/>
              </a:rPr>
              <a:t>Ko</a:t>
            </a:r>
            <a:r>
              <a:rPr lang="en-IN" sz="1800" dirty="0" smtClean="0">
                <a:latin typeface="Times New Roman" pitchFamily="18" charset="0"/>
                <a:cs typeface="Times New Roman" pitchFamily="18" charset="0"/>
              </a:rPr>
              <a:t> and N. H. </a:t>
            </a:r>
            <a:r>
              <a:rPr lang="en-IN" sz="1800" dirty="0" err="1" smtClean="0">
                <a:latin typeface="Times New Roman" pitchFamily="18" charset="0"/>
                <a:cs typeface="Times New Roman" pitchFamily="18" charset="0"/>
              </a:rPr>
              <a:t>Vaidya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GeoTORA</a:t>
            </a:r>
            <a:r>
              <a:rPr lang="en-IN" sz="1800" dirty="0" smtClean="0">
                <a:latin typeface="Times New Roman" pitchFamily="18" charset="0"/>
                <a:cs typeface="Times New Roman" pitchFamily="18" charset="0"/>
              </a:rPr>
              <a:t>: a protocol for </a:t>
            </a:r>
            <a:r>
              <a:rPr lang="en-IN" sz="1800" dirty="0" err="1" smtClean="0">
                <a:latin typeface="Times New Roman" pitchFamily="18" charset="0"/>
                <a:cs typeface="Times New Roman" pitchFamily="18" charset="0"/>
              </a:rPr>
              <a:t>geocasting</a:t>
            </a:r>
            <a:r>
              <a:rPr lang="en-IN" sz="1800" dirty="0" smtClean="0">
                <a:latin typeface="Times New Roman" pitchFamily="18" charset="0"/>
                <a:cs typeface="Times New Roman" pitchFamily="18" charset="0"/>
              </a:rPr>
              <a:t> in mobile ad hoc networks,” in Proc. of ICNP. IEEE, 2000, p. 240.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E. L. </a:t>
            </a:r>
            <a:r>
              <a:rPr lang="en-IN" sz="1800" dirty="0" err="1" smtClean="0">
                <a:latin typeface="Times New Roman" pitchFamily="18" charset="0"/>
                <a:cs typeface="Times New Roman" pitchFamily="18" charset="0"/>
              </a:rPr>
              <a:t>Madruga</a:t>
            </a:r>
            <a:r>
              <a:rPr lang="en-IN" sz="1800" dirty="0" smtClean="0">
                <a:latin typeface="Times New Roman" pitchFamily="18" charset="0"/>
                <a:cs typeface="Times New Roman" pitchFamily="18" charset="0"/>
              </a:rPr>
              <a:t> and J. J. Garcia-Luna-</a:t>
            </a:r>
            <a:r>
              <a:rPr lang="en-IN" sz="1800" dirty="0" err="1" smtClean="0">
                <a:latin typeface="Times New Roman" pitchFamily="18" charset="0"/>
                <a:cs typeface="Times New Roman" pitchFamily="18" charset="0"/>
              </a:rPr>
              <a:t>Aceves</a:t>
            </a:r>
            <a:r>
              <a:rPr lang="en-IN" sz="1800" dirty="0" smtClean="0">
                <a:latin typeface="Times New Roman" pitchFamily="18" charset="0"/>
                <a:cs typeface="Times New Roman" pitchFamily="18" charset="0"/>
              </a:rPr>
              <a:t>, “Scalable multicasting: the core-assisted mesh protocol,” Mob. </a:t>
            </a:r>
            <a:r>
              <a:rPr lang="en-IN" sz="1800" dirty="0" err="1" smtClean="0">
                <a:latin typeface="Times New Roman" pitchFamily="18" charset="0"/>
                <a:cs typeface="Times New Roman" pitchFamily="18" charset="0"/>
              </a:rPr>
              <a:t>Netw</a:t>
            </a:r>
            <a:r>
              <a:rPr lang="en-IN" sz="1800" dirty="0" smtClean="0">
                <a:latin typeface="Times New Roman" pitchFamily="18" charset="0"/>
                <a:cs typeface="Times New Roman" pitchFamily="18" charset="0"/>
              </a:rPr>
              <a:t>. Appl., vol. 6, no. 2, pp. 151–165, 2001.</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S. J. Lee, W. Su, and M. </a:t>
            </a:r>
            <a:r>
              <a:rPr lang="en-IN" sz="1800" dirty="0" err="1" smtClean="0">
                <a:latin typeface="Times New Roman" pitchFamily="18" charset="0"/>
                <a:cs typeface="Times New Roman" pitchFamily="18" charset="0"/>
              </a:rPr>
              <a:t>Gerla</a:t>
            </a:r>
            <a:r>
              <a:rPr lang="en-IN" sz="1800" dirty="0" smtClean="0">
                <a:latin typeface="Times New Roman" pitchFamily="18" charset="0"/>
                <a:cs typeface="Times New Roman" pitchFamily="18" charset="0"/>
              </a:rPr>
              <a:t>, “On-demand multicast routing protocol in </a:t>
            </a:r>
            <a:r>
              <a:rPr lang="en-IN" sz="1800" dirty="0" err="1" smtClean="0">
                <a:latin typeface="Times New Roman" pitchFamily="18" charset="0"/>
                <a:cs typeface="Times New Roman" pitchFamily="18" charset="0"/>
              </a:rPr>
              <a:t>multihop</a:t>
            </a:r>
            <a:r>
              <a:rPr lang="en-IN" sz="1800" dirty="0" smtClean="0">
                <a:latin typeface="Times New Roman" pitchFamily="18" charset="0"/>
                <a:cs typeface="Times New Roman" pitchFamily="18" charset="0"/>
              </a:rPr>
              <a:t> wireless mobile networks,” Mob. </a:t>
            </a:r>
            <a:r>
              <a:rPr lang="en-IN" sz="1800" dirty="0" err="1" smtClean="0">
                <a:latin typeface="Times New Roman" pitchFamily="18" charset="0"/>
                <a:cs typeface="Times New Roman" pitchFamily="18" charset="0"/>
              </a:rPr>
              <a:t>Netw</a:t>
            </a:r>
            <a:r>
              <a:rPr lang="en-IN" sz="1800" dirty="0" smtClean="0">
                <a:latin typeface="Times New Roman" pitchFamily="18" charset="0"/>
                <a:cs typeface="Times New Roman" pitchFamily="18" charset="0"/>
              </a:rPr>
              <a:t>. Appl., vol. 7, no. 6, pp. 441–453, 2002.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E. Royer and C. Perkins, “Multicast ad-hoc on-demand distance vector (MAODV) routing,” in Internet Draft, July 2000.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J. G. </a:t>
            </a:r>
            <a:r>
              <a:rPr lang="en-IN" sz="1800" dirty="0" err="1" smtClean="0">
                <a:latin typeface="Times New Roman" pitchFamily="18" charset="0"/>
                <a:cs typeface="Times New Roman" pitchFamily="18" charset="0"/>
              </a:rPr>
              <a:t>Jetcheva</a:t>
            </a:r>
            <a:r>
              <a:rPr lang="en-IN" sz="1800" dirty="0" smtClean="0">
                <a:latin typeface="Times New Roman" pitchFamily="18" charset="0"/>
                <a:cs typeface="Times New Roman" pitchFamily="18" charset="0"/>
              </a:rPr>
              <a:t> and D. B. Johnson, “Adaptive demand-driven multicast routing in multi-hop wireless ad hoc networks.” in Proc. of </a:t>
            </a:r>
            <a:r>
              <a:rPr lang="en-IN" sz="1800" dirty="0" err="1" smtClean="0">
                <a:latin typeface="Times New Roman" pitchFamily="18" charset="0"/>
                <a:cs typeface="Times New Roman" pitchFamily="18" charset="0"/>
              </a:rPr>
              <a:t>MobiHoc</a:t>
            </a:r>
            <a:r>
              <a:rPr lang="en-IN" sz="1800" dirty="0" smtClean="0">
                <a:latin typeface="Times New Roman" pitchFamily="18" charset="0"/>
                <a:cs typeface="Times New Roman" pitchFamily="18" charset="0"/>
              </a:rPr>
              <a:t>, 2001, pp. 33–44.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L. </a:t>
            </a:r>
            <a:r>
              <a:rPr lang="en-IN" sz="1800" dirty="0" err="1" smtClean="0">
                <a:latin typeface="Times New Roman" pitchFamily="18" charset="0"/>
                <a:cs typeface="Times New Roman" pitchFamily="18" charset="0"/>
              </a:rPr>
              <a:t>Lamport</a:t>
            </a:r>
            <a:r>
              <a:rPr lang="en-IN" sz="1800" dirty="0" smtClean="0">
                <a:latin typeface="Times New Roman" pitchFamily="18" charset="0"/>
                <a:cs typeface="Times New Roman" pitchFamily="18" charset="0"/>
              </a:rPr>
              <a:t>, R. </a:t>
            </a:r>
            <a:r>
              <a:rPr lang="en-IN" sz="1800" dirty="0" err="1" smtClean="0">
                <a:latin typeface="Times New Roman" pitchFamily="18" charset="0"/>
                <a:cs typeface="Times New Roman" pitchFamily="18" charset="0"/>
              </a:rPr>
              <a:t>Shostak</a:t>
            </a:r>
            <a:r>
              <a:rPr lang="en-IN" sz="1800" dirty="0" smtClean="0">
                <a:latin typeface="Times New Roman" pitchFamily="18" charset="0"/>
                <a:cs typeface="Times New Roman" pitchFamily="18" charset="0"/>
              </a:rPr>
              <a:t>, and M. Pease, “The Byzantine generals problem,” in Advances in Ultra-Dependable Distributed Systems. IEEE Computer Society Press, 1995.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P. </a:t>
            </a:r>
            <a:r>
              <a:rPr lang="en-IN" sz="1800" dirty="0" err="1" smtClean="0">
                <a:latin typeface="Times New Roman" pitchFamily="18" charset="0"/>
                <a:cs typeface="Times New Roman" pitchFamily="18" charset="0"/>
              </a:rPr>
              <a:t>Papadimitratos</a:t>
            </a:r>
            <a:r>
              <a:rPr lang="en-IN" sz="1800" dirty="0" smtClean="0">
                <a:latin typeface="Times New Roman" pitchFamily="18" charset="0"/>
                <a:cs typeface="Times New Roman" pitchFamily="18" charset="0"/>
              </a:rPr>
              <a:t> and Z. Haas, “Secure routing for mobile ad hoc networks,” in Proc. of CNDS, January 2002, pp. 27–31.</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1257</TotalTime>
  <Words>1330</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Distributed Byzantine-Resilient Multiple-Message Dissemination in Wireless Networks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2021-06-12T15:04:58Z</dcterms:modified>
</cp:coreProperties>
</file>