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87" autoAdjust="0"/>
    <p:restoredTop sz="94660"/>
  </p:normalViewPr>
  <p:slideViewPr>
    <p:cSldViewPr>
      <p:cViewPr varScale="1">
        <p:scale>
          <a:sx n="68" d="100"/>
          <a:sy n="68" d="100"/>
        </p:scale>
        <p:origin x="-144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Data-driven sensor scheduling for remote estimation in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t>
            </a:r>
          </a:p>
          <a:p>
            <a:pPr algn="just">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Sensor </a:t>
            </a:r>
            <a:r>
              <a:rPr lang="en-IN" sz="2000" dirty="0" smtClean="0">
                <a:latin typeface="Times New Roman" pitchFamily="18" charset="0"/>
                <a:cs typeface="Times New Roman" pitchFamily="18" charset="0"/>
              </a:rPr>
              <a:t>scheduling is a well studied problem in signal processing and control with numerous applications. Despite its successful history, most of the related literature assumes the knowledge of the underlying probabilistic model of the sensor measurements such as the correlation structure or the entire joint probability density function. Herein, a framework for sensor scheduling for remote estimation is introduced in which the system design and the scheduling decisions are based solely on observed data. </a:t>
            </a:r>
            <a:r>
              <a:rPr lang="en-IN" sz="2000" dirty="0" err="1" smtClean="0">
                <a:latin typeface="Times New Roman" pitchFamily="18" charset="0"/>
                <a:cs typeface="Times New Roman" pitchFamily="18" charset="0"/>
              </a:rPr>
              <a:t>Unicast</a:t>
            </a:r>
            <a:r>
              <a:rPr lang="en-IN" sz="2000" dirty="0" smtClean="0">
                <a:latin typeface="Times New Roman" pitchFamily="18" charset="0"/>
                <a:cs typeface="Times New Roman" pitchFamily="18" charset="0"/>
              </a:rPr>
              <a:t> and broadcast networks and corresponding receivers are considered. In both cases, the empirical risk minimization can be posed as a difference-of-convex optimization problem and locally optimal solutions are obtained efficiently by applying the convex-concave procedure. Our results are independent of the data's probability density function, correlation structure and the number of sensors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consider a periodic </a:t>
            </a:r>
            <a:r>
              <a:rPr lang="en-IN" sz="2000" dirty="0" err="1" smtClean="0">
                <a:latin typeface="Times New Roman" pitchFamily="18" charset="0"/>
                <a:cs typeface="Times New Roman" pitchFamily="18" charset="0"/>
              </a:rPr>
              <a:t>superframe</a:t>
            </a:r>
            <a:r>
              <a:rPr lang="en-IN" sz="2000" dirty="0" smtClean="0">
                <a:latin typeface="Times New Roman" pitchFamily="18" charset="0"/>
                <a:cs typeface="Times New Roman" pitchFamily="18" charset="0"/>
              </a:rPr>
              <a:t> structure common to many existing wireless sensor network </a:t>
            </a:r>
            <a:r>
              <a:rPr lang="en-IN" sz="2000" dirty="0" smtClean="0">
                <a:latin typeface="Times New Roman" pitchFamily="18" charset="0"/>
                <a:cs typeface="Times New Roman" pitchFamily="18" charset="0"/>
              </a:rPr>
              <a:t>protocols. A </a:t>
            </a:r>
            <a:r>
              <a:rPr lang="en-IN" sz="2000" dirty="0" err="1" smtClean="0">
                <a:latin typeface="Times New Roman" pitchFamily="18" charset="0"/>
                <a:cs typeface="Times New Roman" pitchFamily="18" charset="0"/>
              </a:rPr>
              <a:t>superframe</a:t>
            </a:r>
            <a:r>
              <a:rPr lang="en-IN" sz="2000" dirty="0" smtClean="0">
                <a:latin typeface="Times New Roman" pitchFamily="18" charset="0"/>
                <a:cs typeface="Times New Roman" pitchFamily="18" charset="0"/>
              </a:rPr>
              <a:t> repeated every sampling interval is divided into timeslots. We assume only one </a:t>
            </a:r>
            <a:r>
              <a:rPr lang="en-IN" sz="2000" dirty="0" err="1" smtClean="0">
                <a:latin typeface="Times New Roman" pitchFamily="18" charset="0"/>
                <a:cs typeface="Times New Roman" pitchFamily="18" charset="0"/>
              </a:rPr>
              <a:t>pointto</a:t>
            </a:r>
            <a:r>
              <a:rPr lang="en-IN" sz="2000" dirty="0" smtClean="0">
                <a:latin typeface="Times New Roman" pitchFamily="18" charset="0"/>
                <a:cs typeface="Times New Roman" pitchFamily="18" charset="0"/>
              </a:rPr>
              <a:t>-point link is activated at a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made the problems simpler since scheduled sensor data can be reached to a remote estimator or the corresponding controller before the next sampling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number of timeslots in a single </a:t>
            </a:r>
            <a:r>
              <a:rPr lang="en-IN" sz="2000" dirty="0" err="1" smtClean="0">
                <a:latin typeface="Times New Roman" pitchFamily="18" charset="0"/>
                <a:cs typeface="Times New Roman" pitchFamily="18" charset="0"/>
              </a:rPr>
              <a:t>superframe</a:t>
            </a:r>
            <a:r>
              <a:rPr lang="en-IN" sz="2000" dirty="0" smtClean="0">
                <a:latin typeface="Times New Roman" pitchFamily="18" charset="0"/>
                <a:cs typeface="Times New Roman" pitchFamily="18" charset="0"/>
              </a:rPr>
              <a:t> is limited in existing protocols such as </a:t>
            </a:r>
            <a:r>
              <a:rPr lang="en-IN" sz="2000" dirty="0" err="1" smtClean="0">
                <a:latin typeface="Times New Roman" pitchFamily="18" charset="0"/>
                <a:cs typeface="Times New Roman" pitchFamily="18" charset="0"/>
              </a:rPr>
              <a:t>WirelessHART</a:t>
            </a:r>
            <a:r>
              <a:rPr lang="en-IN" sz="2000" dirty="0" smtClean="0">
                <a:latin typeface="Times New Roman" pitchFamily="18" charset="0"/>
                <a:cs typeface="Times New Roman" pitchFamily="18" charset="0"/>
              </a:rPr>
              <a:t> and ISA-100.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are planning to consider larger networks in which sensor data may not be able to reach an estimator or a controller in a single </a:t>
            </a:r>
            <a:r>
              <a:rPr lang="en-IN" sz="2000" dirty="0" err="1" smtClean="0">
                <a:latin typeface="Times New Roman" pitchFamily="18" charset="0"/>
                <a:cs typeface="Times New Roman" pitchFamily="18" charset="0"/>
              </a:rPr>
              <a:t>superframe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traditional static sensor scheduling problem consists of selecting a subset of k sensors among a group of n sensors such that the expected distortion between the random state-of-the-world and its estimate is </a:t>
            </a:r>
            <a:r>
              <a:rPr lang="en-IN" sz="2000" dirty="0" smtClean="0">
                <a:latin typeface="Times New Roman" pitchFamily="18" charset="0"/>
                <a:cs typeface="Times New Roman" pitchFamily="18" charset="0"/>
              </a:rPr>
              <a:t>minimized.</a:t>
            </a:r>
          </a:p>
          <a:p>
            <a:pPr algn="just">
              <a:lnSpc>
                <a:spcPct val="150000"/>
              </a:lnSpc>
            </a:pPr>
            <a:r>
              <a:rPr lang="en-IN" sz="2000" dirty="0" smtClean="0">
                <a:latin typeface="Times New Roman" pitchFamily="18" charset="0"/>
                <a:cs typeface="Times New Roman" pitchFamily="18" charset="0"/>
              </a:rPr>
              <a:t>This class of problems has many applications in engineering, especially in sensor networks in which the number of sensors allowed to communicate with a remote fusion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is limited due to bandwidth constraints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lies in the category of team decision problems with non-classical information structure, which are in general very difficult to solve due to a coupling between the scheduling and estimation policies known as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important and surprising feature of our proposed scheduling policy is that it does not require any knowledge about the freshness of each individual information update, despite the fact that the accuracy of real-time estimation depends on data freshness.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conduct comprehensive simulations to evaluate the performance of our proposed scheduling policy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some industrial standards have been proposed so far, it is not yet commonly applied to industrial process control.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stochastic sensor selection algorithm is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when a plant is monitored by multiple sensors but only one of them can access the estimator at every time instance.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Another line of work is to use concentration inequalities to obtain performance guarantees as a function of the size of the datasets used for training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Unfortunately, due to the lack of convexity and without knowledge on the probabilistic model, we cannot guarantee that the solutions found by our algorithms are in fact optimal, but we provide a learning framework which provides a systematic way to train and validate the performance of the data-driven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massive number of devices and the very high demand for communication resources, the scheduler selects the pieces of information that are most relevant for a given task and discard the others, keeping the network data flow under control but at the same time achieving a good system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Static optimal sensor selection via linear integer programming: The orthogonal case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Moon and T. Basar,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consider the static optimal sensor selection problem, where we optimally select d sensors among s possible sensors with d &lt;; 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Team decision theory and information structures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Y.-C. Ho,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Information structures of organizations are studied and applied to problems of dynamic team decisions.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730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Energy-efficient, heterogeneous sensor selection for physical activity detection in wireless body area networks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D.-S. Zois, M. Levorato, and U. Mitra,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An optimal dynamic programming algorithm for the sensor selection problem is also derived.</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Sequential decision-making in healthcare iot: Real-time health monitoring, treatments and interventions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D.-S. </a:t>
                      </a:r>
                      <a:r>
                        <a:rPr lang="en-US" sz="2000" dirty="0" err="1">
                          <a:latin typeface="Times New Roman" pitchFamily="18" charset="0"/>
                          <a:ea typeface="Calibri"/>
                          <a:cs typeface="Times New Roman" pitchFamily="18" charset="0"/>
                        </a:rPr>
                        <a:t>Zois</a:t>
                      </a:r>
                      <a:r>
                        <a:rPr lang="en-US" sz="2000" dirty="0">
                          <a:latin typeface="Times New Roman" pitchFamily="18" charset="0"/>
                          <a:ea typeface="Calibri"/>
                          <a:cs typeface="Times New Roman" pitchFamily="18" charset="0"/>
                        </a:rPr>
                        <a:t>,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Internet of Things (</a:t>
                      </a:r>
                      <a:r>
                        <a:rPr lang="en-US" sz="2000" dirty="0" err="1">
                          <a:solidFill>
                            <a:srgbClr val="333333"/>
                          </a:solidFill>
                          <a:latin typeface="Times New Roman" pitchFamily="18" charset="0"/>
                          <a:ea typeface="Calibri"/>
                          <a:cs typeface="Times New Roman" pitchFamily="18" charset="0"/>
                        </a:rPr>
                        <a:t>IoT</a:t>
                      </a:r>
                      <a:r>
                        <a:rPr lang="en-US" sz="2000" dirty="0">
                          <a:solidFill>
                            <a:srgbClr val="333333"/>
                          </a:solidFill>
                          <a:latin typeface="Times New Roman" pitchFamily="18" charset="0"/>
                          <a:ea typeface="Calibri"/>
                          <a:cs typeface="Times New Roman" pitchFamily="18" charset="0"/>
                        </a:rPr>
                        <a:t>) technology and infrastructure have the potential to revolutionize healthcare delivery.</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6.png"/>
          <p:cNvPicPr>
            <a:picLocks noGrp="1" noChangeAspect="1" noChangeArrowheads="1"/>
          </p:cNvPicPr>
          <p:nvPr>
            <p:ph idx="1"/>
          </p:nvPr>
        </p:nvPicPr>
        <p:blipFill>
          <a:blip r:embed="rId2"/>
          <a:srcRect/>
          <a:stretch>
            <a:fillRect/>
          </a:stretch>
        </p:blipFill>
        <p:spPr bwMode="auto">
          <a:xfrm>
            <a:off x="2133600" y="1752600"/>
            <a:ext cx="5943599"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9144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article aims at establishing the foundations for scheduling and estimation of sensor measurements when information about the probabilistic model of the problem is imprecise, missing or incomplete. We have considered the design of observation-driven schedulers for a remote sensing system for which the random measurements at the sensors are jointly distributed according to an unknown PDF. Such situations occur in many practical applications where the probabilistic model is not known a priori or whose underlying physical processes that generate the data are difficult to obtain. We first derive results and accompanying algorithms that hold for an arbitrary joint PDF, and later we use them in a data-driven framework where training and test datasets are available to design the parameters of a scheduler with performance close to the optimal ones.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87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Moon and T. </a:t>
            </a:r>
            <a:r>
              <a:rPr lang="en-IN" sz="1600" dirty="0" err="1" smtClean="0">
                <a:latin typeface="Times New Roman" pitchFamily="18" charset="0"/>
                <a:cs typeface="Times New Roman" pitchFamily="18" charset="0"/>
              </a:rPr>
              <a:t>Basar</a:t>
            </a:r>
            <a:r>
              <a:rPr lang="en-IN" sz="1600" dirty="0" smtClean="0">
                <a:latin typeface="Times New Roman" pitchFamily="18" charset="0"/>
                <a:cs typeface="Times New Roman" pitchFamily="18" charset="0"/>
              </a:rPr>
              <a:t>, “Static optimal sensor selection via linear integer programming: The orthogonal case,” IEEE Signal Processing Letters, vol. 24, no. 7, pp. 953–957, July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Y.-C. Ho, “Team decision theory and information structures,” Proceedings of the IEEE, vol. 68, no. 6, pp. 644–654, June 1980.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U. </a:t>
            </a:r>
            <a:r>
              <a:rPr lang="en-IN" sz="1600" dirty="0" err="1" smtClean="0">
                <a:latin typeface="Times New Roman" pitchFamily="18" charset="0"/>
                <a:cs typeface="Times New Roman" pitchFamily="18" charset="0"/>
              </a:rPr>
              <a:t>Mitra</a:t>
            </a:r>
            <a:r>
              <a:rPr lang="en-IN" sz="1600" dirty="0" smtClean="0">
                <a:latin typeface="Times New Roman" pitchFamily="18" charset="0"/>
                <a:cs typeface="Times New Roman" pitchFamily="18" charset="0"/>
              </a:rPr>
              <a:t>, B. A. </a:t>
            </a:r>
            <a:r>
              <a:rPr lang="en-IN" sz="1600" dirty="0" err="1" smtClean="0">
                <a:latin typeface="Times New Roman" pitchFamily="18" charset="0"/>
                <a:cs typeface="Times New Roman" pitchFamily="18" charset="0"/>
              </a:rPr>
              <a:t>Emken</a:t>
            </a:r>
            <a:r>
              <a:rPr lang="en-IN" sz="1600" dirty="0" smtClean="0">
                <a:latin typeface="Times New Roman" pitchFamily="18" charset="0"/>
                <a:cs typeface="Times New Roman" pitchFamily="18" charset="0"/>
              </a:rPr>
              <a:t>, S. Lee, M. Li, V. </a:t>
            </a:r>
            <a:r>
              <a:rPr lang="en-IN" sz="1600" dirty="0" err="1" smtClean="0">
                <a:latin typeface="Times New Roman" pitchFamily="18" charset="0"/>
                <a:cs typeface="Times New Roman" pitchFamily="18" charset="0"/>
              </a:rPr>
              <a:t>Rozgic</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Thatte</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Vathsangam</a:t>
            </a:r>
            <a:r>
              <a:rPr lang="en-IN" sz="1600" dirty="0" smtClean="0">
                <a:latin typeface="Times New Roman" pitchFamily="18" charset="0"/>
                <a:cs typeface="Times New Roman" pitchFamily="18" charset="0"/>
              </a:rPr>
              <a:t>, D.-S. </a:t>
            </a:r>
            <a:r>
              <a:rPr lang="en-IN" sz="1600" dirty="0" err="1" smtClean="0">
                <a:latin typeface="Times New Roman" pitchFamily="18" charset="0"/>
                <a:cs typeface="Times New Roman" pitchFamily="18" charset="0"/>
              </a:rPr>
              <a:t>Zois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Annavaram</a:t>
            </a:r>
            <a:r>
              <a:rPr lang="en-IN" sz="1600" dirty="0" smtClean="0">
                <a:latin typeface="Times New Roman" pitchFamily="18" charset="0"/>
                <a:cs typeface="Times New Roman" pitchFamily="18" charset="0"/>
              </a:rPr>
              <a:t>, S. Narayanan, M. </a:t>
            </a:r>
            <a:r>
              <a:rPr lang="en-IN" sz="1600" dirty="0" err="1" smtClean="0">
                <a:latin typeface="Times New Roman" pitchFamily="18" charset="0"/>
                <a:cs typeface="Times New Roman" pitchFamily="18" charset="0"/>
              </a:rPr>
              <a:t>Levorato</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Spruijt</a:t>
            </a:r>
            <a:r>
              <a:rPr lang="en-IN" sz="1600" dirty="0" smtClean="0">
                <a:latin typeface="Times New Roman" pitchFamily="18" charset="0"/>
                <a:cs typeface="Times New Roman" pitchFamily="18" charset="0"/>
              </a:rPr>
              <a:t>-Metz, and G. </a:t>
            </a:r>
            <a:r>
              <a:rPr lang="en-IN" sz="1600" dirty="0" err="1" smtClean="0">
                <a:latin typeface="Times New Roman" pitchFamily="18" charset="0"/>
                <a:cs typeface="Times New Roman" pitchFamily="18" charset="0"/>
              </a:rPr>
              <a:t>Sukhatme</a:t>
            </a:r>
            <a:r>
              <a:rPr lang="en-IN" sz="1600" dirty="0" smtClean="0">
                <a:latin typeface="Times New Roman" pitchFamily="18" charset="0"/>
                <a:cs typeface="Times New Roman" pitchFamily="18" charset="0"/>
              </a:rPr>
              <a:t>, “KNOWME: A case study in wireless body area sensor network design,” IEEE Communications Magazine, vol. 50, no. 5, pp. 116–125, May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D.-S. </a:t>
            </a:r>
            <a:r>
              <a:rPr lang="en-IN" sz="1600" dirty="0" err="1" smtClean="0">
                <a:latin typeface="Times New Roman" pitchFamily="18" charset="0"/>
                <a:cs typeface="Times New Roman" pitchFamily="18" charset="0"/>
              </a:rPr>
              <a:t>Zois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Levorato</a:t>
            </a:r>
            <a:r>
              <a:rPr lang="en-IN" sz="1600" dirty="0" smtClean="0">
                <a:latin typeface="Times New Roman" pitchFamily="18" charset="0"/>
                <a:cs typeface="Times New Roman" pitchFamily="18" charset="0"/>
              </a:rPr>
              <a:t>, and U. </a:t>
            </a:r>
            <a:r>
              <a:rPr lang="en-IN" sz="1600" dirty="0" err="1" smtClean="0">
                <a:latin typeface="Times New Roman" pitchFamily="18" charset="0"/>
                <a:cs typeface="Times New Roman" pitchFamily="18" charset="0"/>
              </a:rPr>
              <a:t>Mitra</a:t>
            </a:r>
            <a:r>
              <a:rPr lang="en-IN" sz="1600" dirty="0" smtClean="0">
                <a:latin typeface="Times New Roman" pitchFamily="18" charset="0"/>
                <a:cs typeface="Times New Roman" pitchFamily="18" charset="0"/>
              </a:rPr>
              <a:t>, “Energy-efficient, heterogeneous sensor selection for physical activity detection in wireless body area networks,” IEEE Transactions on Signal Processing, vol. 61, no. 7, pp. 1581–1594, April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D.-S. </a:t>
            </a:r>
            <a:r>
              <a:rPr lang="en-IN" sz="1600" dirty="0" err="1" smtClean="0">
                <a:latin typeface="Times New Roman" pitchFamily="18" charset="0"/>
                <a:cs typeface="Times New Roman" pitchFamily="18" charset="0"/>
              </a:rPr>
              <a:t>Zois</a:t>
            </a:r>
            <a:r>
              <a:rPr lang="en-IN" sz="1600" dirty="0" smtClean="0">
                <a:latin typeface="Times New Roman" pitchFamily="18" charset="0"/>
                <a:cs typeface="Times New Roman" pitchFamily="18" charset="0"/>
              </a:rPr>
              <a:t>, “Sequential decision-making in healthcare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Real-time health monitoring, treatments and interventions,” in IEEE 3rd World Forum on Internet of Things, 2016.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R. M. Gray, “Quantization in task-driven sensing and distributed processing,” in Proceedings of the IEEE International Conference on Acoustics Speech and Signal Processing, 2006.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X. </a:t>
            </a:r>
            <a:r>
              <a:rPr lang="en-IN" sz="1700" dirty="0" err="1" smtClean="0">
                <a:latin typeface="Times New Roman" pitchFamily="18" charset="0"/>
                <a:cs typeface="Times New Roman" pitchFamily="18" charset="0"/>
              </a:rPr>
              <a:t>Shen</a:t>
            </a:r>
            <a:r>
              <a:rPr lang="en-IN" sz="1700" dirty="0" smtClean="0">
                <a:latin typeface="Times New Roman" pitchFamily="18" charset="0"/>
                <a:cs typeface="Times New Roman" pitchFamily="18" charset="0"/>
              </a:rPr>
              <a:t>, S. Diamond, Y. </a:t>
            </a:r>
            <a:r>
              <a:rPr lang="en-IN" sz="1700" dirty="0" err="1" smtClean="0">
                <a:latin typeface="Times New Roman" pitchFamily="18" charset="0"/>
                <a:cs typeface="Times New Roman" pitchFamily="18" charset="0"/>
              </a:rPr>
              <a:t>Gu</a:t>
            </a:r>
            <a:r>
              <a:rPr lang="en-IN" sz="1700" dirty="0" smtClean="0">
                <a:latin typeface="Times New Roman" pitchFamily="18" charset="0"/>
                <a:cs typeface="Times New Roman" pitchFamily="18" charset="0"/>
              </a:rPr>
              <a:t>, and S. Boyd, “Disciplined convex-concave programming,” in 2016 IEEE 55th Conference on Decision and Control,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M. </a:t>
            </a:r>
            <a:r>
              <a:rPr lang="en-IN" sz="1700" dirty="0" err="1" smtClean="0">
                <a:latin typeface="Times New Roman" pitchFamily="18" charset="0"/>
                <a:cs typeface="Times New Roman" pitchFamily="18" charset="0"/>
              </a:rPr>
              <a:t>Athans</a:t>
            </a:r>
            <a:r>
              <a:rPr lang="en-IN" sz="1700" dirty="0" smtClean="0">
                <a:latin typeface="Times New Roman" pitchFamily="18" charset="0"/>
                <a:cs typeface="Times New Roman" pitchFamily="18" charset="0"/>
              </a:rPr>
              <a:t>, “On the determination of optimal costly measurement strategies for linear stochastic systems,” </a:t>
            </a:r>
            <a:r>
              <a:rPr lang="en-IN" sz="1700" dirty="0" err="1" smtClean="0">
                <a:latin typeface="Times New Roman" pitchFamily="18" charset="0"/>
                <a:cs typeface="Times New Roman" pitchFamily="18" charset="0"/>
              </a:rPr>
              <a:t>Automatica</a:t>
            </a:r>
            <a:r>
              <a:rPr lang="en-IN" sz="1700" dirty="0" smtClean="0">
                <a:latin typeface="Times New Roman" pitchFamily="18" charset="0"/>
                <a:cs typeface="Times New Roman" pitchFamily="18" charset="0"/>
              </a:rPr>
              <a:t>, vol. 8, no. 4, pp. 397–412, July 1972.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L. Shi and H. Zhang, “Scheduling two Gauss-Markov systems: An optimal solution for remote state estimation under bandwidth constraint,” IEEE Transactions on Signal Processing, vol. 60, no. 4, pp. 2038–2042, April 2012.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M. M. </a:t>
            </a:r>
            <a:r>
              <a:rPr lang="en-IN" sz="1700" dirty="0" err="1" smtClean="0">
                <a:latin typeface="Times New Roman" pitchFamily="18" charset="0"/>
                <a:cs typeface="Times New Roman" pitchFamily="18" charset="0"/>
              </a:rPr>
              <a:t>Vasconcelos</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Gagrani</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Nayyar</a:t>
            </a:r>
            <a:r>
              <a:rPr lang="en-IN" sz="1700" dirty="0" smtClean="0">
                <a:latin typeface="Times New Roman" pitchFamily="18" charset="0"/>
                <a:cs typeface="Times New Roman" pitchFamily="18" charset="0"/>
              </a:rPr>
              <a:t>, and U. </a:t>
            </a:r>
            <a:r>
              <a:rPr lang="en-IN" sz="1700" dirty="0" err="1" smtClean="0">
                <a:latin typeface="Times New Roman" pitchFamily="18" charset="0"/>
                <a:cs typeface="Times New Roman" pitchFamily="18" charset="0"/>
              </a:rPr>
              <a:t>Mitra</a:t>
            </a:r>
            <a:r>
              <a:rPr lang="en-IN" sz="1700" dirty="0" smtClean="0">
                <a:latin typeface="Times New Roman" pitchFamily="18" charset="0"/>
                <a:cs typeface="Times New Roman" pitchFamily="18" charset="0"/>
              </a:rPr>
              <a:t>, “Optimal scheduling strategy for networked estimation with energy harvesting,” IEEE Transactions on Control of Network Systems (under review) </a:t>
            </a:r>
            <a:r>
              <a:rPr lang="en-IN" sz="1700" dirty="0" err="1" smtClean="0">
                <a:latin typeface="Times New Roman" pitchFamily="18" charset="0"/>
                <a:cs typeface="Times New Roman" pitchFamily="18" charset="0"/>
              </a:rPr>
              <a:t>arXiv</a:t>
            </a:r>
            <a:r>
              <a:rPr lang="en-IN" sz="1700" dirty="0" smtClean="0">
                <a:latin typeface="Times New Roman" pitchFamily="18" charset="0"/>
                <a:cs typeface="Times New Roman" pitchFamily="18" charset="0"/>
              </a:rPr>
              <a:t> preprint arXiv:1908.06070, 2019.</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1407</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Data-driven sensor scheduling for remote estimation in wireless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2021-06-12T12:28:08Z</dcterms:modified>
</cp:coreProperties>
</file>