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Wireless Performance Evaluation of Building Layouts Closed-Form Computation of Figures of Merit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part of our ground-breaking work on evaluation of buildings in terms of wireless friendliness at the building-design stage. The main goal is to devise building design practices that provide for a good performance of wireless networks deployed in buildings. In this paper, the interference gain (IG) and power gain (PG) are defined as two figures of merit (</a:t>
            </a:r>
            <a:r>
              <a:rPr lang="en-IN" sz="2000" dirty="0" err="1" smtClean="0">
                <a:latin typeface="Times New Roman" pitchFamily="18" charset="0"/>
                <a:cs typeface="Times New Roman" pitchFamily="18" charset="0"/>
              </a:rPr>
              <a:t>FoM</a:t>
            </a:r>
            <a:r>
              <a:rPr lang="en-IN" sz="2000" dirty="0" smtClean="0">
                <a:latin typeface="Times New Roman" pitchFamily="18" charset="0"/>
                <a:cs typeface="Times New Roman" pitchFamily="18" charset="0"/>
              </a:rPr>
              <a:t>) of the wireless performance of buildings. The </a:t>
            </a:r>
            <a:r>
              <a:rPr lang="en-IN" sz="2000" dirty="0" err="1" smtClean="0">
                <a:latin typeface="Times New Roman" pitchFamily="18" charset="0"/>
                <a:cs typeface="Times New Roman" pitchFamily="18" charset="0"/>
              </a:rPr>
              <a:t>FoMs</a:t>
            </a:r>
            <a:r>
              <a:rPr lang="en-IN" sz="2000" dirty="0" smtClean="0">
                <a:latin typeface="Times New Roman" pitchFamily="18" charset="0"/>
                <a:cs typeface="Times New Roman" pitchFamily="18" charset="0"/>
              </a:rPr>
              <a:t> bridge the gap between building design and wireless communications industries. An approach to derive exact closed-form equations for these </a:t>
            </a:r>
            <a:r>
              <a:rPr lang="en-IN" sz="2000" dirty="0" err="1" smtClean="0">
                <a:latin typeface="Times New Roman" pitchFamily="18" charset="0"/>
                <a:cs typeface="Times New Roman" pitchFamily="18" charset="0"/>
              </a:rPr>
              <a:t>FoMs</a:t>
            </a:r>
            <a:r>
              <a:rPr lang="en-IN" sz="2000" dirty="0" smtClean="0">
                <a:latin typeface="Times New Roman" pitchFamily="18" charset="0"/>
                <a:cs typeface="Times New Roman" pitchFamily="18" charset="0"/>
              </a:rPr>
              <a:t> is proposed for the first time. The derived analytic expressions facilitate straightforward and more computationally efficient numerical evaluation of the proposed </a:t>
            </a:r>
            <a:r>
              <a:rPr lang="en-IN" sz="2000" dirty="0" err="1" smtClean="0">
                <a:latin typeface="Times New Roman" pitchFamily="18" charset="0"/>
                <a:cs typeface="Times New Roman" pitchFamily="18" charset="0"/>
              </a:rPr>
              <a:t>FoMs</a:t>
            </a:r>
            <a:r>
              <a:rPr lang="en-IN" sz="2000" dirty="0" smtClean="0">
                <a:latin typeface="Times New Roman" pitchFamily="18" charset="0"/>
                <a:cs typeface="Times New Roman" pitchFamily="18" charset="0"/>
              </a:rPr>
              <a:t> as compared to Monte Carlo simulations for well-known indoor propagation models. It is shown that the derived closed-form expression can be readily employed to evaluate the impact of building properties, such as the sizes and the aspect ratios (ARs) of rooms, on the wireless performance. The proposed approach sheds light to architects on evaluation and design of wireless-friendly building layouts</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survey the existing work on wireless network virtualization, and classify this work in a coherent and meaningful manner, using virtualization theory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advantage of having an ordered hierarchy of representation levels is that existing physical instantiations for abstract objects can be reused, since it is not an easy task to design a physical instantiation of an abstract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Initially, it was envisaged that overlay networks would be highly programmable platforms for innovation, while simultaneously allowing the existing network infrastructure to be </a:t>
            </a:r>
            <a:r>
              <a:rPr lang="en-IN" sz="2000" dirty="0" smtClean="0">
                <a:latin typeface="Times New Roman" pitchFamily="18" charset="0"/>
                <a:cs typeface="Times New Roman" pitchFamily="18" charset="0"/>
              </a:rPr>
              <a:t>maintained.</a:t>
            </a:r>
          </a:p>
          <a:p>
            <a:pPr algn="just">
              <a:lnSpc>
                <a:spcPct val="150000"/>
              </a:lnSpc>
            </a:pPr>
            <a:r>
              <a:rPr lang="en-IN" sz="2000" dirty="0" smtClean="0">
                <a:latin typeface="Times New Roman" pitchFamily="18" charset="0"/>
                <a:cs typeface="Times New Roman" pitchFamily="18" charset="0"/>
              </a:rPr>
              <a:t>Existing network providers have very few opportunities to distinguish themselves from their competitors and thus they equally have little incentive to develop and deploy new solutions.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shown that the derived closed-form expression can be readily employed to evaluate the impact of building properties, such as the sizes and the aspect ratios (ARs) of rooms, on the wireless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important factor impacting the power consumption in small-cell networks is the </a:t>
            </a:r>
            <a:r>
              <a:rPr lang="en-IN" sz="2000" dirty="0" err="1" smtClean="0">
                <a:latin typeface="Times New Roman" pitchFamily="18" charset="0"/>
                <a:cs typeface="Times New Roman" pitchFamily="18" charset="0"/>
              </a:rPr>
              <a:t>buildingblockage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LOS probability is analytically and empirically modelled.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all the assumptions, we first observe the impact of the room structure on a reference UE located in the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of a circular room with a radius of RW</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meaningfully evaluate the wireless performance of buildings, the impact of buildings on wireless networks has to be well understood.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Wireless Network Virtualization (WNV) has been proposed as an extension of (wired) network virtualization to the wireless domain, with the main difference being the wireless links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Wireless network virtualization has been proposed as an extension of network virtualization to wireless networks, providing similar potential benefits in terms of flexibility and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We propose a test which determines whether proposed techniques are recursive, at least in </a:t>
            </a:r>
            <a:r>
              <a:rPr lang="en-IN" sz="2000" dirty="0" smtClean="0">
                <a:latin typeface="Times New Roman" pitchFamily="18" charset="0"/>
                <a:cs typeface="Times New Roman" pitchFamily="18" charset="0"/>
              </a:rPr>
              <a:t>theory.</a:t>
            </a:r>
          </a:p>
          <a:p>
            <a:pPr algn="just">
              <a:lnSpc>
                <a:spcPct val="150000"/>
              </a:lnSpc>
            </a:pPr>
            <a:r>
              <a:rPr lang="en-IN" sz="2000" dirty="0" smtClean="0">
                <a:latin typeface="Times New Roman" pitchFamily="18" charset="0"/>
                <a:cs typeface="Times New Roman" pitchFamily="18" charset="0"/>
              </a:rPr>
              <a:t>To the best of our knowledge, spectrum-level virtualization was first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which wireless network virtualization is considered as an extension to the wired network virtualization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GENI.</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lnSpcReduction="10000"/>
          </a:bodyPr>
          <a:lstStyle/>
          <a:p>
            <a:pPr algn="just">
              <a:lnSpc>
                <a:spcPct val="150000"/>
              </a:lnSpc>
            </a:pPr>
            <a:r>
              <a:rPr lang="en-IN" sz="2000" dirty="0" smtClean="0">
                <a:latin typeface="Times New Roman" pitchFamily="18" charset="0"/>
                <a:cs typeface="Times New Roman" pitchFamily="18" charset="0"/>
              </a:rPr>
              <a:t>The main goal is to devise construction practices that provide for a good performance of wireless networks deployed in buildings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the interference gain (IG) and power gain (PG) are defined as two figures of merit (</a:t>
            </a:r>
            <a:r>
              <a:rPr lang="en-IN" sz="2000" dirty="0" err="1" smtClean="0">
                <a:latin typeface="Times New Roman" pitchFamily="18" charset="0"/>
                <a:cs typeface="Times New Roman" pitchFamily="18" charset="0"/>
              </a:rPr>
              <a:t>FoM</a:t>
            </a:r>
            <a:r>
              <a:rPr lang="en-IN" sz="2000" dirty="0" smtClean="0">
                <a:latin typeface="Times New Roman" pitchFamily="18" charset="0"/>
                <a:cs typeface="Times New Roman" pitchFamily="18" charset="0"/>
              </a:rPr>
              <a:t>) of the wireless performance of buildings.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Different types of buildings have an intrinsic wireless performance which is independent of how densely small cells are deployed, or the massive MIMO array antenna deployed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present work is the first step towards providing guidance, to both civil engineers and architects, on incorporating the wireless performance of buildings at the design </a:t>
            </a:r>
            <a:r>
              <a:rPr lang="en-IN" sz="2000" dirty="0" smtClean="0">
                <a:latin typeface="Times New Roman" pitchFamily="18" charset="0"/>
                <a:cs typeface="Times New Roman" pitchFamily="18" charset="0"/>
              </a:rPr>
              <a:t>stage.</a:t>
            </a:r>
          </a:p>
          <a:p>
            <a:pPr algn="just">
              <a:lnSpc>
                <a:spcPct val="150000"/>
              </a:lnSpc>
            </a:pPr>
            <a:r>
              <a:rPr lang="en-IN" sz="2000" dirty="0" smtClean="0">
                <a:latin typeface="Times New Roman" pitchFamily="18" charset="0"/>
                <a:cs typeface="Times New Roman" pitchFamily="18" charset="0"/>
              </a:rPr>
              <a:t>Taking wireless performance of buildings into account will become indispensable for the design of future smart buildings in which appliances and many other devices and “things” will all be connected wirelessly.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Toward 6G networks: Use cases and technologies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Giordani,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Reliable data connectivity is vital for the ever increasingly intelligent, automated, and ubiquitous digital world.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5G ultra-dense cellular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X. </a:t>
                      </a:r>
                      <a:r>
                        <a:rPr lang="en-US" sz="2000" dirty="0" err="1">
                          <a:latin typeface="Times New Roman"/>
                          <a:ea typeface="Calibri"/>
                          <a:cs typeface="Latha"/>
                        </a:rPr>
                        <a:t>Ge</a:t>
                      </a:r>
                      <a:r>
                        <a:rPr lang="en-US" sz="2000" dirty="0">
                          <a:latin typeface="Times New Roman"/>
                          <a:ea typeface="Calibri"/>
                          <a:cs typeface="Latha"/>
                        </a:rPr>
                        <a:t>, et al.,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Traditional ultra-dense wireless networks are recommended as a complement for cellular networks and are deployed in partial areas, such as hotspot and indoor scenarios.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Wireless powered dense cellular networks: how many small cells do we need?</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Wang,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Based on the derived results, we obtain the required small cell density to achieve an expected level of harvested energy or throughput.</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Coverage and handoff analysis of 5G fractal small cell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Chen,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is anticipated that a considerably higher network capacity will be achieved by the fifth generation (5G) small cell networks incorporated with the millimeter wave (mm-wave) technology.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76400" y="1524000"/>
            <a:ext cx="6629400" cy="4952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371600" y="1143000"/>
            <a:ext cx="7498080" cy="4800600"/>
          </a:xfrm>
        </p:spPr>
        <p:txBody>
          <a:bodyPr>
            <a:noAutofit/>
          </a:bodyPr>
          <a:lstStyle/>
          <a:p>
            <a:pPr algn="just">
              <a:buNone/>
            </a:pPr>
            <a:r>
              <a:rPr lang="en-IN" sz="1600" dirty="0" smtClean="0">
                <a:latin typeface="Times New Roman" pitchFamily="18" charset="0"/>
                <a:cs typeface="Times New Roman" pitchFamily="18" charset="0"/>
              </a:rPr>
              <a:t>     The </a:t>
            </a:r>
            <a:r>
              <a:rPr lang="en-IN" sz="1600" dirty="0" smtClean="0">
                <a:latin typeface="Times New Roman" pitchFamily="18" charset="0"/>
                <a:cs typeface="Times New Roman" pitchFamily="18" charset="0"/>
              </a:rPr>
              <a:t>intrinsic wireless performance characteristics of buildings have been formally defined as the interference gain and the power gain figures of merit. An analytical approach has been proposed to compute these figures of merit reflecting the wireless performance of buildings with polygonal-shaped rooms. The analytic approach has been validated through Monte Carlo simulations for typical indoor environments with well-established empirical path gain models showing a good agreement between them. The proposed analytic approach allows to quantify the impact of building properties, e.g., the aspect ratio and the area of rooms, on both the interference gain and the power gain. Numerical examples are provided based on different propagation scenarios at different frequencies, i.e., 1 GHz and 28 GHz. Based on the presented analysis it is shown that wireless building design need to consider the trade-off between the interference gain, the power gain and the frequency band of the wireless system deployed in a specific building. This finding has tremendous implications on the way new buildings shall be designed taking into consideration wireless performance already at the design phase. Indeed, it is expected that architects and civil engineers will now be able to carefully take the interference gain and the power gain into account before designing or retrofitting a building to provide adequate performance margins for future indoor wireless networks. The proposed approach bridges the building design and wireless communications industries. It has the potential to open up a wide range of innovative solutions offering wireless friendly buildings, leading to improved wireless services indoors where most of the communications traffic takes place.</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Cisco, “Cisco vision: 5G-thriving indoors,” [Online], https://www.cisco.com/c/dam/en/us/solutions/collateral/service-provider/ultra-services-platform/5g-ran-indoor.pdf.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M. </a:t>
            </a:r>
            <a:r>
              <a:rPr lang="en-IN" sz="1800" dirty="0" err="1" smtClean="0">
                <a:latin typeface="Times New Roman" pitchFamily="18" charset="0"/>
                <a:cs typeface="Times New Roman" pitchFamily="18" charset="0"/>
              </a:rPr>
              <a:t>Giordani</a:t>
            </a:r>
            <a:r>
              <a:rPr lang="en-IN" sz="1800" dirty="0" smtClean="0">
                <a:latin typeface="Times New Roman" pitchFamily="18" charset="0"/>
                <a:cs typeface="Times New Roman" pitchFamily="18" charset="0"/>
              </a:rPr>
              <a:t>, et al., “Toward 6G networks: Use cases and technologies”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Mag., vol. 58, no. 3, pp. 55-61, 2020.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X. </a:t>
            </a:r>
            <a:r>
              <a:rPr lang="en-IN" sz="1800" dirty="0" err="1" smtClean="0">
                <a:latin typeface="Times New Roman" pitchFamily="18" charset="0"/>
                <a:cs typeface="Times New Roman" pitchFamily="18" charset="0"/>
              </a:rPr>
              <a:t>Ge</a:t>
            </a:r>
            <a:r>
              <a:rPr lang="en-IN" sz="1800" dirty="0" smtClean="0">
                <a:latin typeface="Times New Roman" pitchFamily="18" charset="0"/>
                <a:cs typeface="Times New Roman" pitchFamily="18" charset="0"/>
              </a:rPr>
              <a:t>, et al., “5G ultra-dense cellular networks,” IEEE Wireless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23, no. 1, pp. 72-79, 2016.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L. Wang, “Wireless powered dense cellular networks: how many small cells do we need?” IEEE J. Sel. Areas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35, no. 9, pp. 2010-2024, 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J. Chen, et al., “Coverage and handoff analysis of 5G fractal small cell networks,” IEEE Trans. Wireless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vol</a:t>
            </a:r>
            <a:r>
              <a:rPr lang="en-IN" sz="1800" dirty="0" smtClean="0">
                <a:latin typeface="Times New Roman" pitchFamily="18" charset="0"/>
                <a:cs typeface="Times New Roman" pitchFamily="18" charset="0"/>
              </a:rPr>
              <a:t> 18, no. 2, pp. 1263-1276, 2019.</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[6] X. </a:t>
            </a:r>
            <a:r>
              <a:rPr lang="en-IN" sz="1900" dirty="0" err="1" smtClean="0">
                <a:latin typeface="Times New Roman" pitchFamily="18" charset="0"/>
                <a:cs typeface="Times New Roman" pitchFamily="18" charset="0"/>
              </a:rPr>
              <a:t>Ge</a:t>
            </a:r>
            <a:r>
              <a:rPr lang="en-IN" sz="1900" dirty="0" smtClean="0">
                <a:latin typeface="Times New Roman" pitchFamily="18" charset="0"/>
                <a:cs typeface="Times New Roman" pitchFamily="18" charset="0"/>
              </a:rPr>
              <a:t>, et al., “Small cell networks with fractal coverage characteristics,” IEEE Trans. </a:t>
            </a:r>
            <a:r>
              <a:rPr lang="en-IN" sz="1900" dirty="0" err="1" smtClean="0">
                <a:latin typeface="Times New Roman" pitchFamily="18" charset="0"/>
                <a:cs typeface="Times New Roman" pitchFamily="18" charset="0"/>
              </a:rPr>
              <a:t>Commun</a:t>
            </a:r>
            <a:r>
              <a:rPr lang="en-IN" sz="1900" dirty="0" smtClean="0">
                <a:latin typeface="Times New Roman" pitchFamily="18" charset="0"/>
                <a:cs typeface="Times New Roman" pitchFamily="18" charset="0"/>
              </a:rPr>
              <a:t>., vol. 66, no. 11, pp. 5457-5469, 2018.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7] J. Zhang, et al., “</a:t>
            </a:r>
            <a:r>
              <a:rPr lang="en-IN" sz="1900" dirty="0" err="1" smtClean="0">
                <a:latin typeface="Times New Roman" pitchFamily="18" charset="0"/>
                <a:cs typeface="Times New Roman" pitchFamily="18" charset="0"/>
              </a:rPr>
              <a:t>Femtocells</a:t>
            </a:r>
            <a:r>
              <a:rPr lang="en-IN" sz="1900" dirty="0" smtClean="0">
                <a:latin typeface="Times New Roman" pitchFamily="18" charset="0"/>
                <a:cs typeface="Times New Roman" pitchFamily="18" charset="0"/>
              </a:rPr>
              <a:t>-technologies and deployment,” Wiley, 2010.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8] D. Lopez, et al., “OFDMA </a:t>
            </a:r>
            <a:r>
              <a:rPr lang="en-IN" sz="1900" dirty="0" err="1" smtClean="0">
                <a:latin typeface="Times New Roman" pitchFamily="18" charset="0"/>
                <a:cs typeface="Times New Roman" pitchFamily="18" charset="0"/>
              </a:rPr>
              <a:t>femtocells</a:t>
            </a:r>
            <a:r>
              <a:rPr lang="en-IN" sz="1900" dirty="0" smtClean="0">
                <a:latin typeface="Times New Roman" pitchFamily="18" charset="0"/>
                <a:cs typeface="Times New Roman" pitchFamily="18" charset="0"/>
              </a:rPr>
              <a:t>: a roadmap on interference avoidance,” IEEE </a:t>
            </a:r>
            <a:r>
              <a:rPr lang="en-IN" sz="1900" dirty="0" err="1" smtClean="0">
                <a:latin typeface="Times New Roman" pitchFamily="18" charset="0"/>
                <a:cs typeface="Times New Roman" pitchFamily="18" charset="0"/>
              </a:rPr>
              <a:t>Commun</a:t>
            </a:r>
            <a:r>
              <a:rPr lang="en-IN" sz="1900" dirty="0" smtClean="0">
                <a:latin typeface="Times New Roman" pitchFamily="18" charset="0"/>
                <a:cs typeface="Times New Roman" pitchFamily="18" charset="0"/>
              </a:rPr>
              <a:t>. Mag., vol. 47, no 9, pp. 41-48, 2009.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9] A. H. </a:t>
            </a:r>
            <a:r>
              <a:rPr lang="en-IN" sz="1900" dirty="0" err="1" smtClean="0">
                <a:latin typeface="Times New Roman" pitchFamily="18" charset="0"/>
                <a:cs typeface="Times New Roman" pitchFamily="18" charset="0"/>
              </a:rPr>
              <a:t>Jafari</a:t>
            </a:r>
            <a:r>
              <a:rPr lang="en-IN" sz="1900" dirty="0" smtClean="0">
                <a:latin typeface="Times New Roman" pitchFamily="18" charset="0"/>
                <a:cs typeface="Times New Roman" pitchFamily="18" charset="0"/>
              </a:rPr>
              <a:t>, et al., “Performance analysis of dense small cell networks with practical antenna heights under </a:t>
            </a:r>
            <a:r>
              <a:rPr lang="en-IN" sz="1900" dirty="0" err="1" smtClean="0">
                <a:latin typeface="Times New Roman" pitchFamily="18" charset="0"/>
                <a:cs typeface="Times New Roman" pitchFamily="18" charset="0"/>
              </a:rPr>
              <a:t>Rician</a:t>
            </a:r>
            <a:r>
              <a:rPr lang="en-IN" sz="1900" dirty="0" smtClean="0">
                <a:latin typeface="Times New Roman" pitchFamily="18" charset="0"/>
                <a:cs typeface="Times New Roman" pitchFamily="18" charset="0"/>
              </a:rPr>
              <a:t> fading,” IEEE Access, vol. 6, pp. 9960-9974, 2017.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10] X. </a:t>
            </a:r>
            <a:r>
              <a:rPr lang="en-IN" sz="1900" dirty="0" err="1" smtClean="0">
                <a:latin typeface="Times New Roman" pitchFamily="18" charset="0"/>
                <a:cs typeface="Times New Roman" pitchFamily="18" charset="0"/>
              </a:rPr>
              <a:t>Ge</a:t>
            </a:r>
            <a:r>
              <a:rPr lang="en-IN" sz="1900" dirty="0" smtClean="0">
                <a:latin typeface="Times New Roman" pitchFamily="18" charset="0"/>
                <a:cs typeface="Times New Roman" pitchFamily="18" charset="0"/>
              </a:rPr>
              <a:t>, et al., “Joint optimization of computation and communication power in multi-user massive MIMO systems,” IEEE Trans Wireless </a:t>
            </a:r>
            <a:r>
              <a:rPr lang="en-IN" sz="1900" dirty="0" err="1" smtClean="0">
                <a:latin typeface="Times New Roman" pitchFamily="18" charset="0"/>
                <a:cs typeface="Times New Roman" pitchFamily="18" charset="0"/>
              </a:rPr>
              <a:t>Commun</a:t>
            </a:r>
            <a:r>
              <a:rPr lang="en-IN" sz="1900" dirty="0" smtClean="0">
                <a:latin typeface="Times New Roman" pitchFamily="18" charset="0"/>
                <a:cs typeface="Times New Roman" pitchFamily="18" charset="0"/>
              </a:rPr>
              <a:t>., Vol. 17, No. 6, pp. 4051-4063, 2018. </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1289</TotalTime>
  <Words>1529</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Wireless Performance Evaluation of Building Layouts Closed-Form Computation of Figures of Merit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2021-06-12T06:59:01Z</dcterms:modified>
</cp:coreProperties>
</file>