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Scalable Service-Driven Database-Enabled Wireless Network Virtualization for Robust RF Sharing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Wireless </a:t>
            </a:r>
            <a:r>
              <a:rPr lang="en-IN" sz="2000" dirty="0" smtClean="0">
                <a:latin typeface="Times New Roman" pitchFamily="18" charset="0"/>
                <a:cs typeface="Times New Roman" pitchFamily="18" charset="0"/>
              </a:rPr>
              <a:t>virtualization has emerged as one of the efficient ways to overcome numerous wireless networking challenges such as RF resource sharing. RF spectrum sharing in wireless networks focuses on increasing the usage efficiency of radio frequency (RF) spectrum with its increasing demand. To reduce uncertainties that accompany the spectrum sharing process caused by RF sensing, database-based spectrum sharing allows opportunistic spectrum access through occupancy information query of a spectrum database. In this paper, we propose a 2-level hierarchical spectrum allocation framework for multiple service-based virtual networks (VN) by leasing wireless resources from Wireless Infrastructure Providers (WIPs).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software defined network (SDN)-enabled virtualization configures the operating environment on the fly. This paper focuses on the competition between multiple VNs to get best RF channels to serve their users while eliminating the need for one-to-one contracts between VNs and WIPs. We develop a mathematical model for the spectrum allocation scheme which allows heterogeneous network configurations with better economic benefit. A trust-based security mechanism is also proposed for early detection and prevention of security attacks to maintain the availability attribute of the resource allocation process. Simulation results show that spectrum sharing is efficient, and assures service availability to perceived legitimate VN users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survey the existing work on wireless network virtualization, and classify this work in a coherent and meaningful manner, using virtualization theory.</a:t>
            </a:r>
          </a:p>
          <a:p>
            <a:pPr algn="just">
              <a:lnSpc>
                <a:spcPct val="150000"/>
              </a:lnSpc>
            </a:pPr>
            <a:r>
              <a:rPr lang="en-IN" sz="2000" dirty="0" smtClean="0">
                <a:latin typeface="Times New Roman" pitchFamily="18" charset="0"/>
                <a:cs typeface="Times New Roman" pitchFamily="18" charset="0"/>
              </a:rPr>
              <a:t>One advantage of having an ordered hierarchy of representation levels is that existing physical instantiations for abstract objects can be reused, since it is not an easy task to design a physical instantiation of an abstract system.</a:t>
            </a:r>
          </a:p>
          <a:p>
            <a:pPr algn="just">
              <a:lnSpc>
                <a:spcPct val="150000"/>
              </a:lnSpc>
            </a:pPr>
            <a:r>
              <a:rPr lang="en-IN" sz="2000" dirty="0" smtClean="0">
                <a:latin typeface="Times New Roman" pitchFamily="18" charset="0"/>
                <a:cs typeface="Times New Roman" pitchFamily="18" charset="0"/>
              </a:rPr>
              <a:t>Existing network providers have very few opportunities to distinguish themselves from their competitors and thus they equally have little incentive to develop and deploy new solutions.</a:t>
            </a:r>
          </a:p>
          <a:p>
            <a:pPr algn="just">
              <a:lnSpc>
                <a:spcPct val="150000"/>
              </a:lnSpc>
            </a:pPr>
            <a:r>
              <a:rPr lang="en-IN" sz="2000" dirty="0" smtClean="0">
                <a:latin typeface="Times New Roman" pitchFamily="18" charset="0"/>
                <a:cs typeface="Times New Roman" pitchFamily="18" charset="0"/>
              </a:rPr>
              <a:t>By splitting the roles of SP and IP, new experimental software and protocols can be tested in isolated networks, without affecting existing services.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mapping problem may be formulated as integer programming and solved accordingly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requests from virtual networks, the </a:t>
            </a:r>
            <a:r>
              <a:rPr lang="en-IN" sz="2000" dirty="0" err="1" smtClean="0">
                <a:latin typeface="Times New Roman" pitchFamily="18" charset="0"/>
                <a:cs typeface="Times New Roman" pitchFamily="18" charset="0"/>
              </a:rPr>
              <a:t>InPs</a:t>
            </a:r>
            <a:r>
              <a:rPr lang="en-IN" sz="2000" dirty="0" smtClean="0">
                <a:latin typeface="Times New Roman" pitchFamily="18" charset="0"/>
                <a:cs typeface="Times New Roman" pitchFamily="18" charset="0"/>
              </a:rPr>
              <a:t> need to map the virtual nodes/links to the physical nodes/paths, which is known to be a NP-hard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due to distinct capabilities and loads on the network entities, the decision rule update times can be various, resulting in inconsistency issue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Along with the benefits, WNV also poses various security issues. Since the SDN controller is responsible for dispatching and managing resources to different VNOs, it is vulnerable to </a:t>
            </a:r>
            <a:r>
              <a:rPr lang="en-IN" sz="2000" dirty="0" err="1" smtClean="0">
                <a:latin typeface="Times New Roman" pitchFamily="18" charset="0"/>
                <a:cs typeface="Times New Roman" pitchFamily="18" charset="0"/>
              </a:rPr>
              <a:t>denialof</a:t>
            </a:r>
            <a:r>
              <a:rPr lang="en-IN" sz="2000" dirty="0" smtClean="0">
                <a:latin typeface="Times New Roman" pitchFamily="18" charset="0"/>
                <a:cs typeface="Times New Roman" pitchFamily="18" charset="0"/>
              </a:rPr>
              <a:t>-service (</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attacks, which can paralyze all the virtual networks operation.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Wireless Network Virtualization (WNV) has been proposed as an extension of (wired) network virtualization to the wireless domain, with the main difference being the wireless links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Wireless network virtualization has been proposed as an extension of network virtualization to wireless networks, providing similar potential benefits in terms of flexibility and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We propose a test which determines whether proposed techniques are recursive, at least in theory.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the best of our knowledge, spectrum-level virtualization was first proposed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in which wireless network virtualization is considered as an extension to the wired network virtualization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GENI.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node and link mapping can be solved in an uncoordinated or coordinated fashion, considering the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performance and complexity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Specifically</a:t>
            </a:r>
            <a:r>
              <a:rPr lang="en-IN" sz="2000" dirty="0" smtClean="0">
                <a:latin typeface="Times New Roman" pitchFamily="18" charset="0"/>
                <a:cs typeface="Times New Roman" pitchFamily="18" charset="0"/>
              </a:rPr>
              <a:t>, each virtual network firstly determines the optimal resource capacity required to satisfy the average end-to-end performance requirement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Contrary to the previous case, virtual networks have no fixed resource requests and can adjust the capacity requests to balance the achievable performance and the cost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dependencies on the rules further make network update more complex. Dynamic and fast network update is of great importance to ensure the consistency and efficiency of WNV.</a:t>
            </a:r>
            <a:endParaRPr lang="en-US"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Cloud assisted </a:t>
                      </a:r>
                      <a:r>
                        <a:rPr lang="en-US" sz="2000" dirty="0" err="1">
                          <a:latin typeface="Times New Roman"/>
                          <a:ea typeface="Calibri"/>
                          <a:cs typeface="Latha"/>
                        </a:rPr>
                        <a:t>HetNets</a:t>
                      </a:r>
                      <a:r>
                        <a:rPr lang="en-US" sz="2000" dirty="0">
                          <a:latin typeface="Times New Roman"/>
                          <a:ea typeface="Calibri"/>
                          <a:cs typeface="Latha"/>
                        </a:rPr>
                        <a:t> toward 5G wireless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Zhang, N. Cheng, A. T. Gamage, K. Zhang, J. W. Mark, and X. Shen,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With the proliferation of connected devices and emerging data-hungry applications, the volume of mobile data traffic is predicted to have a 1000-fold growth by the year 2020.</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Scenarios for 5G mobile and wireless communications: the vision of the METIS project</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Osseiran, F. Boccardi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article, we describe the scenarios identified for the purpose of driving the 5G research direction.</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Beyond coexistence: Traffic steering in LTE networks with unlicensed bands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N. Zhang, S. Zhang, S. Wu, J. Ren, J. W. Mark, and X. Shen,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We first highlight the significance of traffic steering, and then present the typical applications and approaches for traffic steering.</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NVS: a substrate for virtualizing wireless resources in cellular networks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R. Kokku, R. Mahindra, H. Zhang, and S. Rangarajan,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This paper describes the design and implementation of a network virtualization substrate ( </a:t>
                      </a:r>
                      <a:r>
                        <a:rPr lang="en-IN" sz="2000" i="1" dirty="0">
                          <a:latin typeface="Times New Roman" pitchFamily="18" charset="0"/>
                          <a:ea typeface="Calibri"/>
                          <a:cs typeface="Times New Roman" pitchFamily="18" charset="0"/>
                        </a:rPr>
                        <a:t>NVS</a:t>
                      </a:r>
                      <a:r>
                        <a:rPr lang="en-IN" sz="2000" dirty="0">
                          <a:latin typeface="Times New Roman" pitchFamily="18" charset="0"/>
                          <a:ea typeface="Calibri"/>
                          <a:cs typeface="Times New Roman" pitchFamily="18" charset="0"/>
                        </a:rPr>
                        <a:t> ) for effective virtualization of wireless resources in cellular networks.</a:t>
                      </a: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jpg"/>
          <p:cNvPicPr>
            <a:picLocks noGrp="1" noChangeAspect="1" noChangeArrowheads="1"/>
          </p:cNvPicPr>
          <p:nvPr>
            <p:ph idx="1"/>
          </p:nvPr>
        </p:nvPicPr>
        <p:blipFill>
          <a:blip r:embed="rId2"/>
          <a:srcRect/>
          <a:stretch>
            <a:fillRect/>
          </a:stretch>
        </p:blipFill>
        <p:spPr bwMode="auto">
          <a:xfrm>
            <a:off x="2057400" y="1752600"/>
            <a:ext cx="6400800" cy="4572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article, we have proposed a resource allocation framework to pave the road towards wireless network virtualization. The procedure for WNV and the corresponding </a:t>
            </a:r>
            <a:r>
              <a:rPr lang="en-IN" dirty="0" err="1" smtClean="0">
                <a:latin typeface="Times New Roman" pitchFamily="18" charset="0"/>
                <a:cs typeface="Times New Roman" pitchFamily="18" charset="0"/>
              </a:rPr>
              <a:t>modeling</a:t>
            </a:r>
            <a:r>
              <a:rPr lang="en-IN" dirty="0" smtClean="0">
                <a:latin typeface="Times New Roman" pitchFamily="18" charset="0"/>
                <a:cs typeface="Times New Roman" pitchFamily="18" charset="0"/>
              </a:rPr>
              <a:t> approaches introduced provide some useful guidance and insights to study and realize WNV. Based on the proposed framework, many research topics can be facilitated, such as interaction among different parties and dynamic network-wide resource allocation. To accelerate the pace of WNV development and to better support diverse services/use cases in the 5G era and beyond, great research efforts on WNV are expected. </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G. Andrews, S. </a:t>
            </a:r>
            <a:r>
              <a:rPr lang="en-IN" sz="1600" dirty="0" err="1" smtClean="0">
                <a:latin typeface="Times New Roman" pitchFamily="18" charset="0"/>
                <a:cs typeface="Times New Roman" pitchFamily="18" charset="0"/>
              </a:rPr>
              <a:t>Buzzi</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S. V. </a:t>
            </a:r>
            <a:r>
              <a:rPr lang="en-IN" sz="1600" dirty="0" err="1" smtClean="0">
                <a:latin typeface="Times New Roman" pitchFamily="18" charset="0"/>
                <a:cs typeface="Times New Roman" pitchFamily="18" charset="0"/>
              </a:rPr>
              <a:t>Hanly</a:t>
            </a:r>
            <a:r>
              <a:rPr lang="en-IN" sz="1600" dirty="0" smtClean="0">
                <a:latin typeface="Times New Roman" pitchFamily="18" charset="0"/>
                <a:cs typeface="Times New Roman" pitchFamily="18" charset="0"/>
              </a:rPr>
              <a:t>, A. Lozano, A. C. Soong, and J. C. Zhang, “What will 5G be?” IEEE Journal on Selected Areas in Communications, vol. 32, no. 6, pp. 1065–1082,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N. Zhang, N. Cheng, A. T. </a:t>
            </a:r>
            <a:r>
              <a:rPr lang="en-IN" sz="1600" dirty="0" err="1" smtClean="0">
                <a:latin typeface="Times New Roman" pitchFamily="18" charset="0"/>
                <a:cs typeface="Times New Roman" pitchFamily="18" charset="0"/>
              </a:rPr>
              <a:t>Gamage</a:t>
            </a:r>
            <a:r>
              <a:rPr lang="en-IN" sz="1600" dirty="0" smtClean="0">
                <a:latin typeface="Times New Roman" pitchFamily="18" charset="0"/>
                <a:cs typeface="Times New Roman" pitchFamily="18" charset="0"/>
              </a:rPr>
              <a:t>, K. Zhang, J. W. Mark, and X.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“Cloud assisted </a:t>
            </a:r>
            <a:r>
              <a:rPr lang="en-IN" sz="1600" dirty="0" err="1" smtClean="0">
                <a:latin typeface="Times New Roman" pitchFamily="18" charset="0"/>
                <a:cs typeface="Times New Roman" pitchFamily="18" charset="0"/>
              </a:rPr>
              <a:t>HetNets</a:t>
            </a:r>
            <a:r>
              <a:rPr lang="en-IN" sz="1600" dirty="0" smtClean="0">
                <a:latin typeface="Times New Roman" pitchFamily="18" charset="0"/>
                <a:cs typeface="Times New Roman" pitchFamily="18" charset="0"/>
              </a:rPr>
              <a:t> toward 5G wireless networks,” IEEE Communications Magazine, vol. 53, no. 6, pp. 59–65,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Osseiran</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Boccardi</a:t>
            </a:r>
            <a:r>
              <a:rPr lang="en-IN" sz="1600" dirty="0" smtClean="0">
                <a:latin typeface="Times New Roman" pitchFamily="18" charset="0"/>
                <a:cs typeface="Times New Roman" pitchFamily="18" charset="0"/>
              </a:rPr>
              <a:t> et al., “Scenarios for 5G mobile and wireless communications: the vision of the METIS project,” IEEE Communications Magazine, vol. 52, no. 5, pp. 26–35,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N. Zhang, S. Zhang, S. Wu, J. </a:t>
            </a:r>
            <a:r>
              <a:rPr lang="en-IN" sz="1600" dirty="0" err="1" smtClean="0">
                <a:latin typeface="Times New Roman" pitchFamily="18" charset="0"/>
                <a:cs typeface="Times New Roman" pitchFamily="18" charset="0"/>
              </a:rPr>
              <a:t>Ren</a:t>
            </a:r>
            <a:r>
              <a:rPr lang="en-IN" sz="1600" dirty="0" smtClean="0">
                <a:latin typeface="Times New Roman" pitchFamily="18" charset="0"/>
                <a:cs typeface="Times New Roman" pitchFamily="18" charset="0"/>
              </a:rPr>
              <a:t>, J. W. Mark, and X.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“Beyond coexistence: Traffic steering in LTE networks with unlicensed bands,” IEEE Wireless Communications, vol. 23, no. 6, pp. 40–46,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 3GPP, “Technical specification group services and system aspects; network sharing; architecture and functional description,” TS 23.251 V11.5.0, 2015.</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R. </a:t>
            </a:r>
            <a:r>
              <a:rPr lang="en-IN" sz="1700" dirty="0" err="1" smtClean="0">
                <a:latin typeface="Times New Roman" pitchFamily="18" charset="0"/>
                <a:cs typeface="Times New Roman" pitchFamily="18" charset="0"/>
              </a:rPr>
              <a:t>Kokku</a:t>
            </a:r>
            <a:r>
              <a:rPr lang="en-IN" sz="1700" dirty="0" smtClean="0">
                <a:latin typeface="Times New Roman" pitchFamily="18" charset="0"/>
                <a:cs typeface="Times New Roman" pitchFamily="18" charset="0"/>
              </a:rPr>
              <a:t>, R. Mahindra, H. Zhang, and S. </a:t>
            </a:r>
            <a:r>
              <a:rPr lang="en-IN" sz="1700" dirty="0" err="1" smtClean="0">
                <a:latin typeface="Times New Roman" pitchFamily="18" charset="0"/>
                <a:cs typeface="Times New Roman" pitchFamily="18" charset="0"/>
              </a:rPr>
              <a:t>Rangarajan</a:t>
            </a:r>
            <a:r>
              <a:rPr lang="en-IN" sz="1700" dirty="0" smtClean="0">
                <a:latin typeface="Times New Roman" pitchFamily="18" charset="0"/>
                <a:cs typeface="Times New Roman" pitchFamily="18" charset="0"/>
              </a:rPr>
              <a:t>, “NVS: a substrate for </a:t>
            </a:r>
            <a:r>
              <a:rPr lang="en-IN" sz="1700" dirty="0" err="1" smtClean="0">
                <a:latin typeface="Times New Roman" pitchFamily="18" charset="0"/>
                <a:cs typeface="Times New Roman" pitchFamily="18" charset="0"/>
              </a:rPr>
              <a:t>virtualizing</a:t>
            </a:r>
            <a:r>
              <a:rPr lang="en-IN" sz="1700" dirty="0" smtClean="0">
                <a:latin typeface="Times New Roman" pitchFamily="18" charset="0"/>
                <a:cs typeface="Times New Roman" pitchFamily="18" charset="0"/>
              </a:rPr>
              <a:t> wireless resources in cellular networks,” IEEE/ACM Transactions on Networking, vol. 20, no. 5, pp. 1333–1346, 2012.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I. F. </a:t>
            </a:r>
            <a:r>
              <a:rPr lang="en-IN" sz="1700" dirty="0" err="1" smtClean="0">
                <a:latin typeface="Times New Roman" pitchFamily="18" charset="0"/>
                <a:cs typeface="Times New Roman" pitchFamily="18" charset="0"/>
              </a:rPr>
              <a:t>Akyildiz</a:t>
            </a:r>
            <a:r>
              <a:rPr lang="en-IN" sz="1700" dirty="0" smtClean="0">
                <a:latin typeface="Times New Roman" pitchFamily="18" charset="0"/>
                <a:cs typeface="Times New Roman" pitchFamily="18" charset="0"/>
              </a:rPr>
              <a:t>, S.-C. Lin, and P. Wang, “Wireless software-defined networks (W-SDNs) and network function virtualization (NFV) for 5g cellular systems: An overview and qualitative evaluation,” Computer Networks, vol. 93, pp. 66–79, 2015.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C. Liang and F. R. Yu, “Wireless network virtualization: A survey, some research issues and challenges,” IEEE Communications Surveys and Tutorials, vol. 17, no. 1, pp. 358–380, 2015.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ONF, “Applying SDN Architecture to 5G Slicing,” TR-526, 2016.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J. Liu, Z. Jiang, N. Kato, O. Akashi, and A. </a:t>
            </a:r>
            <a:r>
              <a:rPr lang="en-IN" sz="1700" dirty="0" err="1" smtClean="0">
                <a:latin typeface="Times New Roman" pitchFamily="18" charset="0"/>
                <a:cs typeface="Times New Roman" pitchFamily="18" charset="0"/>
              </a:rPr>
              <a:t>Takahara</a:t>
            </a:r>
            <a:r>
              <a:rPr lang="en-IN" sz="1700" dirty="0" smtClean="0">
                <a:latin typeface="Times New Roman" pitchFamily="18" charset="0"/>
                <a:cs typeface="Times New Roman" pitchFamily="18" charset="0"/>
              </a:rPr>
              <a:t>, “Reliability evaluation for NFV deployment of future mobile broadband networks,” IEEE Wireless Communications, vol. 23, no. 3, pp. 90–96, 2016.</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1261</TotalTime>
  <Words>1507</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Scalable Service-Driven Database-Enabled Wireless Network Virtualization for Robust RF Sharing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2021-06-12T10:58:13Z</dcterms:modified>
</cp:coreProperties>
</file>