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Quality of Service Based Minimal Latency Routing for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Minimized </a:t>
            </a:r>
            <a:r>
              <a:rPr lang="en-IN" sz="2000" dirty="0" smtClean="0">
                <a:latin typeface="Times New Roman" pitchFamily="18" charset="0"/>
                <a:cs typeface="Times New Roman" pitchFamily="18" charset="0"/>
              </a:rPr>
              <a:t>and nearly deterministic end-to-end latency facilitates real-time data acquisition and actuator control. In addition, defined latency is an integral part of quality oriented service in order to get closer to the reliability of wired networks and at the same time take advantage of wireless networking. This paper introduces a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routing protocol capable of balancing power consumption between wireless sensor and actuator nodes while minimizing end-to-end latency. We introduce a TDMA scheme in the routed wireless network to enable defined latency and in addition it improves the energy efficiency by avoiding collisions which eliminates time and energy consuming retries. Our novel routing method allows latency and round-trip times to be calculated in advance. We implemented a demonstrator and show experimental results of a wireless sensor network with our proposed routing scheme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algorithm is simulated on network simulator ns-2 and its performance is compared with an existing protocol.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Recent convergence of technological and application trends has resulted in an exceptional level of interest in wireless </a:t>
            </a:r>
            <a:r>
              <a:rPr lang="en-IN" sz="2000" dirty="0" err="1" smtClean="0">
                <a:latin typeface="Times New Roman" pitchFamily="18" charset="0"/>
                <a:cs typeface="Times New Roman" pitchFamily="18" charset="0"/>
              </a:rPr>
              <a:t>adhoc</a:t>
            </a:r>
            <a:r>
              <a:rPr lang="en-IN" sz="2000" dirty="0" smtClean="0">
                <a:latin typeface="Times New Roman" pitchFamily="18" charset="0"/>
                <a:cs typeface="Times New Roman" pitchFamily="18" charset="0"/>
              </a:rPr>
              <a:t> networks and in particular in wireless sensor networks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situations where the amount of data to be exchanged is small and the quality of the paths is not important, an alternative technique is </a:t>
            </a:r>
            <a:r>
              <a:rPr lang="en-IN" sz="2000" dirty="0" err="1" smtClean="0">
                <a:latin typeface="Times New Roman" pitchFamily="18" charset="0"/>
                <a:cs typeface="Times New Roman" pitchFamily="18" charset="0"/>
              </a:rPr>
              <a:t>rumor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routing.</a:t>
            </a:r>
          </a:p>
          <a:p>
            <a:pPr algn="just">
              <a:lnSpc>
                <a:spcPct val="150000"/>
              </a:lnSpc>
            </a:pPr>
            <a:r>
              <a:rPr lang="en-IN" sz="2000" dirty="0" smtClean="0">
                <a:latin typeface="Times New Roman" pitchFamily="18" charset="0"/>
                <a:cs typeface="Times New Roman" pitchFamily="18" charset="0"/>
              </a:rPr>
              <a:t>An agent emanates out of each node and propagates the data or interest. As the agents move, the corresponding data is stored in all nodes that the agents pass through.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these algorithms iteratively update the weighted cost in finding optimal routes in a graph, they show to be problematic in case of network fluctuations and failures due to the learning adaptation methodology, thus increasing energy consumption and reducing network lifetime </a:t>
            </a:r>
            <a:r>
              <a:rPr lang="en-IN" sz="2000" dirty="0" smtClean="0">
                <a:latin typeface="Times New Roman" pitchFamily="18" charset="0"/>
                <a:cs typeface="Times New Roman" pitchFamily="18" charset="0"/>
              </a:rPr>
              <a:t>significantly.</a:t>
            </a:r>
          </a:p>
          <a:p>
            <a:pPr algn="just">
              <a:lnSpc>
                <a:spcPct val="150000"/>
              </a:lnSpc>
            </a:pPr>
            <a:r>
              <a:rPr lang="en-IN" sz="2000" dirty="0" smtClean="0">
                <a:latin typeface="Times New Roman" pitchFamily="18" charset="0"/>
                <a:cs typeface="Times New Roman" pitchFamily="18" charset="0"/>
              </a:rPr>
              <a:t>To overcome the resulting problems, concepts for synchronization and determining the wake-up interval are adapted according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which enables synchronicity of ±1 clock period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focus on the impact of various design parameters on the performance of the routing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look at the impact of the SNR threshold on the network discovery phase and evaluate the number of layers that are necessary to maintain a given SNR threshold.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query-based adaptive routing protocol is proposed that can satisfy multiple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such as reliability and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properties of the proposed routing algorithm have been presented and the effectiveness of the protocol has been demonstrated by extensive simulations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contrast to most of the current algorithms, the proposed algorithm does not attempt to optimize on a single parameter e.g., energy, latency and reliability.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proposed protocol will work even is situations where in-network processing and data aggregation is done at some intermediate sensor nodes.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imperfections in the wireless medium result in performance degradation and restrict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for IWSN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the focus has been on the design and development of medium access control (MAC) protocols that improve the network performance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more complex multi-hop networks, routing algorithms become crucial as they determine routes and channels for the transmission as well as the redundancy policy, and in this manner directly affect the aforementioned performance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aspect is crucial in providing a guaranteed </a:t>
            </a:r>
            <a:r>
              <a:rPr lang="en-IN" sz="2000" dirty="0" err="1" smtClean="0">
                <a:latin typeface="Times New Roman" pitchFamily="18" charset="0"/>
                <a:cs typeface="Times New Roman" pitchFamily="18" charset="0"/>
              </a:rPr>
              <a:t>endto</a:t>
            </a:r>
            <a:r>
              <a:rPr lang="en-IN" sz="2000" dirty="0" smtClean="0">
                <a:latin typeface="Times New Roman" pitchFamily="18" charset="0"/>
                <a:cs typeface="Times New Roman" pitchFamily="18" charset="0"/>
              </a:rPr>
              <a:t>-end performance and it is especially demanded for real-time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 and Actuator Networks: Technologies, Analysis and Design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Verdone, D. Dardari, G. Mazzini, and A. Conti,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When choosing the technology options to develop a wireless sensor network (WSN), it is vital that their performance level can be assessed for the type of application intended.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Industrial wireless sensor and actuator networks in industry 4.0: Exploring requirements, protocols, and challenges - A MAC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Raza, M. Faheem, and M. Guenes,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main focus is on the medium access control (MAC) layer that can be exploited to satisfy such requirements.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DistributedHART</a:t>
                      </a:r>
                      <a:r>
                        <a:rPr lang="en-US" sz="2000" dirty="0">
                          <a:latin typeface="Times New Roman"/>
                          <a:ea typeface="Calibri"/>
                          <a:cs typeface="Latha"/>
                        </a:rPr>
                        <a:t>: A Distributed Real-Time Scheduling System for </a:t>
                      </a:r>
                      <a:r>
                        <a:rPr lang="en-US" sz="2000" dirty="0" err="1">
                          <a:latin typeface="Times New Roman"/>
                          <a:ea typeface="Calibri"/>
                          <a:cs typeface="Latha"/>
                        </a:rPr>
                        <a:t>WirelessHART</a:t>
                      </a:r>
                      <a:r>
                        <a:rPr lang="en-US" sz="2000" dirty="0">
                          <a:latin typeface="Times New Roman"/>
                          <a:ea typeface="Calibri"/>
                          <a:cs typeface="Latha"/>
                        </a:rPr>
                        <a:t>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P. Modekurthy, A. Saifullah, and S. Madria,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address these challenges, we propose DistributedHART - a distributed real-time scheduling system for WirelessHART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Graph Routing and Scheduling for Industrial Wireless Sensor-Actuator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Shi, M. Sha, and Z. Yang,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exists an emerging demand for deploying a large number of field devices in an industrial facility and connecting them through the WSAN.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371600"/>
            <a:ext cx="60960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buNone/>
            </a:pPr>
            <a:r>
              <a:rPr lang="en-IN" dirty="0" smtClean="0">
                <a:latin typeface="Times New Roman" pitchFamily="18" charset="0"/>
                <a:cs typeface="Times New Roman" pitchFamily="18" charset="0"/>
              </a:rPr>
              <a:t>    With </a:t>
            </a:r>
            <a:r>
              <a:rPr lang="en-IN" dirty="0" smtClean="0">
                <a:latin typeface="Times New Roman" pitchFamily="18" charset="0"/>
                <a:cs typeface="Times New Roman" pitchFamily="18" charset="0"/>
              </a:rPr>
              <a:t>QMLR, we introduce a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based routing algorithm which features defined latency. The algorithm is supported by the power efficient WSN protocol </a:t>
            </a:r>
            <a:r>
              <a:rPr lang="en-IN" dirty="0" err="1" smtClean="0">
                <a:latin typeface="Times New Roman" pitchFamily="18" charset="0"/>
                <a:cs typeface="Times New Roman" pitchFamily="18" charset="0"/>
              </a:rPr>
              <a:t>EPhESOS</a:t>
            </a:r>
            <a:r>
              <a:rPr lang="en-IN" dirty="0" smtClean="0">
                <a:latin typeface="Times New Roman" pitchFamily="18" charset="0"/>
                <a:cs typeface="Times New Roman" pitchFamily="18" charset="0"/>
              </a:rPr>
              <a:t> but is also applicable to other real-time wireless communication protocols. The QMLR algorithm uses the SNR of the communication channel as control parameter for the link quality and inserts a load balancing between nodes in terms of energy consumption when nodes are acting as relays. Our analysis show that the network is adapting to the node density and communication channel based on the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criteria. Supported by the discovered structure of the network imposed by the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criteria, the algorithm guarantees a packet delivery rate. We show that for a packet length of 256 bit, a packet error rate of 10−6 is achievable for an SNR of at least 10 dB. Furthermore, when accounting for possible retransmissions over </a:t>
            </a:r>
            <a:r>
              <a:rPr lang="en-IN" dirty="0" err="1" smtClean="0">
                <a:latin typeface="Times New Roman" pitchFamily="18" charset="0"/>
                <a:cs typeface="Times New Roman" pitchFamily="18" charset="0"/>
              </a:rPr>
              <a:t>multipe</a:t>
            </a:r>
            <a:r>
              <a:rPr lang="en-IN" dirty="0" smtClean="0">
                <a:latin typeface="Times New Roman" pitchFamily="18" charset="0"/>
                <a:cs typeface="Times New Roman" pitchFamily="18" charset="0"/>
              </a:rPr>
              <a:t> hops, we show that for SNR &gt; 5 dB the probability of having </a:t>
            </a:r>
            <a:r>
              <a:rPr lang="en-IN" dirty="0" err="1" smtClean="0">
                <a:latin typeface="Times New Roman" pitchFamily="18" charset="0"/>
                <a:cs typeface="Times New Roman" pitchFamily="18" charset="0"/>
              </a:rPr>
              <a:t>kretransmissions</a:t>
            </a:r>
            <a:r>
              <a:rPr lang="en-IN" dirty="0" smtClean="0">
                <a:latin typeface="Times New Roman" pitchFamily="18" charset="0"/>
                <a:cs typeface="Times New Roman" pitchFamily="18" charset="0"/>
              </a:rPr>
              <a:t> is similar to that of one-retransmission. This indicates the improvement in terms of achieving nearly deterministic latency if the SNR threshold is increased accordingly. Finally, we show a hardware implementation and demonstrate the concept of QMLR and its usability in low-power wireless sensor networks. The network discovery process is presented with off-the-shelf sensor nodes and specially designed </a:t>
            </a:r>
            <a:r>
              <a:rPr lang="en-IN" dirty="0" err="1" smtClean="0">
                <a:latin typeface="Times New Roman" pitchFamily="18" charset="0"/>
                <a:cs typeface="Times New Roman" pitchFamily="18" charset="0"/>
              </a:rPr>
              <a:t>solarpowered</a:t>
            </a:r>
            <a:r>
              <a:rPr lang="en-IN" dirty="0" smtClean="0">
                <a:latin typeface="Times New Roman" pitchFamily="18" charset="0"/>
                <a:cs typeface="Times New Roman" pitchFamily="18" charset="0"/>
              </a:rPr>
              <a:t> sensor nodes to support wireless autarkic sensor technology in the real world.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a:t>
            </a:r>
            <a:r>
              <a:rPr lang="en-IN" sz="1600" dirty="0" err="1" smtClean="0">
                <a:latin typeface="Times New Roman" pitchFamily="18" charset="0"/>
                <a:cs typeface="Times New Roman" pitchFamily="18" charset="0"/>
              </a:rPr>
              <a:t>Verdone</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Dardari</a:t>
            </a:r>
            <a:r>
              <a:rPr lang="en-IN" sz="1600" dirty="0" smtClean="0">
                <a:latin typeface="Times New Roman" pitchFamily="18" charset="0"/>
                <a:cs typeface="Times New Roman" pitchFamily="18" charset="0"/>
              </a:rPr>
              <a:t>, G. Mazzini, and A. Conti, Wireless Sensor and Actuator Networks: Technologies, Analysis and Design, A. Press, Ed. Elsevier Ltd.,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IEEE Standard for Low-Rate Wireless Networks, IEEE 802.15.4-2015 Std., April 2016</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Raza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Faheem</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Guenes</a:t>
            </a:r>
            <a:r>
              <a:rPr lang="en-IN" sz="1600" dirty="0" smtClean="0">
                <a:latin typeface="Times New Roman" pitchFamily="18" charset="0"/>
                <a:cs typeface="Times New Roman" pitchFamily="18" charset="0"/>
              </a:rPr>
              <a:t>, “Industrial wireless sensor and actuator networks in industry 4.0: Exploring requirements, protocols, and challenges - A MAC survey,” International Journal of Communication Systems,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P. </a:t>
            </a:r>
            <a:r>
              <a:rPr lang="en-IN" sz="1600" dirty="0" err="1" smtClean="0">
                <a:latin typeface="Times New Roman" pitchFamily="18" charset="0"/>
                <a:cs typeface="Times New Roman" pitchFamily="18" charset="0"/>
              </a:rPr>
              <a:t>Modekurthy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Saifullah</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Madria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DistributedHART</a:t>
            </a:r>
            <a:r>
              <a:rPr lang="en-IN" sz="1600" dirty="0" smtClean="0">
                <a:latin typeface="Times New Roman" pitchFamily="18" charset="0"/>
                <a:cs typeface="Times New Roman" pitchFamily="18" charset="0"/>
              </a:rPr>
              <a:t>: A Distributed Real-Time Scheduling System for </a:t>
            </a:r>
            <a:r>
              <a:rPr lang="en-IN" sz="1600" dirty="0" err="1" smtClean="0">
                <a:latin typeface="Times New Roman" pitchFamily="18" charset="0"/>
                <a:cs typeface="Times New Roman" pitchFamily="18" charset="0"/>
              </a:rPr>
              <a:t>WirelessHART</a:t>
            </a:r>
            <a:r>
              <a:rPr lang="en-IN" sz="1600" dirty="0" smtClean="0">
                <a:latin typeface="Times New Roman" pitchFamily="18" charset="0"/>
                <a:cs typeface="Times New Roman" pitchFamily="18" charset="0"/>
              </a:rPr>
              <a:t> Networks,” in 2019 IEEE Real-Time and Embedded Technology and Applications Symposium (RTAS), 2019, pp. 216–227.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Shi, M. </a:t>
            </a:r>
            <a:r>
              <a:rPr lang="en-IN" sz="1600" dirty="0" err="1" smtClean="0">
                <a:latin typeface="Times New Roman" pitchFamily="18" charset="0"/>
                <a:cs typeface="Times New Roman" pitchFamily="18" charset="0"/>
              </a:rPr>
              <a:t>Sha</a:t>
            </a:r>
            <a:r>
              <a:rPr lang="en-IN" sz="1600" dirty="0" smtClean="0">
                <a:latin typeface="Times New Roman" pitchFamily="18" charset="0"/>
                <a:cs typeface="Times New Roman" pitchFamily="18" charset="0"/>
              </a:rPr>
              <a:t>, and Z. Yang, “Distributed Graph Routing and Scheduling for Industrial Wireless Sensor-Actuator Networks,” IEEE/ACM Transactions on Networking, vol. 27, no. 4, pp. 1669–1682, 2019.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Zhang and A. Burns, “Improvement to Quick Processor-Demand Analysis for EDF-Scheduled Real-Time Systems,” in 2009 21st </a:t>
            </a:r>
            <a:r>
              <a:rPr lang="en-IN" sz="1600" dirty="0" err="1" smtClean="0">
                <a:latin typeface="Times New Roman" pitchFamily="18" charset="0"/>
                <a:cs typeface="Times New Roman" pitchFamily="18" charset="0"/>
              </a:rPr>
              <a:t>Euromicro</a:t>
            </a:r>
            <a:r>
              <a:rPr lang="en-IN" sz="1600" dirty="0" smtClean="0">
                <a:latin typeface="Times New Roman" pitchFamily="18" charset="0"/>
                <a:cs typeface="Times New Roman" pitchFamily="18" charset="0"/>
              </a:rPr>
              <a:t> Conference on Real-Time Systems, 2009, pp. 76–86.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Zhao </a:t>
            </a:r>
            <a:r>
              <a:rPr lang="en-IN" sz="1600" dirty="0" err="1" smtClean="0">
                <a:latin typeface="Times New Roman" pitchFamily="18" charset="0"/>
                <a:cs typeface="Times New Roman" pitchFamily="18" charset="0"/>
              </a:rPr>
              <a:t>Jindong</a:t>
            </a:r>
            <a:r>
              <a:rPr lang="en-IN" sz="1600" dirty="0" smtClean="0">
                <a:latin typeface="Times New Roman" pitchFamily="18" charset="0"/>
                <a:cs typeface="Times New Roman" pitchFamily="18" charset="0"/>
              </a:rPr>
              <a:t>, Liang </a:t>
            </a:r>
            <a:r>
              <a:rPr lang="en-IN" sz="1600" dirty="0" err="1" smtClean="0">
                <a:latin typeface="Times New Roman" pitchFamily="18" charset="0"/>
                <a:cs typeface="Times New Roman" pitchFamily="18" charset="0"/>
              </a:rPr>
              <a:t>Zhenjun</a:t>
            </a:r>
            <a:r>
              <a:rPr lang="en-IN" sz="1600" dirty="0" smtClean="0">
                <a:latin typeface="Times New Roman" pitchFamily="18" charset="0"/>
                <a:cs typeface="Times New Roman" pitchFamily="18" charset="0"/>
              </a:rPr>
              <a:t>, and Zhao </a:t>
            </a:r>
            <a:r>
              <a:rPr lang="en-IN" sz="1600" dirty="0" err="1" smtClean="0">
                <a:latin typeface="Times New Roman" pitchFamily="18" charset="0"/>
                <a:cs typeface="Times New Roman" pitchFamily="18" charset="0"/>
              </a:rPr>
              <a:t>Yaopei</a:t>
            </a:r>
            <a:r>
              <a:rPr lang="en-IN" sz="1600" dirty="0" smtClean="0">
                <a:latin typeface="Times New Roman" pitchFamily="18" charset="0"/>
                <a:cs typeface="Times New Roman" pitchFamily="18" charset="0"/>
              </a:rPr>
              <a:t>, “ELHFR: A graph routing in industrial wireless mesh network,” in 2009 International Conference on Information and Automation, 2009, pp. 106–110.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J. Cao, and X. Liu, “Lossless in-network processing in </a:t>
            </a:r>
            <a:r>
              <a:rPr lang="en-IN" sz="1600" dirty="0" err="1" smtClean="0">
                <a:latin typeface="Times New Roman" pitchFamily="18" charset="0"/>
                <a:cs typeface="Times New Roman" pitchFamily="18" charset="0"/>
              </a:rPr>
              <a:t>wsns</a:t>
            </a:r>
            <a:r>
              <a:rPr lang="en-IN" sz="1600" dirty="0" smtClean="0">
                <a:latin typeface="Times New Roman" pitchFamily="18" charset="0"/>
                <a:cs typeface="Times New Roman" pitchFamily="18" charset="0"/>
              </a:rPr>
              <a:t> for domain-specific monitoring applications,” IEEE Transactions on Industrial Informatics, vol. 13, no. 5, pp. 2130–2139, Oct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Zhang, A. Yan, and T. Ma, “Energy-Balanced Routing for Maximizing Network Lifetime in </a:t>
            </a:r>
            <a:r>
              <a:rPr lang="en-IN" sz="1600" dirty="0" err="1" smtClean="0">
                <a:latin typeface="Times New Roman" pitchFamily="18" charset="0"/>
                <a:cs typeface="Times New Roman" pitchFamily="18" charset="0"/>
              </a:rPr>
              <a:t>WirelessHART</a:t>
            </a:r>
            <a:r>
              <a:rPr lang="en-IN" sz="1600" dirty="0" smtClean="0">
                <a:latin typeface="Times New Roman" pitchFamily="18" charset="0"/>
                <a:cs typeface="Times New Roman" pitchFamily="18" charset="0"/>
              </a:rPr>
              <a:t>,” International Journal of Distributed Sensor Networks, vol. 9, no. 10, p. 173185, 2013</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[10] X. Han, X. Ma, and D. Chen, “Energy-balancing routing algorithm for </a:t>
            </a:r>
            <a:r>
              <a:rPr lang="en-IN" sz="1600" dirty="0" err="1" smtClean="0">
                <a:latin typeface="Times New Roman" pitchFamily="18" charset="0"/>
                <a:cs typeface="Times New Roman" pitchFamily="18" charset="0"/>
              </a:rPr>
              <a:t>wirelesshart</a:t>
            </a:r>
            <a:r>
              <a:rPr lang="en-IN" sz="1600" dirty="0" smtClean="0">
                <a:latin typeface="Times New Roman" pitchFamily="18" charset="0"/>
                <a:cs typeface="Times New Roman" pitchFamily="18" charset="0"/>
              </a:rPr>
              <a:t>,” in 2019 15th IEEE International Workshop on Factory Communication Systems (WFCS), 2019, pp. 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1493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Quality of Service Based Minimal Latency Routing for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2021-06-12T08:39:54Z</dcterms:modified>
</cp:coreProperties>
</file>