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p:scale>
          <a:sx n="70" d="100"/>
          <a:sy n="70" d="100"/>
        </p:scale>
        <p:origin x="-1374" y="-54"/>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6/12/2021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6/12/2021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6/12/2021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6/12/2021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6/12/2021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6/12/2021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Predictive Boundary Tracking based on Motion </a:t>
            </a:r>
            <a:r>
              <a:rPr lang="en-IN" b="1" dirty="0" err="1" smtClean="0">
                <a:latin typeface="Times New Roman" pitchFamily="18" charset="0"/>
                <a:cs typeface="Times New Roman" pitchFamily="18" charset="0"/>
              </a:rPr>
              <a:t>Behavior</a:t>
            </a:r>
            <a:r>
              <a:rPr lang="en-IN" b="1" dirty="0" smtClean="0">
                <a:latin typeface="Times New Roman" pitchFamily="18" charset="0"/>
                <a:cs typeface="Times New Roman" pitchFamily="18" charset="0"/>
              </a:rPr>
              <a:t> Learning for Continuous Objects in Industrial Wireless Sensor Networks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diffusion of toxic gas, biochemical material, and radio-active contamination, known as continuous objects, endangers the safe production of petrochemical and nuclear industry. Industrial wireless sensor networks are a new paradigm, which shows great potential in monitoring evolving hazardous phenomena in unfriendly industrial field. To prolong the lifetime of IWSNs, existing research focuses on energy-efficient boundary nodes selection. However, sensor state cannot be scheduled proactively due to the difficulty of predicting the spatiotemporal evolution of diffusive hazard.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article, we propose a predictive boundary tracking algorithm based on motion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learning (MBLPT) for continuous objects in IWSNs. Considering the multiple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patterns exhibited by continuous objects, MBLPB establishes data-driven models for motion state recognition, and then utilizes Bayesian model averaging for future boundary prediction. The prediction of MBLPT provides the knowledge for establishing a wake-up zone, in which sleeping nodes are activated in advance to participate in tracking the upcoming boundary. Simulation results demonstrate that MBLPB achieves superior energy efficiency under acceptable tracking accuracy.</a:t>
            </a: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this paper, we compare the continuous object localization and boundary detection schemes with respect to complexity, energy consumption, and estimation accuracy.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Moreover</a:t>
            </a:r>
            <a:r>
              <a:rPr lang="en-IN" sz="2000" dirty="0" smtClean="0">
                <a:latin typeface="Times New Roman" pitchFamily="18" charset="0"/>
                <a:cs typeface="Times New Roman" pitchFamily="18" charset="0"/>
              </a:rPr>
              <a:t>, this paper presents the research directions for existing and future gas leakage source localization and boundary estimation schemes with WSNs.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is noted that this method outperforms several existing methods with the CRB accuracy.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survey provides a comprehensive overview of the existing and emerging work on gas leakage source detection and tracking of continuous objects with </a:t>
            </a:r>
            <a:r>
              <a:rPr lang="en-IN" sz="2000" dirty="0" err="1" smtClean="0">
                <a:latin typeface="Times New Roman" pitchFamily="18" charset="0"/>
                <a:cs typeface="Times New Roman" pitchFamily="18" charset="0"/>
              </a:rPr>
              <a:t>WSNs.Multiple</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gas source localization is less discussed in the existing literature.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914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itinerary scheduling of multiple mobile sensors can be reduced to a </a:t>
            </a:r>
            <a:r>
              <a:rPr lang="en-IN" sz="2000" dirty="0" err="1" smtClean="0">
                <a:latin typeface="Times New Roman" pitchFamily="18" charset="0"/>
                <a:cs typeface="Times New Roman" pitchFamily="18" charset="0"/>
              </a:rPr>
              <a:t>multiobjective</a:t>
            </a:r>
            <a:r>
              <a:rPr lang="en-IN" sz="2000" dirty="0" smtClean="0">
                <a:latin typeface="Times New Roman" pitchFamily="18" charset="0"/>
                <a:cs typeface="Times New Roman" pitchFamily="18" charset="0"/>
              </a:rPr>
              <a:t> optimization problem, which can be solved through adopting heuristic algorithms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do not focus on static sensors’ data transmission strategy mainly because many researches have worked on data transmission routing problem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requires that energy consumption and time consumption are similar for each mobile sensor. It can be formulated as a </a:t>
            </a:r>
            <a:r>
              <a:rPr lang="en-IN" sz="2000" dirty="0" err="1" smtClean="0">
                <a:latin typeface="Times New Roman" pitchFamily="18" charset="0"/>
                <a:cs typeface="Times New Roman" pitchFamily="18" charset="0"/>
              </a:rPr>
              <a:t>multiobjective</a:t>
            </a:r>
            <a:r>
              <a:rPr lang="en-IN" sz="2000" dirty="0" smtClean="0">
                <a:latin typeface="Times New Roman" pitchFamily="18" charset="0"/>
                <a:cs typeface="Times New Roman" pitchFamily="18" charset="0"/>
              </a:rPr>
              <a:t> optimization problem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solve this </a:t>
            </a:r>
            <a:r>
              <a:rPr lang="en-IN" sz="2000" dirty="0" err="1" smtClean="0">
                <a:latin typeface="Times New Roman" pitchFamily="18" charset="0"/>
                <a:cs typeface="Times New Roman" pitchFamily="18" charset="0"/>
              </a:rPr>
              <a:t>multiobjective</a:t>
            </a:r>
            <a:r>
              <a:rPr lang="en-IN" sz="2000" dirty="0" smtClean="0">
                <a:latin typeface="Times New Roman" pitchFamily="18" charset="0"/>
                <a:cs typeface="Times New Roman" pitchFamily="18" charset="0"/>
              </a:rPr>
              <a:t> and </a:t>
            </a:r>
            <a:r>
              <a:rPr lang="en-IN" sz="2000" dirty="0" err="1" smtClean="0">
                <a:latin typeface="Times New Roman" pitchFamily="18" charset="0"/>
                <a:cs typeface="Times New Roman" pitchFamily="18" charset="0"/>
              </a:rPr>
              <a:t>multiconstrained</a:t>
            </a:r>
            <a:r>
              <a:rPr lang="en-IN" sz="2000" dirty="0" smtClean="0">
                <a:latin typeface="Times New Roman" pitchFamily="18" charset="0"/>
                <a:cs typeface="Times New Roman" pitchFamily="18" charset="0"/>
              </a:rPr>
              <a:t> optimization problem, heuristic algorithm like ACO can be applied to solve this kind of issues </a:t>
            </a:r>
            <a:r>
              <a:rPr lang="en-IN"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6858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19200" y="5334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An improved scheme is proposed in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that reduces complexity of the algorithm by applying the decay factor.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Afterward</a:t>
            </a:r>
            <a:r>
              <a:rPr lang="en-IN" sz="2000" dirty="0" smtClean="0">
                <a:latin typeface="Times New Roman" pitchFamily="18" charset="0"/>
                <a:cs typeface="Times New Roman" pitchFamily="18" charset="0"/>
              </a:rPr>
              <a:t>, an effective source localization algorithm called equilateral triangular distribution </a:t>
            </a:r>
            <a:r>
              <a:rPr lang="en-IN" sz="2000" dirty="0" err="1" smtClean="0">
                <a:latin typeface="Times New Roman" pitchFamily="18" charset="0"/>
                <a:cs typeface="Times New Roman" pitchFamily="18" charset="0"/>
              </a:rPr>
              <a:t>trilateration</a:t>
            </a:r>
            <a:r>
              <a:rPr lang="en-IN" sz="2000" dirty="0" smtClean="0">
                <a:latin typeface="Times New Roman" pitchFamily="18" charset="0"/>
                <a:cs typeface="Times New Roman" pitchFamily="18" charset="0"/>
              </a:rPr>
              <a:t> algorithm (ETDT) is proposed in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where the beacon nodes are deployed in the equilateral triangles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prolong the network lifetime, a distributed processing is proposed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where many intermediate estimates (IEs) are used in some of the active nodes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distributed source localization method is proposed based on convex </a:t>
            </a:r>
            <a:r>
              <a:rPr lang="en-IN" sz="2000" dirty="0" smtClean="0">
                <a:latin typeface="Times New Roman" pitchFamily="18" charset="0"/>
                <a:cs typeface="Times New Roman" pitchFamily="18" charset="0"/>
              </a:rPr>
              <a:t>sets. Meanwhile</a:t>
            </a:r>
            <a:r>
              <a:rPr lang="en-IN" sz="2000" dirty="0" smtClean="0">
                <a:latin typeface="Times New Roman" pitchFamily="18" charset="0"/>
                <a:cs typeface="Times New Roman" pitchFamily="18" charset="0"/>
              </a:rPr>
              <a:t>, two parametric belief representation methods, which are suitable for various source types in different environments, are proposed for the distributed processing.</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Extensive evaluations are conducted to evaluate the accuracy of object boundary and the performance of mobile sensors deployment technique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analyze the performance of mobile sensors. After network initialization, we select some stop stations on the predicted BL</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a mobile WSN is applied to intrusion detection, and fog computing is applied to improve the network performance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Energy efficiency is the key issue in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since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smart things are mostly battery-powered, and they are hardly to be recharged due to the harsh working environment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Mobile sensors collaborate to bypass sensing holes for generating a precise object boundary, while the energy efficiency is a main concern.</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20484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err="1">
                          <a:latin typeface="Times New Roman" pitchFamily="18" charset="0"/>
                          <a:ea typeface="Calibri"/>
                          <a:cs typeface="Times New Roman" pitchFamily="18" charset="0"/>
                        </a:rPr>
                        <a:t>FogRoute</a:t>
                      </a:r>
                      <a:r>
                        <a:rPr lang="en-US" sz="2000" dirty="0">
                          <a:latin typeface="Times New Roman" pitchFamily="18" charset="0"/>
                          <a:ea typeface="Calibri"/>
                          <a:cs typeface="Times New Roman" pitchFamily="18" charset="0"/>
                        </a:rPr>
                        <a:t>: DTN-based data dissemination model in fog computing</a:t>
                      </a:r>
                      <a:endParaRPr lang="en-IN" sz="20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L. Gao, T. H. Luan, S. Yu, W. Zhou, and B. Liu,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pitchFamily="18" charset="0"/>
                          <a:ea typeface="Calibri"/>
                          <a:cs typeface="Times New Roman" pitchFamily="18" charset="0"/>
                        </a:rPr>
                        <a:t>Fog computing, known as “cloud closed to ground”, deploys light-weight compute facility, called Fog servers, at the proximity of mobile users.</a:t>
                      </a:r>
                      <a:endParaRPr lang="en-IN" sz="2000">
                        <a:latin typeface="Times New Roman" pitchFamily="18" charset="0"/>
                        <a:ea typeface="Calibri"/>
                        <a:cs typeface="Times New Roman" pitchFamily="18" charset="0"/>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Mobile edge computing, Fog et al.: A survey and analysis of security threats and challenges</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R. Roman, J. Lopez, and M. Mambo,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pitchFamily="18" charset="0"/>
                          <a:ea typeface="Calibri"/>
                          <a:cs typeface="Times New Roman" pitchFamily="18" charset="0"/>
                        </a:rPr>
                        <a:t>This is especially true in the field of security, where most analyses focus only on one edge paradigm, while ignoring the others</a:t>
                      </a:r>
                      <a:r>
                        <a:rPr lang="en-IN" sz="2000" dirty="0">
                          <a:latin typeface="Times New Roman" pitchFamily="18" charset="0"/>
                          <a:ea typeface="Calibri"/>
                          <a:cs typeface="Times New Roman" pitchFamily="18" charset="0"/>
                        </a:rPr>
                        <a:t>.</a:t>
                      </a: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265545"/>
        </p:xfrm>
        <a:graphic>
          <a:graphicData uri="http://schemas.openxmlformats.org/drawingml/2006/table">
            <a:tbl>
              <a:tblPr firstRow="1" bandRow="1">
                <a:tableStyleId>{5C22544A-7EE6-4342-B048-85BDC9FD1C3A}</a:tableStyleId>
              </a:tblPr>
              <a:tblGrid>
                <a:gridCol w="2571750"/>
                <a:gridCol w="1390650"/>
                <a:gridCol w="3752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lightweight privacy-preserving data aggregation scheme for fog computing-enhanced </a:t>
                      </a:r>
                      <a:r>
                        <a:rPr lang="en-US" sz="2000" dirty="0" err="1">
                          <a:latin typeface="Times New Roman"/>
                          <a:ea typeface="Calibri"/>
                          <a:cs typeface="Latha"/>
                        </a:rPr>
                        <a:t>IoT</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R. Lu, K. Heung, A. H. Lashkari, and A. A. Ghorbani,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Privacy-preserving data aggregation is one of typical fog computing applications in IoT, and many privacy-preserving data aggregation schemes have been proposed in the past years.</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Estimating the Spatiotemporal Evolution Characteristics of Diffusive Hazards Using Wireless Sensor Networks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D. V. Manatakis and E. S. Manolakos,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We present a novel distributed algorithm for estimating and tracking the local evolution characteristics of continuous objects.</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3.png"/>
          <p:cNvPicPr>
            <a:picLocks noGrp="1" noChangeAspect="1" noChangeArrowheads="1"/>
          </p:cNvPicPr>
          <p:nvPr>
            <p:ph idx="1"/>
          </p:nvPr>
        </p:nvPicPr>
        <p:blipFill>
          <a:blip r:embed="rId2"/>
          <a:srcRect/>
          <a:stretch>
            <a:fillRect/>
          </a:stretch>
        </p:blipFill>
        <p:spPr bwMode="auto">
          <a:xfrm>
            <a:off x="1600200" y="1295400"/>
            <a:ext cx="6858000" cy="48768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228600"/>
            <a:ext cx="7498080" cy="7159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914400"/>
            <a:ext cx="7498080" cy="4800600"/>
          </a:xfrm>
        </p:spPr>
        <p:txBody>
          <a:bodyPr>
            <a:noAutofit/>
          </a:bodyPr>
          <a:lstStyle/>
          <a:p>
            <a:pPr algn="just">
              <a:lnSpc>
                <a:spcPct val="17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article, we propose to detect object boundary region through applying mobile sensors. The network is divided by planar algorithms at first. An estimated object boundary is derived through applying the interpolation algorithm. To examine whether the boundary reflects that fact, candidate sensing locations are discovered and traversed by mobile nodes for gathering sensing data. The heuristic algorithm (i.e., ACO) is applied to generate optimal paths for mobile sensors. Experimental results show that the proposed mechanism can get a precise object boundary region and can balance the energy consumption and time consumption for mobile sensors.</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r>
              <a:rPr lang="en-IN" sz="1900" dirty="0" smtClean="0">
                <a:latin typeface="Times New Roman" pitchFamily="18" charset="0"/>
                <a:cs typeface="Times New Roman" pitchFamily="18" charset="0"/>
              </a:rPr>
              <a:t>L. </a:t>
            </a:r>
            <a:r>
              <a:rPr lang="en-IN" sz="1900" dirty="0" err="1" smtClean="0">
                <a:latin typeface="Times New Roman" pitchFamily="18" charset="0"/>
                <a:cs typeface="Times New Roman" pitchFamily="18" charset="0"/>
              </a:rPr>
              <a:t>Gao</a:t>
            </a:r>
            <a:r>
              <a:rPr lang="en-IN" sz="1900" dirty="0" smtClean="0">
                <a:latin typeface="Times New Roman" pitchFamily="18" charset="0"/>
                <a:cs typeface="Times New Roman" pitchFamily="18" charset="0"/>
              </a:rPr>
              <a:t>, T. H. Luan, S. Yu, W. Zhou, and B. Liu, “</a:t>
            </a:r>
            <a:r>
              <a:rPr lang="en-IN" sz="1900" dirty="0" err="1" smtClean="0">
                <a:latin typeface="Times New Roman" pitchFamily="18" charset="0"/>
                <a:cs typeface="Times New Roman" pitchFamily="18" charset="0"/>
              </a:rPr>
              <a:t>FogRoute</a:t>
            </a:r>
            <a:r>
              <a:rPr lang="en-IN" sz="1900" dirty="0" smtClean="0">
                <a:latin typeface="Times New Roman" pitchFamily="18" charset="0"/>
                <a:cs typeface="Times New Roman" pitchFamily="18" charset="0"/>
              </a:rPr>
              <a:t>: DTN-based data dissemination model in fog computing,” </a:t>
            </a:r>
            <a:r>
              <a:rPr lang="en-IN" sz="1900" i="1" dirty="0" smtClean="0">
                <a:latin typeface="Times New Roman" pitchFamily="18" charset="0"/>
                <a:cs typeface="Times New Roman" pitchFamily="18" charset="0"/>
              </a:rPr>
              <a:t>IEEE Internet of Things Journal</a:t>
            </a:r>
            <a:r>
              <a:rPr lang="en-IN" sz="1900" dirty="0" smtClean="0">
                <a:latin typeface="Times New Roman" pitchFamily="18" charset="0"/>
                <a:cs typeface="Times New Roman" pitchFamily="18" charset="0"/>
              </a:rPr>
              <a:t>, vol. 4, no. 1, pp. 225–235, 2016.View at: Publisher </a:t>
            </a:r>
            <a:r>
              <a:rPr lang="en-IN" sz="1900" dirty="0" smtClean="0">
                <a:latin typeface="Times New Roman" pitchFamily="18" charset="0"/>
                <a:cs typeface="Times New Roman" pitchFamily="18" charset="0"/>
              </a:rPr>
              <a:t>Site|</a:t>
            </a:r>
            <a:r>
              <a:rPr lang="en-IN" sz="1900" dirty="0" smtClean="0">
                <a:latin typeface="Times New Roman" pitchFamily="18" charset="0"/>
                <a:cs typeface="Times New Roman" pitchFamily="18" charset="0"/>
              </a:rPr>
              <a:t> Google Scholar</a:t>
            </a:r>
          </a:p>
          <a:p>
            <a:pPr algn="just"/>
            <a:r>
              <a:rPr lang="en-IN" sz="1900" dirty="0" smtClean="0">
                <a:latin typeface="Times New Roman" pitchFamily="18" charset="0"/>
                <a:cs typeface="Times New Roman" pitchFamily="18" charset="0"/>
              </a:rPr>
              <a:t>R. Roman, J. Lopez, and M. Mambo, “Mobile edge computing, Fog et al.: A survey and analysis of security threats and challenges,” </a:t>
            </a:r>
            <a:r>
              <a:rPr lang="en-IN" sz="1900" i="1" dirty="0" smtClean="0">
                <a:latin typeface="Times New Roman" pitchFamily="18" charset="0"/>
                <a:cs typeface="Times New Roman" pitchFamily="18" charset="0"/>
              </a:rPr>
              <a:t>Future Generation Computer Systems</a:t>
            </a:r>
            <a:r>
              <a:rPr lang="en-IN" sz="1900" dirty="0" smtClean="0">
                <a:latin typeface="Times New Roman" pitchFamily="18" charset="0"/>
                <a:cs typeface="Times New Roman" pitchFamily="18" charset="0"/>
              </a:rPr>
              <a:t>, 2016.View at: Publisher </a:t>
            </a:r>
            <a:r>
              <a:rPr lang="en-IN" sz="1900" dirty="0" smtClean="0">
                <a:latin typeface="Times New Roman" pitchFamily="18" charset="0"/>
                <a:cs typeface="Times New Roman" pitchFamily="18" charset="0"/>
              </a:rPr>
              <a:t>Site|</a:t>
            </a:r>
            <a:r>
              <a:rPr lang="en-IN" sz="1900" dirty="0" smtClean="0">
                <a:latin typeface="Times New Roman" pitchFamily="18" charset="0"/>
                <a:cs typeface="Times New Roman" pitchFamily="18" charset="0"/>
              </a:rPr>
              <a:t> Google Scholar</a:t>
            </a:r>
          </a:p>
          <a:p>
            <a:pPr algn="just"/>
            <a:r>
              <a:rPr lang="en-IN" sz="1900" dirty="0" smtClean="0">
                <a:latin typeface="Times New Roman" pitchFamily="18" charset="0"/>
                <a:cs typeface="Times New Roman" pitchFamily="18" charset="0"/>
              </a:rPr>
              <a:t>R. Lu, K. Heung, A. H. </a:t>
            </a:r>
            <a:r>
              <a:rPr lang="en-IN" sz="1900" dirty="0" err="1" smtClean="0">
                <a:latin typeface="Times New Roman" pitchFamily="18" charset="0"/>
                <a:cs typeface="Times New Roman" pitchFamily="18" charset="0"/>
              </a:rPr>
              <a:t>Lashkari</a:t>
            </a:r>
            <a:r>
              <a:rPr lang="en-IN" sz="1900" dirty="0" smtClean="0">
                <a:latin typeface="Times New Roman" pitchFamily="18" charset="0"/>
                <a:cs typeface="Times New Roman" pitchFamily="18" charset="0"/>
              </a:rPr>
              <a:t>, and A. A. </a:t>
            </a:r>
            <a:r>
              <a:rPr lang="en-IN" sz="1900" dirty="0" err="1" smtClean="0">
                <a:latin typeface="Times New Roman" pitchFamily="18" charset="0"/>
                <a:cs typeface="Times New Roman" pitchFamily="18" charset="0"/>
              </a:rPr>
              <a:t>Ghorbani</a:t>
            </a:r>
            <a:r>
              <a:rPr lang="en-IN" sz="1900" dirty="0" smtClean="0">
                <a:latin typeface="Times New Roman" pitchFamily="18" charset="0"/>
                <a:cs typeface="Times New Roman" pitchFamily="18" charset="0"/>
              </a:rPr>
              <a:t>, “A lightweight privacy-preserving data aggregation scheme for fog computing-enhanced </a:t>
            </a:r>
            <a:r>
              <a:rPr lang="en-IN" sz="1900" dirty="0" err="1" smtClean="0">
                <a:latin typeface="Times New Roman" pitchFamily="18" charset="0"/>
                <a:cs typeface="Times New Roman" pitchFamily="18" charset="0"/>
              </a:rPr>
              <a:t>IoT</a:t>
            </a:r>
            <a:r>
              <a:rPr lang="en-IN" sz="1900" dirty="0" smtClean="0">
                <a:latin typeface="Times New Roman" pitchFamily="18" charset="0"/>
                <a:cs typeface="Times New Roman" pitchFamily="18" charset="0"/>
              </a:rPr>
              <a:t>,” </a:t>
            </a:r>
            <a:r>
              <a:rPr lang="en-IN" sz="1900" i="1" dirty="0" smtClean="0">
                <a:latin typeface="Times New Roman" pitchFamily="18" charset="0"/>
                <a:cs typeface="Times New Roman" pitchFamily="18" charset="0"/>
              </a:rPr>
              <a:t>IEEE Access</a:t>
            </a:r>
            <a:r>
              <a:rPr lang="en-IN" sz="1900" dirty="0" smtClean="0">
                <a:latin typeface="Times New Roman" pitchFamily="18" charset="0"/>
                <a:cs typeface="Times New Roman" pitchFamily="18" charset="0"/>
              </a:rPr>
              <a:t>, vol. 5, pp. 3302–3312, 2017.View at: </a:t>
            </a:r>
            <a:r>
              <a:rPr lang="en-IN" sz="1800" dirty="0" smtClean="0">
                <a:latin typeface="Times New Roman" pitchFamily="18" charset="0"/>
                <a:cs typeface="Times New Roman" pitchFamily="18" charset="0"/>
              </a:rPr>
              <a:t>Publisher Site | Google Scholar</a:t>
            </a:r>
          </a:p>
          <a:p>
            <a:pPr algn="just"/>
            <a:r>
              <a:rPr lang="en-IN" sz="1900" dirty="0" smtClean="0">
                <a:latin typeface="Times New Roman" pitchFamily="18" charset="0"/>
                <a:cs typeface="Times New Roman" pitchFamily="18" charset="0"/>
              </a:rPr>
              <a:t>D. V. </a:t>
            </a:r>
            <a:r>
              <a:rPr lang="en-IN" sz="1900" dirty="0" err="1" smtClean="0">
                <a:latin typeface="Times New Roman" pitchFamily="18" charset="0"/>
                <a:cs typeface="Times New Roman" pitchFamily="18" charset="0"/>
              </a:rPr>
              <a:t>Manatakis</a:t>
            </a:r>
            <a:r>
              <a:rPr lang="en-IN" sz="1900" dirty="0" smtClean="0">
                <a:latin typeface="Times New Roman" pitchFamily="18" charset="0"/>
                <a:cs typeface="Times New Roman" pitchFamily="18" charset="0"/>
              </a:rPr>
              <a:t> and E. S. </a:t>
            </a:r>
            <a:r>
              <a:rPr lang="en-IN" sz="1900" dirty="0" err="1" smtClean="0">
                <a:latin typeface="Times New Roman" pitchFamily="18" charset="0"/>
                <a:cs typeface="Times New Roman" pitchFamily="18" charset="0"/>
              </a:rPr>
              <a:t>Manolakos</a:t>
            </a:r>
            <a:r>
              <a:rPr lang="en-IN" sz="1900" dirty="0" smtClean="0">
                <a:latin typeface="Times New Roman" pitchFamily="18" charset="0"/>
                <a:cs typeface="Times New Roman" pitchFamily="18" charset="0"/>
              </a:rPr>
              <a:t>, “Estimating the Spatiotemporal Evolution Characteristics of Diffusive Hazards Using Wireless Sensor Networks,” </a:t>
            </a:r>
            <a:r>
              <a:rPr lang="en-IN" sz="1900" i="1" dirty="0" smtClean="0">
                <a:latin typeface="Times New Roman" pitchFamily="18" charset="0"/>
                <a:cs typeface="Times New Roman" pitchFamily="18" charset="0"/>
              </a:rPr>
              <a:t>IEEE Transactions on Parallel and Distributed Systems</a:t>
            </a:r>
            <a:r>
              <a:rPr lang="en-IN" sz="1900" dirty="0" smtClean="0">
                <a:latin typeface="Times New Roman" pitchFamily="18" charset="0"/>
                <a:cs typeface="Times New Roman" pitchFamily="18" charset="0"/>
              </a:rPr>
              <a:t>, vol. 26, no. 9, pp. 2444–2458, 2015.View at: Publisher Site | Google Scholar</a:t>
            </a:r>
          </a:p>
          <a:p>
            <a:pPr algn="just"/>
            <a:r>
              <a:rPr lang="en-IN" sz="1900" dirty="0" smtClean="0">
                <a:latin typeface="Times New Roman" pitchFamily="18" charset="0"/>
                <a:cs typeface="Times New Roman" pitchFamily="18" charset="0"/>
              </a:rPr>
              <a:t>T. </a:t>
            </a:r>
            <a:r>
              <a:rPr lang="en-IN" sz="1900" dirty="0" err="1" smtClean="0">
                <a:latin typeface="Times New Roman" pitchFamily="18" charset="0"/>
                <a:cs typeface="Times New Roman" pitchFamily="18" charset="0"/>
              </a:rPr>
              <a:t>Qiu</a:t>
            </a:r>
            <a:r>
              <a:rPr lang="en-IN" sz="1900" dirty="0" smtClean="0">
                <a:latin typeface="Times New Roman" pitchFamily="18" charset="0"/>
                <a:cs typeface="Times New Roman" pitchFamily="18" charset="0"/>
              </a:rPr>
              <a:t>, R. </a:t>
            </a:r>
            <a:r>
              <a:rPr lang="en-IN" sz="1900" dirty="0" err="1" smtClean="0">
                <a:latin typeface="Times New Roman" pitchFamily="18" charset="0"/>
                <a:cs typeface="Times New Roman" pitchFamily="18" charset="0"/>
              </a:rPr>
              <a:t>Qiao</a:t>
            </a:r>
            <a:r>
              <a:rPr lang="en-IN" sz="1900" dirty="0" smtClean="0">
                <a:latin typeface="Times New Roman" pitchFamily="18" charset="0"/>
                <a:cs typeface="Times New Roman" pitchFamily="18" charset="0"/>
              </a:rPr>
              <a:t>, and D. Wu, “EABS: an event-aware backpressure scheduling scheme for emergency internet of things,” </a:t>
            </a:r>
            <a:r>
              <a:rPr lang="en-IN" sz="1900" i="1" dirty="0" smtClean="0">
                <a:latin typeface="Times New Roman" pitchFamily="18" charset="0"/>
                <a:cs typeface="Times New Roman" pitchFamily="18" charset="0"/>
              </a:rPr>
              <a:t>IEEE Transactions on Mobile Computing</a:t>
            </a:r>
            <a:r>
              <a:rPr lang="en-IN" sz="1900" dirty="0" smtClean="0">
                <a:latin typeface="Times New Roman" pitchFamily="18" charset="0"/>
                <a:cs typeface="Times New Roman" pitchFamily="18" charset="0"/>
              </a:rPr>
              <a:t>, 2017.View at: Publisher Site | Google Scholar</a:t>
            </a:r>
          </a:p>
          <a:p>
            <a:pPr algn="just">
              <a:lnSpc>
                <a:spcPct val="160000"/>
              </a:lnSpc>
              <a:buNone/>
            </a:pPr>
            <a:endParaRPr lang="en-US" sz="19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0"/>
            <a:ext cx="7650480" cy="6553200"/>
          </a:xfrm>
        </p:spPr>
        <p:txBody>
          <a:bodyPr>
            <a:noAutofit/>
          </a:bodyPr>
          <a:lstStyle/>
          <a:p>
            <a:pPr algn="just"/>
            <a:r>
              <a:rPr lang="en-IN" sz="2000" dirty="0" smtClean="0">
                <a:latin typeface="Times New Roman" pitchFamily="18" charset="0"/>
                <a:cs typeface="Times New Roman" pitchFamily="18" charset="0"/>
              </a:rPr>
              <a:t>W.-R. Chang, H.-T. Lin, and Z.-Z. Cheng, “CODA: a continuous object detection and tracking algorithm for wireless ad hoc sensor networks,” in </a:t>
            </a:r>
            <a:r>
              <a:rPr lang="en-IN" sz="2000" i="1" dirty="0" smtClean="0">
                <a:latin typeface="Times New Roman" pitchFamily="18" charset="0"/>
                <a:cs typeface="Times New Roman" pitchFamily="18" charset="0"/>
              </a:rPr>
              <a:t>Proceedings of the 5th IEEE Consumer Communications and Networking Conference (CCNC '08)</a:t>
            </a:r>
            <a:r>
              <a:rPr lang="en-IN" sz="2000" dirty="0" smtClean="0">
                <a:latin typeface="Times New Roman" pitchFamily="18" charset="0"/>
                <a:cs typeface="Times New Roman" pitchFamily="18" charset="0"/>
              </a:rPr>
              <a:t>, pp. 168–174, January 2008.View at: Publisher Site | Google Scholar</a:t>
            </a:r>
          </a:p>
          <a:p>
            <a:pPr algn="just"/>
            <a:r>
              <a:rPr lang="en-IN" sz="2000" dirty="0" smtClean="0">
                <a:latin typeface="Times New Roman" pitchFamily="18" charset="0"/>
                <a:cs typeface="Times New Roman" pitchFamily="18" charset="0"/>
              </a:rPr>
              <a:t>S. Park, H. Park, E. Lee, and S.-H. Kim, “Reliable and flexible detection of large-scale phenomena on wireless sensor networks,” </a:t>
            </a:r>
            <a:r>
              <a:rPr lang="en-IN" sz="2000" i="1" dirty="0" smtClean="0">
                <a:latin typeface="Times New Roman" pitchFamily="18" charset="0"/>
                <a:cs typeface="Times New Roman" pitchFamily="18" charset="0"/>
              </a:rPr>
              <a:t>IEEE Communications Letters</a:t>
            </a:r>
            <a:r>
              <a:rPr lang="en-IN" sz="2000" dirty="0" smtClean="0">
                <a:latin typeface="Times New Roman" pitchFamily="18" charset="0"/>
                <a:cs typeface="Times New Roman" pitchFamily="18" charset="0"/>
              </a:rPr>
              <a:t>, vol. 16, no. 6, pp. 933–936, 2012.View at: Publisher Site | Google Scholar</a:t>
            </a:r>
          </a:p>
          <a:p>
            <a:pPr algn="just"/>
            <a:r>
              <a:rPr lang="en-IN" sz="2000" dirty="0" smtClean="0">
                <a:latin typeface="Times New Roman" pitchFamily="18" charset="0"/>
                <a:cs typeface="Times New Roman" pitchFamily="18" charset="0"/>
              </a:rPr>
              <a:t>S. </a:t>
            </a:r>
            <a:r>
              <a:rPr lang="en-IN" sz="2000" dirty="0" err="1" smtClean="0">
                <a:latin typeface="Times New Roman" pitchFamily="18" charset="0"/>
                <a:cs typeface="Times New Roman" pitchFamily="18" charset="0"/>
              </a:rPr>
              <a:t>Imran</a:t>
            </a:r>
            <a:r>
              <a:rPr lang="en-IN" sz="2000" dirty="0" smtClean="0">
                <a:latin typeface="Times New Roman" pitchFamily="18" charset="0"/>
                <a:cs typeface="Times New Roman" pitchFamily="18" charset="0"/>
              </a:rPr>
              <a:t> and Y.-B. </a:t>
            </a:r>
            <a:r>
              <a:rPr lang="en-IN" sz="2000" dirty="0" err="1" smtClean="0">
                <a:latin typeface="Times New Roman" pitchFamily="18" charset="0"/>
                <a:cs typeface="Times New Roman" pitchFamily="18" charset="0"/>
              </a:rPr>
              <a:t>Ko</a:t>
            </a:r>
            <a:r>
              <a:rPr lang="en-IN" sz="2000" dirty="0" smtClean="0">
                <a:latin typeface="Times New Roman" pitchFamily="18" charset="0"/>
                <a:cs typeface="Times New Roman" pitchFamily="18" charset="0"/>
              </a:rPr>
              <a:t>, “A continuous object boundary detection and tracking scheme for failure-prone sensor networks,” </a:t>
            </a:r>
            <a:r>
              <a:rPr lang="en-IN" sz="2000" i="1" dirty="0" smtClean="0">
                <a:latin typeface="Times New Roman" pitchFamily="18" charset="0"/>
                <a:cs typeface="Times New Roman" pitchFamily="18" charset="0"/>
              </a:rPr>
              <a:t>Sensors</a:t>
            </a:r>
            <a:r>
              <a:rPr lang="en-IN" sz="2000" dirty="0" smtClean="0">
                <a:latin typeface="Times New Roman" pitchFamily="18" charset="0"/>
                <a:cs typeface="Times New Roman" pitchFamily="18" charset="0"/>
              </a:rPr>
              <a:t>, vol. 17, no. 2, article 361, 2017.View at: Publisher Site | Google Scholar</a:t>
            </a:r>
          </a:p>
          <a:p>
            <a:pPr algn="just"/>
            <a:r>
              <a:rPr lang="en-IN" sz="2000" dirty="0" smtClean="0">
                <a:latin typeface="Times New Roman" pitchFamily="18" charset="0"/>
                <a:cs typeface="Times New Roman" pitchFamily="18" charset="0"/>
              </a:rPr>
              <a:t>K. </a:t>
            </a:r>
            <a:r>
              <a:rPr lang="en-IN" sz="2000" dirty="0" err="1" smtClean="0">
                <a:latin typeface="Times New Roman" pitchFamily="18" charset="0"/>
                <a:cs typeface="Times New Roman" pitchFamily="18" charset="0"/>
              </a:rPr>
              <a:t>Almi'ani</a:t>
            </a:r>
            <a:r>
              <a:rPr lang="en-IN" sz="2000" dirty="0" smtClean="0">
                <a:latin typeface="Times New Roman" pitchFamily="18" charset="0"/>
                <a:cs typeface="Times New Roman" pitchFamily="18" charset="0"/>
              </a:rPr>
              <a:t>, A. </a:t>
            </a:r>
            <a:r>
              <a:rPr lang="en-IN" sz="2000" dirty="0" err="1" smtClean="0">
                <a:latin typeface="Times New Roman" pitchFamily="18" charset="0"/>
                <a:cs typeface="Times New Roman" pitchFamily="18" charset="0"/>
              </a:rPr>
              <a:t>Viglas</a:t>
            </a:r>
            <a:r>
              <a:rPr lang="en-IN" sz="2000" dirty="0" smtClean="0">
                <a:latin typeface="Times New Roman" pitchFamily="18" charset="0"/>
                <a:cs typeface="Times New Roman" pitchFamily="18" charset="0"/>
              </a:rPr>
              <a:t>, and L. </a:t>
            </a:r>
            <a:r>
              <a:rPr lang="en-IN" sz="2000" dirty="0" err="1" smtClean="0">
                <a:latin typeface="Times New Roman" pitchFamily="18" charset="0"/>
                <a:cs typeface="Times New Roman" pitchFamily="18" charset="0"/>
              </a:rPr>
              <a:t>Libman</a:t>
            </a:r>
            <a:r>
              <a:rPr lang="en-IN" sz="2000" dirty="0" smtClean="0">
                <a:latin typeface="Times New Roman" pitchFamily="18" charset="0"/>
                <a:cs typeface="Times New Roman" pitchFamily="18" charset="0"/>
              </a:rPr>
              <a:t>, “Mobile element path planning for time-constrained data gathering in wireless sensor networks,” in </a:t>
            </a:r>
            <a:r>
              <a:rPr lang="en-IN" sz="2000" i="1" dirty="0" smtClean="0">
                <a:latin typeface="Times New Roman" pitchFamily="18" charset="0"/>
                <a:cs typeface="Times New Roman" pitchFamily="18" charset="0"/>
              </a:rPr>
              <a:t>Proceedings of the 24th IEEE International Conference on Advanced Information Networking and Applications, AINA2010</a:t>
            </a:r>
            <a:r>
              <a:rPr lang="en-IN" sz="2000" dirty="0" smtClean="0">
                <a:latin typeface="Times New Roman" pitchFamily="18" charset="0"/>
                <a:cs typeface="Times New Roman" pitchFamily="18" charset="0"/>
              </a:rPr>
              <a:t>, pp. 843–850, Australia, April 2010.View at: Publisher </a:t>
            </a:r>
            <a:r>
              <a:rPr lang="en-IN" sz="2000" dirty="0" smtClean="0">
                <a:latin typeface="Times New Roman" pitchFamily="18" charset="0"/>
                <a:cs typeface="Times New Roman" pitchFamily="18" charset="0"/>
              </a:rPr>
              <a:t>Site|</a:t>
            </a:r>
            <a:r>
              <a:rPr lang="en-IN" sz="2000" dirty="0" smtClean="0">
                <a:latin typeface="Times New Roman" pitchFamily="18" charset="0"/>
                <a:cs typeface="Times New Roman" pitchFamily="18" charset="0"/>
              </a:rPr>
              <a:t> Google Scholar</a:t>
            </a:r>
          </a:p>
          <a:p>
            <a:pPr algn="just"/>
            <a:r>
              <a:rPr lang="en-IN" sz="2000" dirty="0" smtClean="0">
                <a:latin typeface="Times New Roman" pitchFamily="18" charset="0"/>
                <a:cs typeface="Times New Roman" pitchFamily="18" charset="0"/>
              </a:rPr>
              <a:t>C. </a:t>
            </a:r>
            <a:r>
              <a:rPr lang="en-IN" sz="2000" dirty="0" err="1" smtClean="0">
                <a:latin typeface="Times New Roman" pitchFamily="18" charset="0"/>
                <a:cs typeface="Times New Roman" pitchFamily="18" charset="0"/>
              </a:rPr>
              <a:t>Zhong</a:t>
            </a:r>
            <a:r>
              <a:rPr lang="en-IN" sz="2000" dirty="0" smtClean="0">
                <a:latin typeface="Times New Roman" pitchFamily="18" charset="0"/>
                <a:cs typeface="Times New Roman" pitchFamily="18" charset="0"/>
              </a:rPr>
              <a:t> and M. </a:t>
            </a:r>
            <a:r>
              <a:rPr lang="en-IN" sz="2000" dirty="0" err="1" smtClean="0">
                <a:latin typeface="Times New Roman" pitchFamily="18" charset="0"/>
                <a:cs typeface="Times New Roman" pitchFamily="18" charset="0"/>
              </a:rPr>
              <a:t>Worboys</a:t>
            </a:r>
            <a:r>
              <a:rPr lang="en-IN" sz="2000" dirty="0" smtClean="0">
                <a:latin typeface="Times New Roman" pitchFamily="18" charset="0"/>
                <a:cs typeface="Times New Roman" pitchFamily="18" charset="0"/>
              </a:rPr>
              <a:t>, “Energy-efficient continuous boundary monitoring in sensor networks,” Tech. Rep., 2007.View at: Google Scholar</a:t>
            </a:r>
          </a:p>
          <a:p>
            <a:pPr algn="just">
              <a:lnSpc>
                <a:spcPct val="170000"/>
              </a:lnSpc>
              <a:buNone/>
            </a:pP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1271</TotalTime>
  <Words>1062</Words>
  <Application>Microsoft Office PowerPoint</Application>
  <PresentationFormat>On-screen Show (4:3)</PresentationFormat>
  <Paragraphs>70</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Predictive Boundary Tracking based on Motion Behavior Learning for Continuous Objects in Industrial Wireless Sensor Networks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2021-06-12T09:29:57Z</dcterms:modified>
</cp:coreProperties>
</file>