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ARES: Reliable and Sustainable Edge Provisioning for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sensor networks have wide applications in monitoring applications. However, sensors' energy and processing power constraints, as well as the limited network bandwidth, constitute significant obstacles to near-real-time requirements of modern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Offloading sensor data on an edge computing infrastructure instead of in-cloud or in-network processing is a promising solution to these issues. Nevertheless, due to (1) geographical dispersion, (2) ad-hoc deployment and (3) rudimentary support systems compared to cloud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reliability is a critical issue.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forces edge service providers to deploy a huge amount of edge nodes over an urban area, with catastrophic effects on environmental sustainability. In this work, we propose ARES, a two-stage optimization algorithm for sustainable and reliable deployment of edge nodes in an urban area. Initially, ARES applies multi-objective optimization to identify a set of Pareto-optimal solutions for transmission time and energy; then it augments these candidates in the second stage to identify a solution that guarantees the desired level of reliability using a dynamic Bayesian network based reliability model. ARES is evaluated through simulations using data from the urban area of Vienna. Results demonstrate that it can achieve a better trade-off between transmission time, energy-efficiency and reliability than the state-of-the-art solutions.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report the deployment of a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-based WSN inside an existing building duct system utilized for intelligent waste collection in an industrial </a:t>
            </a:r>
            <a:r>
              <a:rPr lang="en-IN" sz="2000" dirty="0" smtClean="0">
                <a:latin typeface="Times New Roman" pitchFamily="18" charset="0"/>
                <a:cs typeface="Times New Roman" pitchFamily="18" charset="0"/>
              </a:rPr>
              <a:t>environment.</a:t>
            </a:r>
          </a:p>
          <a:p>
            <a:pPr algn="just">
              <a:lnSpc>
                <a:spcPct val="150000"/>
              </a:lnSpc>
            </a:pPr>
            <a:r>
              <a:rPr lang="en-IN" sz="2000" dirty="0" smtClean="0">
                <a:latin typeface="Times New Roman" pitchFamily="18" charset="0"/>
                <a:cs typeface="Times New Roman" pitchFamily="18" charset="0"/>
              </a:rPr>
              <a:t>WSNs operating in the 2.4 GHz ISM (industrial, scientific, and medical) band may also be coexisting with Bluetooth or Wi-Fi, causing further interference in the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Utilizing existing automatic waste collection system (AWCS) ducts as a wireless duct area network (WDAN) combines the advantages of a safe and reliable communications channel with efficient and environmentally friendly garbage disposal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Integrating a WDAN into a building’s existing automatic waste collection processes can also increase the reliability of the company’s communication systems.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edge provisioning problem targeted in this work needs evaluation of the three objectives before ENs can be deployed and hence the actual values can be measured.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goal of this first phase is to find a set of non-dominated solutions for the provisioning problem that minimize both latency and energy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Facility Location Problem (FLP) is a single-objective algorithm aiming at minimizing energy consumption without considering latency and reliability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FLP is implemented as an integer linear programming problem, following the description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using the ECOS BB solver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implemented using Python 3.5 </a:t>
            </a:r>
            <a:r>
              <a:rPr lang="en-IN" sz="2000" dirty="0" smtClean="0">
                <a:latin typeface="Times New Roman" pitchFamily="18" charset="0"/>
                <a:cs typeface="Times New Roman" pitchFamily="18" charset="0"/>
              </a:rPr>
              <a:t>CVXPY module</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contrast, the WDAN system proposed here does not incur the major expense involved in installing expensive coaxial communication cables and multiple wireless routers in a building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proposed architecture for deploying WDAN inside existing ducts/hollow pipes in a factory or building environment. These waveguides can provide a safe communication channel for all types of wireless communications.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architecture, sensor and/or actuator (SA) nodes are mounted inside a hollow pipe at some distance from each </a:t>
            </a:r>
            <a:r>
              <a:rPr lang="en-IN" sz="2000" dirty="0" smtClean="0">
                <a:latin typeface="Times New Roman" pitchFamily="18" charset="0"/>
                <a:cs typeface="Times New Roman" pitchFamily="18" charset="0"/>
              </a:rPr>
              <a:t>other.</a:t>
            </a:r>
          </a:p>
          <a:p>
            <a:pPr algn="just">
              <a:lnSpc>
                <a:spcPct val="150000"/>
              </a:lnSpc>
            </a:pPr>
            <a:r>
              <a:rPr lang="en-IN" sz="2000" dirty="0" smtClean="0">
                <a:latin typeface="Times New Roman" pitchFamily="18" charset="0"/>
                <a:cs typeface="Times New Roman" pitchFamily="18" charset="0"/>
              </a:rPr>
              <a:t>Applying our proposed WDAN based HVAC system will provide more efficient control and thus achieve further energy </a:t>
            </a:r>
            <a:r>
              <a:rPr lang="en-IN" sz="2000" dirty="0" smtClean="0">
                <a:latin typeface="Times New Roman" pitchFamily="18" charset="0"/>
                <a:cs typeface="Times New Roman" pitchFamily="18" charset="0"/>
              </a:rPr>
              <a:t>savings.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employ NSGA-II meta-heuristic, due to the better performance in comparison with other </a:t>
            </a:r>
            <a:r>
              <a:rPr lang="en-IN" sz="2000" dirty="0" err="1" smtClean="0">
                <a:latin typeface="Times New Roman" pitchFamily="18" charset="0"/>
                <a:cs typeface="Times New Roman" pitchFamily="18" charset="0"/>
              </a:rPr>
              <a:t>metaheuristics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compare the performance of ARES to the baseline algorithms described in </a:t>
            </a: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respect to the </a:t>
            </a:r>
            <a:r>
              <a:rPr lang="en-IN" sz="2000" dirty="0" smtClean="0">
                <a:latin typeface="Times New Roman" pitchFamily="18" charset="0"/>
                <a:cs typeface="Times New Roman" pitchFamily="18" charset="0"/>
              </a:rPr>
              <a:t>energy efficiency</a:t>
            </a:r>
            <a:r>
              <a:rPr lang="en-IN" sz="2000" dirty="0" smtClean="0">
                <a:latin typeface="Times New Roman" pitchFamily="18" charset="0"/>
                <a:cs typeface="Times New Roman" pitchFamily="18" charset="0"/>
              </a:rPr>
              <a:t>, transmission time, and </a:t>
            </a:r>
            <a:r>
              <a:rPr lang="en-IN" sz="2000" dirty="0" smtClean="0">
                <a:latin typeface="Times New Roman" pitchFamily="18" charset="0"/>
                <a:cs typeface="Times New Roman" pitchFamily="18" charset="0"/>
              </a:rPr>
              <a:t>fault-tolerance.</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CI is comparatively very large, which indicates randomness in its energy efficiency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reason is, JFP ignores the location of provisioned nodes, which also affects the energy consumption due to communication distance. This is clear in the per transmission results where it has the worst performance and again large CI.</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Smart sensors market - growth, trends, and forecast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Mordor Intelligence Editors,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C2F34"/>
                          </a:solidFill>
                          <a:latin typeface="Times New Roman"/>
                          <a:ea typeface="Calibri"/>
                          <a:cs typeface="Latha"/>
                        </a:rPr>
                        <a:t>The Smart Sensors market report provides a holistic analysis, market size and forecast, growth drivers, trends, and challenges, as well as the overall market environment.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sensor network survey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Yick, B. Mukherjee, and D. Ghosal,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describes the concept of sensor networks which has been made viable by the convergence of micro-electro-mechanical systems technology, wireless communications and digital electronics.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How public key cryptography influences wireless sensor node lifetime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Piotrowski, P. Langendoerfer, and S. Peter,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try to estimate the real in∞uence of pub- lic key cryptography (PKC) to the lifetime of a sensor node in wireless sensor networks.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Cloudcmp: comparing public cloud providers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Li, X. Yang, S. Kandula, and M.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 help customers pick a cloud that fits their needs, we develop </a:t>
                      </a:r>
                      <a:r>
                        <a:rPr lang="en-US" sz="2000" dirty="0" err="1">
                          <a:solidFill>
                            <a:srgbClr val="333333"/>
                          </a:solidFill>
                          <a:latin typeface="Times New Roman"/>
                          <a:ea typeface="Calibri"/>
                          <a:cs typeface="Latha"/>
                        </a:rPr>
                        <a:t>CloudCmp</a:t>
                      </a:r>
                      <a:r>
                        <a:rPr lang="en-US" sz="2000" dirty="0">
                          <a:solidFill>
                            <a:srgbClr val="333333"/>
                          </a:solidFill>
                          <a:latin typeface="Times New Roman"/>
                          <a:ea typeface="Calibri"/>
                          <a:cs typeface="Latha"/>
                        </a:rPr>
                        <a:t>, a systematic comparator of the performance and cost of cloud providers.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828800" y="1371601"/>
            <a:ext cx="6324600" cy="5105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5334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work, we propose ARES, a two-stage optimization method for offline provisioning of </a:t>
            </a:r>
            <a:r>
              <a:rPr lang="en-IN" sz="1800" dirty="0" err="1" smtClean="0">
                <a:latin typeface="Times New Roman" pitchFamily="18" charset="0"/>
                <a:cs typeface="Times New Roman" pitchFamily="18" charset="0"/>
              </a:rPr>
              <a:t>ENs.</a:t>
            </a:r>
            <a:r>
              <a:rPr lang="en-IN" sz="1800" dirty="0" smtClean="0">
                <a:latin typeface="Times New Roman" pitchFamily="18" charset="0"/>
                <a:cs typeface="Times New Roman" pitchFamily="18" charset="0"/>
              </a:rPr>
              <a:t> In the first stage, ARES uses NSGA-II multi-objective </a:t>
            </a:r>
            <a:r>
              <a:rPr lang="en-IN" sz="1800" dirty="0" err="1" smtClean="0">
                <a:latin typeface="Times New Roman" pitchFamily="18" charset="0"/>
                <a:cs typeface="Times New Roman" pitchFamily="18" charset="0"/>
              </a:rPr>
              <a:t>metaheuristic</a:t>
            </a:r>
            <a:r>
              <a:rPr lang="en-IN" sz="1800" dirty="0" smtClean="0">
                <a:latin typeface="Times New Roman" pitchFamily="18" charset="0"/>
                <a:cs typeface="Times New Roman" pitchFamily="18" charset="0"/>
              </a:rPr>
              <a:t> to obtain a set of trade-off solutions for transmission time and energy consumption; then, in the second stage, it improves the solutions obtained in the first stage to achieve the desired level of reliability. By means of this two-stage optimization, ARES is capable of achieving sustainable and reliable provisioning of ENs in an urban area combining the reliability benefits of considering correlated failures with energy and transmission time optimization. We evaluate the results of our method in comparison to four state-of-the-art provisioning algorithms using data coming from a real-world setting. The results show that ARES is capable of achieving a better trade-off between transmission time, energy consumption and reliability in significantly shorter time.</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Mordor</a:t>
            </a:r>
            <a:r>
              <a:rPr lang="en-IN" sz="1800" dirty="0" smtClean="0">
                <a:latin typeface="Times New Roman" pitchFamily="18" charset="0"/>
                <a:cs typeface="Times New Roman" pitchFamily="18" charset="0"/>
              </a:rPr>
              <a:t> Intelligence Editors, “Smart sensors market - growth, trends, and forecast,” </a:t>
            </a:r>
            <a:r>
              <a:rPr lang="en-IN" sz="1800" dirty="0" err="1" smtClean="0">
                <a:latin typeface="Times New Roman" pitchFamily="18" charset="0"/>
                <a:cs typeface="Times New Roman" pitchFamily="18" charset="0"/>
              </a:rPr>
              <a:t>Mordor</a:t>
            </a:r>
            <a:r>
              <a:rPr lang="en-IN" sz="1800" dirty="0" smtClean="0">
                <a:latin typeface="Times New Roman" pitchFamily="18" charset="0"/>
                <a:cs typeface="Times New Roman" pitchFamily="18" charset="0"/>
              </a:rPr>
              <a:t> Intelligence LLP, Tech. Rep., 2019.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J. </a:t>
            </a:r>
            <a:r>
              <a:rPr lang="en-IN" sz="1800" dirty="0" err="1" smtClean="0">
                <a:latin typeface="Times New Roman" pitchFamily="18" charset="0"/>
                <a:cs typeface="Times New Roman" pitchFamily="18" charset="0"/>
              </a:rPr>
              <a:t>Yick</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Mukherjee</a:t>
            </a:r>
            <a:r>
              <a:rPr lang="en-IN" sz="1800" dirty="0" smtClean="0">
                <a:latin typeface="Times New Roman" pitchFamily="18" charset="0"/>
                <a:cs typeface="Times New Roman" pitchFamily="18" charset="0"/>
              </a:rPr>
              <a:t>, and D. </a:t>
            </a:r>
            <a:r>
              <a:rPr lang="en-IN" sz="1800" dirty="0" err="1" smtClean="0">
                <a:latin typeface="Times New Roman" pitchFamily="18" charset="0"/>
                <a:cs typeface="Times New Roman" pitchFamily="18" charset="0"/>
              </a:rPr>
              <a:t>Ghosal</a:t>
            </a:r>
            <a:r>
              <a:rPr lang="en-IN" sz="1800" dirty="0" smtClean="0">
                <a:latin typeface="Times New Roman" pitchFamily="18" charset="0"/>
                <a:cs typeface="Times New Roman" pitchFamily="18" charset="0"/>
              </a:rPr>
              <a:t>, “Wireless sensor network survey,” Computer networks, vol. 52, no. 12, pp. 2292–2330, 2008.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K. </a:t>
            </a:r>
            <a:r>
              <a:rPr lang="en-IN" sz="1800" dirty="0" err="1" smtClean="0">
                <a:latin typeface="Times New Roman" pitchFamily="18" charset="0"/>
                <a:cs typeface="Times New Roman" pitchFamily="18" charset="0"/>
              </a:rPr>
              <a:t>Piotrowski</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Langendoerfer</a:t>
            </a:r>
            <a:r>
              <a:rPr lang="en-IN" sz="1800" dirty="0" smtClean="0">
                <a:latin typeface="Times New Roman" pitchFamily="18" charset="0"/>
                <a:cs typeface="Times New Roman" pitchFamily="18" charset="0"/>
              </a:rPr>
              <a:t>, and S. Peter, “How public key cryptography influences wireless sensor node lifetime,” in ACM workshop on Security of </a:t>
            </a:r>
            <a:r>
              <a:rPr lang="en-IN" sz="1800" dirty="0" err="1" smtClean="0">
                <a:latin typeface="Times New Roman" pitchFamily="18" charset="0"/>
                <a:cs typeface="Times New Roman" pitchFamily="18" charset="0"/>
              </a:rPr>
              <a:t>adhoc</a:t>
            </a:r>
            <a:r>
              <a:rPr lang="en-IN" sz="1800" dirty="0" smtClean="0">
                <a:latin typeface="Times New Roman" pitchFamily="18" charset="0"/>
                <a:cs typeface="Times New Roman" pitchFamily="18" charset="0"/>
              </a:rPr>
              <a:t> and sensor networks, 2006, pp. 169–176.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 Li, X. Yang, S. </a:t>
            </a:r>
            <a:r>
              <a:rPr lang="en-IN" sz="1800" dirty="0" err="1" smtClean="0">
                <a:latin typeface="Times New Roman" pitchFamily="18" charset="0"/>
                <a:cs typeface="Times New Roman" pitchFamily="18" charset="0"/>
              </a:rPr>
              <a:t>Kandula</a:t>
            </a:r>
            <a:r>
              <a:rPr lang="en-IN" sz="1800" dirty="0" smtClean="0">
                <a:latin typeface="Times New Roman" pitchFamily="18" charset="0"/>
                <a:cs typeface="Times New Roman" pitchFamily="18" charset="0"/>
              </a:rPr>
              <a:t>, and M. Zhang, “</a:t>
            </a:r>
            <a:r>
              <a:rPr lang="en-IN" sz="1800" dirty="0" err="1" smtClean="0">
                <a:latin typeface="Times New Roman" pitchFamily="18" charset="0"/>
                <a:cs typeface="Times New Roman" pitchFamily="18" charset="0"/>
              </a:rPr>
              <a:t>Cloudcmp</a:t>
            </a:r>
            <a:r>
              <a:rPr lang="en-IN" sz="1800" dirty="0" smtClean="0">
                <a:latin typeface="Times New Roman" pitchFamily="18" charset="0"/>
                <a:cs typeface="Times New Roman" pitchFamily="18" charset="0"/>
              </a:rPr>
              <a:t>: comparing public cloud providers,” in ACM SIGCOMM conference on Internet measurement, 2010, pp. 1–14.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J. Gama and M. M. </a:t>
            </a:r>
            <a:r>
              <a:rPr lang="en-IN" sz="1800" dirty="0" err="1" smtClean="0">
                <a:latin typeface="Times New Roman" pitchFamily="18" charset="0"/>
                <a:cs typeface="Times New Roman" pitchFamily="18" charset="0"/>
              </a:rPr>
              <a:t>Gaber</a:t>
            </a:r>
            <a:r>
              <a:rPr lang="en-IN" sz="1800" dirty="0" smtClean="0">
                <a:latin typeface="Times New Roman" pitchFamily="18" charset="0"/>
                <a:cs typeface="Times New Roman" pitchFamily="18" charset="0"/>
              </a:rPr>
              <a:t>, Learning from data streams: processing techniques in sensor networks. Springer, 2007.</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400800"/>
          </a:xfrm>
        </p:spPr>
        <p:txBody>
          <a:bodyPr>
            <a:noAutofit/>
          </a:bodyPr>
          <a:lstStyle/>
          <a:p>
            <a:pPr algn="just">
              <a:lnSpc>
                <a:spcPct val="170000"/>
              </a:lnSpc>
            </a:pPr>
            <a:r>
              <a:rPr lang="en-IN" sz="1800" dirty="0" smtClean="0">
                <a:latin typeface="Times New Roman" pitchFamily="18" charset="0"/>
                <a:cs typeface="Times New Roman" pitchFamily="18" charset="0"/>
              </a:rPr>
              <a:t>[6] A. </a:t>
            </a:r>
            <a:r>
              <a:rPr lang="en-IN" sz="1800" dirty="0" err="1" smtClean="0">
                <a:latin typeface="Times New Roman" pitchFamily="18" charset="0"/>
                <a:cs typeface="Times New Roman" pitchFamily="18" charset="0"/>
              </a:rPr>
              <a:t>Sorniotti</a:t>
            </a:r>
            <a:r>
              <a:rPr lang="en-IN" sz="1800" dirty="0" smtClean="0">
                <a:latin typeface="Times New Roman" pitchFamily="18" charset="0"/>
                <a:cs typeface="Times New Roman" pitchFamily="18" charset="0"/>
              </a:rPr>
              <a:t>, L. Gomez, K. </a:t>
            </a:r>
            <a:r>
              <a:rPr lang="en-IN" sz="1800" dirty="0" err="1" smtClean="0">
                <a:latin typeface="Times New Roman" pitchFamily="18" charset="0"/>
                <a:cs typeface="Times New Roman" pitchFamily="18" charset="0"/>
              </a:rPr>
              <a:t>Wrona</a:t>
            </a:r>
            <a:r>
              <a:rPr lang="en-IN" sz="1800" dirty="0" smtClean="0">
                <a:latin typeface="Times New Roman" pitchFamily="18" charset="0"/>
                <a:cs typeface="Times New Roman" pitchFamily="18" charset="0"/>
              </a:rPr>
              <a:t>, and L. </a:t>
            </a:r>
            <a:r>
              <a:rPr lang="en-IN" sz="1800" dirty="0" err="1" smtClean="0">
                <a:latin typeface="Times New Roman" pitchFamily="18" charset="0"/>
                <a:cs typeface="Times New Roman" pitchFamily="18" charset="0"/>
              </a:rPr>
              <a:t>Odorico</a:t>
            </a:r>
            <a:r>
              <a:rPr lang="en-IN" sz="1800" dirty="0" smtClean="0">
                <a:latin typeface="Times New Roman" pitchFamily="18" charset="0"/>
                <a:cs typeface="Times New Roman" pitchFamily="18" charset="0"/>
              </a:rPr>
              <a:t>, “Secure and trusted in-network data processing in wireless sensor networks,” J. of Info. Assurance and Security, vol. 2, no. 3, pp. 189–199, 2007.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M. </a:t>
            </a:r>
            <a:r>
              <a:rPr lang="en-IN" sz="1800" dirty="0" err="1" smtClean="0">
                <a:latin typeface="Times New Roman" pitchFamily="18" charset="0"/>
                <a:cs typeface="Times New Roman" pitchFamily="18" charset="0"/>
              </a:rPr>
              <a:t>Satyanarayanan</a:t>
            </a:r>
            <a:r>
              <a:rPr lang="en-IN" sz="1800" dirty="0" smtClean="0">
                <a:latin typeface="Times New Roman" pitchFamily="18" charset="0"/>
                <a:cs typeface="Times New Roman" pitchFamily="18" charset="0"/>
              </a:rPr>
              <a:t>, “The emergence of edge computing,” Computer, vol. 50, no. 1, pp. 30–39, 2017.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 Aral and I. </a:t>
            </a:r>
            <a:r>
              <a:rPr lang="en-IN" sz="1800" dirty="0" err="1" smtClean="0">
                <a:latin typeface="Times New Roman" pitchFamily="18" charset="0"/>
                <a:cs typeface="Times New Roman" pitchFamily="18" charset="0"/>
              </a:rPr>
              <a:t>Brandic</a:t>
            </a:r>
            <a:r>
              <a:rPr lang="en-IN" sz="1800" dirty="0" smtClean="0">
                <a:latin typeface="Times New Roman" pitchFamily="18" charset="0"/>
                <a:cs typeface="Times New Roman" pitchFamily="18" charset="0"/>
              </a:rPr>
              <a:t>, “Dependency mining for service resilience at the edge,” in IEEE/ACM Symposium on Edge Computing (SEC), 2018, pp. 228–242.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I. F. </a:t>
            </a:r>
            <a:r>
              <a:rPr lang="en-IN" sz="1800" dirty="0" err="1" smtClean="0">
                <a:latin typeface="Times New Roman" pitchFamily="18" charset="0"/>
                <a:cs typeface="Times New Roman" pitchFamily="18" charset="0"/>
              </a:rPr>
              <a:t>Akyildiz</a:t>
            </a:r>
            <a:r>
              <a:rPr lang="en-IN" sz="1800" dirty="0" smtClean="0">
                <a:latin typeface="Times New Roman" pitchFamily="18" charset="0"/>
                <a:cs typeface="Times New Roman" pitchFamily="18" charset="0"/>
              </a:rPr>
              <a:t>, W. Su, Y. </a:t>
            </a:r>
            <a:r>
              <a:rPr lang="en-IN" sz="1800" dirty="0" err="1" smtClean="0">
                <a:latin typeface="Times New Roman" pitchFamily="18" charset="0"/>
                <a:cs typeface="Times New Roman" pitchFamily="18" charset="0"/>
              </a:rPr>
              <a:t>Sankarasubramaniam</a:t>
            </a:r>
            <a:r>
              <a:rPr lang="en-IN" sz="1800" dirty="0" smtClean="0">
                <a:latin typeface="Times New Roman" pitchFamily="18" charset="0"/>
                <a:cs typeface="Times New Roman" pitchFamily="18" charset="0"/>
              </a:rPr>
              <a:t>, and E. </a:t>
            </a:r>
            <a:r>
              <a:rPr lang="en-IN" sz="1800" dirty="0" err="1" smtClean="0">
                <a:latin typeface="Times New Roman" pitchFamily="18" charset="0"/>
                <a:cs typeface="Times New Roman" pitchFamily="18" charset="0"/>
              </a:rPr>
              <a:t>Cayirci</a:t>
            </a:r>
            <a:r>
              <a:rPr lang="en-IN" sz="1800" dirty="0" smtClean="0">
                <a:latin typeface="Times New Roman" pitchFamily="18" charset="0"/>
                <a:cs typeface="Times New Roman" pitchFamily="18" charset="0"/>
              </a:rPr>
              <a:t>, “A survey on sensor networks,” IEEE Communications magazine, vol. 40, no. 8, pp. 102–114, 2002.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H. Yan, H. </a:t>
            </a:r>
            <a:r>
              <a:rPr lang="en-IN" sz="1800" dirty="0" err="1" smtClean="0">
                <a:latin typeface="Times New Roman" pitchFamily="18" charset="0"/>
                <a:cs typeface="Times New Roman" pitchFamily="18" charset="0"/>
              </a:rPr>
              <a:t>Huo</a:t>
            </a:r>
            <a:r>
              <a:rPr lang="en-IN" sz="1800" dirty="0" smtClean="0">
                <a:latin typeface="Times New Roman" pitchFamily="18" charset="0"/>
                <a:cs typeface="Times New Roman" pitchFamily="18" charset="0"/>
              </a:rPr>
              <a:t>, Y.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Gidlund</a:t>
            </a:r>
            <a:r>
              <a:rPr lang="en-IN" sz="1800" dirty="0" smtClean="0">
                <a:latin typeface="Times New Roman" pitchFamily="18" charset="0"/>
                <a:cs typeface="Times New Roman" pitchFamily="18" charset="0"/>
              </a:rPr>
              <a:t>, “Wireless sensor network based e-health system,” IEEE Transactions on Consumer Electronics, vol. 56, no. 4, pp. 2288–2295, </a:t>
            </a:r>
            <a:r>
              <a:rPr lang="en-IN" sz="1800" dirty="0" smtClean="0">
                <a:latin typeface="Times New Roman" pitchFamily="18" charset="0"/>
                <a:cs typeface="Times New Roman" pitchFamily="18" charset="0"/>
              </a:rPr>
              <a:t>2010.</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1448</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ARES: Reliable and Sustainable Edge Provisioning for Wireless Sensor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2021-06-12T07:57:38Z</dcterms:modified>
</cp:coreProperties>
</file>