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Robust Tracking Algorithm Based on Modified Generalized Probability Data As-</a:t>
            </a:r>
            <a:r>
              <a:rPr lang="en-IN" b="1" dirty="0" err="1" smtClean="0">
                <a:latin typeface="Times New Roman" pitchFamily="18" charset="0"/>
                <a:cs typeface="Times New Roman" pitchFamily="18" charset="0"/>
              </a:rPr>
              <a:t>sociation</a:t>
            </a:r>
            <a:r>
              <a:rPr lang="en-IN" b="1" dirty="0" smtClean="0">
                <a:latin typeface="Times New Roman" pitchFamily="18" charset="0"/>
                <a:cs typeface="Times New Roman" pitchFamily="18" charset="0"/>
              </a:rPr>
              <a:t> for Wireless Sensor Network</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Wireless </a:t>
            </a:r>
            <a:r>
              <a:rPr lang="en-IN" sz="2000" dirty="0" smtClean="0">
                <a:latin typeface="Times New Roman" pitchFamily="18" charset="0"/>
                <a:cs typeface="Times New Roman" pitchFamily="18" charset="0"/>
              </a:rPr>
              <a:t>sensor network (WSN) is composed of many micro sensor nodes, and the localization technology is one of the most important applications of WSN technology. At present, many positioning algorithms have high position-</a:t>
            </a:r>
            <a:r>
              <a:rPr lang="en-IN" sz="2000" dirty="0" err="1" smtClean="0">
                <a:latin typeface="Times New Roman" pitchFamily="18" charset="0"/>
                <a:cs typeface="Times New Roman" pitchFamily="18" charset="0"/>
              </a:rPr>
              <a:t>ing</a:t>
            </a:r>
            <a:r>
              <a:rPr lang="en-IN" sz="2000" dirty="0" smtClean="0">
                <a:latin typeface="Times New Roman" pitchFamily="18" charset="0"/>
                <a:cs typeface="Times New Roman" pitchFamily="18" charset="0"/>
              </a:rPr>
              <a:t> accuracy in line-of-sight (LOS) environment, but poor positioning accuracy in non-line-of-sight (NLOS) environ-</a:t>
            </a:r>
            <a:r>
              <a:rPr lang="en-IN" sz="2000" dirty="0" err="1" smtClean="0">
                <a:latin typeface="Times New Roman" pitchFamily="18" charset="0"/>
                <a:cs typeface="Times New Roman" pitchFamily="18" charset="0"/>
              </a:rPr>
              <a:t>ment</a:t>
            </a:r>
            <a:r>
              <a:rPr lang="en-IN" sz="2000" dirty="0" smtClean="0">
                <a:latin typeface="Times New Roman" pitchFamily="18" charset="0"/>
                <a:cs typeface="Times New Roman" pitchFamily="18" charset="0"/>
              </a:rPr>
              <a:t>. In this paper, we propose a modified generalized probability data association algorithm based on arrival of time (TOA). We divided the range measurements into N different groups, and each group obtained the </a:t>
            </a:r>
            <a:r>
              <a:rPr lang="en-IN" sz="2000" dirty="0" err="1" smtClean="0">
                <a:latin typeface="Times New Roman" pitchFamily="18" charset="0"/>
                <a:cs typeface="Times New Roman" pitchFamily="18" charset="0"/>
              </a:rPr>
              <a:t>corre-sponding</a:t>
            </a:r>
            <a:r>
              <a:rPr lang="en-IN" sz="2000" dirty="0" smtClean="0">
                <a:latin typeface="Times New Roman" pitchFamily="18" charset="0"/>
                <a:cs typeface="Times New Roman" pitchFamily="18" charset="0"/>
              </a:rPr>
              <a:t> position estimation, model probabilities and covariance matrix of the mobile node through IMM-EKF.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used model probability and hypothesis test to perform NLOS identification for N groups, in which the model probability provided by each group was used for the first NLOS identification, and the innovation and innovation covariance matrix were used for the second NLOS </a:t>
            </a:r>
            <a:r>
              <a:rPr lang="en-IN" sz="2000" dirty="0" err="1" smtClean="0">
                <a:latin typeface="Times New Roman" pitchFamily="18" charset="0"/>
                <a:cs typeface="Times New Roman" pitchFamily="18" charset="0"/>
              </a:rPr>
              <a:t>identi-fication</a:t>
            </a:r>
            <a:r>
              <a:rPr lang="en-IN" sz="2000" dirty="0" smtClean="0">
                <a:latin typeface="Times New Roman" pitchFamily="18" charset="0"/>
                <a:cs typeface="Times New Roman" pitchFamily="18" charset="0"/>
              </a:rPr>
              <a:t> in the hypothesis test. Position estimation con-</a:t>
            </a:r>
            <a:r>
              <a:rPr lang="en-IN" sz="2000" dirty="0" err="1" smtClean="0">
                <a:latin typeface="Times New Roman" pitchFamily="18" charset="0"/>
                <a:cs typeface="Times New Roman" pitchFamily="18" charset="0"/>
              </a:rPr>
              <a:t>taminated</a:t>
            </a:r>
            <a:r>
              <a:rPr lang="en-IN" sz="2000" dirty="0" smtClean="0">
                <a:latin typeface="Times New Roman" pitchFamily="18" charset="0"/>
                <a:cs typeface="Times New Roman" pitchFamily="18" charset="0"/>
              </a:rPr>
              <a:t> by NLOS error is discarded. The correct position estimation is weighted with the corresponding association probability. The simulation and experimental results show that the proposed algorithm can mitigate the influence of NLOS errors and achieve higher localization accuracy when compared with the existing methods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Due </a:t>
            </a:r>
            <a:r>
              <a:rPr lang="en-IN" sz="2000" dirty="0" smtClean="0">
                <a:latin typeface="Times New Roman" pitchFamily="18" charset="0"/>
                <a:cs typeface="Times New Roman" pitchFamily="18" charset="0"/>
              </a:rPr>
              <a:t>to various constraints, existing localization systems, such as GPS, cannot be used for the localization of wireless sensor nodes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Majority of the existing localization algorithms may be classified as ranged-based or range-free depending upon whether the algorithm uses distance estimation or some other information for estimating the node locations.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distances between dumb nodes and the beacon nodes are usually determined by adding some additional hardware to the nodes or by using the existing radio communication facility on the sensor nodes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As a result, one-way time-of-arrival measurements using RF signals are not considered as a choice for the existing and near future sensor hardware.</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the NLOS tracer method is proposed to solve this problem to improve the robustness of the probabilistic data association algorithm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not only solves the problem of the cooperative localization using multiple source nodes, but also improves the localization performance compared with the classic </a:t>
            </a:r>
            <a:r>
              <a:rPr lang="en-IN" sz="2000" dirty="0" smtClean="0">
                <a:latin typeface="Times New Roman" pitchFamily="18" charset="0"/>
                <a:cs typeface="Times New Roman" pitchFamily="18" charset="0"/>
              </a:rPr>
              <a:t>EKF.</a:t>
            </a:r>
          </a:p>
          <a:p>
            <a:pPr algn="just">
              <a:lnSpc>
                <a:spcPct val="150000"/>
              </a:lnSpc>
            </a:pPr>
            <a:r>
              <a:rPr lang="en-IN" sz="2000" dirty="0" smtClean="0">
                <a:latin typeface="Times New Roman" pitchFamily="18" charset="0"/>
                <a:cs typeface="Times New Roman" pitchFamily="18" charset="0"/>
              </a:rPr>
              <a:t>Almost all IMM algorithms need to presuppose NLOS statistical errors to solve the NLOS interference problem, but in practice, the NLOS statistical errors are unknown.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Due to there being many obstacles, it is difficult to provide accurate localization indoors. Applying wireless sensor network technology to indoor localization can solve the problem of indoor localization.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number of algorithms and techniques based upon different characteristics and properties of sensor nodes have already been proposed for this purpose.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 improved version of the MDS-based localization algorithm, called MDS-MAP(P), which is short for MDS-MAP using patches of relative maps, has also been </a:t>
            </a:r>
            <a:r>
              <a:rPr lang="en-IN" sz="2000" dirty="0" smtClean="0">
                <a:latin typeface="Times New Roman" pitchFamily="18" charset="0"/>
                <a:cs typeface="Times New Roman" pitchFamily="18" charset="0"/>
              </a:rPr>
              <a:t>proposed.</a:t>
            </a:r>
          </a:p>
          <a:p>
            <a:pPr algn="just">
              <a:lnSpc>
                <a:spcPct val="150000"/>
              </a:lnSpc>
            </a:pPr>
            <a:r>
              <a:rPr lang="en-IN" sz="2000" dirty="0" smtClean="0">
                <a:latin typeface="Times New Roman" pitchFamily="18" charset="0"/>
                <a:cs typeface="Times New Roman" pitchFamily="18" charset="0"/>
              </a:rPr>
              <a:t>In addition to the algorithms described above, a number of localization algorithms have been proposed such as Recursive Position Estimation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Directed Position </a:t>
            </a:r>
            <a:r>
              <a:rPr lang="en-IN" sz="2000" dirty="0" smtClean="0">
                <a:latin typeface="Times New Roman" pitchFamily="18" charset="0"/>
                <a:cs typeface="Times New Roman" pitchFamily="18" charset="0"/>
              </a:rPr>
              <a:t>Estimation.</a:t>
            </a:r>
          </a:p>
          <a:p>
            <a:pPr algn="just">
              <a:lnSpc>
                <a:spcPct val="150000"/>
              </a:lnSpc>
            </a:pPr>
            <a:r>
              <a:rPr lang="en-IN" sz="2000" dirty="0" smtClean="0">
                <a:latin typeface="Times New Roman" pitchFamily="18" charset="0"/>
                <a:cs typeface="Times New Roman" pitchFamily="18" charset="0"/>
              </a:rPr>
              <a:t>Along the way, new techniques and algorithms are being proposed and developed for various layers in the sensor networks.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Due to there being many obstacles, it is difficult to provide accurate localization indoors. Applying wireless sensor network technology to indoor localization can solve the problem of indoor localization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the probability of the NLOS errors was relatively large, the proposed algorithm had a better localization performance than the EKF, IMM-EKF, and MPDA.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algorithm had a higher positioning accuracy than the EKF, IMM-EKF, and MPDA with about 65.83%, 53.01%, and 18.56%, respectively, on average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 The more NLOS data that is used, the less accurate the positioning is. According to the idea of data fusion, combining different positioning methods is also a common method to improving positioning accuracy.</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08345"/>
        </p:xfrm>
        <a:graphic>
          <a:graphicData uri="http://schemas.openxmlformats.org/drawingml/2006/table">
            <a:tbl>
              <a:tblPr firstRow="1" bandRow="1">
                <a:tableStyleId>{5C22544A-7EE6-4342-B048-85BDC9FD1C3A}</a:tableStyleId>
              </a:tblPr>
              <a:tblGrid>
                <a:gridCol w="2622550"/>
                <a:gridCol w="17208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The non-line of sight problem in mobile location estimation</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Wylie, M.P.; Holtzman, J.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consider the problem of tracking mobile stations using the ranging measurements from multiple base stations (BSs), without a priori knowledge of which BSs (if any) have a direct line of sight (LOS) range measurement.</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Semidefinite Programming for NLOS Error Mitigation in TDOA Localization</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Su, Z.; Shao, G.; Liu, H.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Recent work has applied convex optimization for NLOS error mitigation in TDOA systems. </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0764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bisection-based approach for exact target localization in NLOS environments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Tomic, S.; Beko, M.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work addresses the range-based target localization problem in adverse non-line-of-sight (NLOS) environments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NLOS identification for UWB localization based on import vector machine</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Yang, X.; Zhao, F.; Chen, T.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localization accuracy of ultra-wide band (UWB) system could be dramatically degraded, if the signal is propagated under non-line-of-sight (NLOS) condition.</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png"/>
          <p:cNvPicPr>
            <a:picLocks noGrp="1" noChangeAspect="1" noChangeArrowheads="1"/>
          </p:cNvPicPr>
          <p:nvPr>
            <p:ph idx="1"/>
          </p:nvPr>
        </p:nvPicPr>
        <p:blipFill>
          <a:blip r:embed="rId2"/>
          <a:srcRect/>
          <a:stretch>
            <a:fillRect/>
          </a:stretch>
        </p:blipFill>
        <p:spPr bwMode="auto">
          <a:xfrm>
            <a:off x="1828800" y="1447800"/>
            <a:ext cx="6400799"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873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proposed an NLOS error mitigation algorithm for tracking a mobile node based on the TOA measurements in a mixed LOS/NLOS environment. An improved MPDA algorithm with a stronger robustness was proposed in this paper. We applied the improved MPDA filter to the IMM-EKF algorithm framework. In this paper, an extended </a:t>
            </a:r>
            <a:r>
              <a:rPr lang="en-IN" sz="2000" dirty="0" err="1" smtClean="0">
                <a:latin typeface="Times New Roman" pitchFamily="18" charset="0"/>
                <a:cs typeface="Times New Roman" pitchFamily="18" charset="0"/>
              </a:rPr>
              <a:t>Kalman</a:t>
            </a:r>
            <a:r>
              <a:rPr lang="en-IN" sz="2000" dirty="0" smtClean="0">
                <a:latin typeface="Times New Roman" pitchFamily="18" charset="0"/>
                <a:cs typeface="Times New Roman" pitchFamily="18" charset="0"/>
              </a:rPr>
              <a:t> filter was used in the LOS model, and an improved MPDA filter was used in parallel with the NLOS model. The second filter discarded the position estimates with large errors through NLOS recognition to mitigate the NLOS errors. After updating the model probability of each model, the state estimation calculated using the two filters was based on the updated model probability weighted combination to obtain the final state estimation. The simulation and experimental results showed that the proposed algorithm outperformed the EKF, IMM-EKF, and MPDA in an NLOS environment. The proposed algorithm had a high positioning accuracy in the case of a small NLOS error probability. In the case of a high probability of NLOS error, the positioning accuracy of the proposed algorithm decreased greatly. In the future, the intended further improvement involved increasing the positioning accuracy of the proposed algorithm in the case of a high probability of NLOS error.</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r>
              <a:rPr lang="en-IN" sz="2000" dirty="0" smtClean="0">
                <a:latin typeface="Times New Roman" pitchFamily="18" charset="0"/>
                <a:cs typeface="Times New Roman" pitchFamily="18" charset="0"/>
              </a:rPr>
              <a:t>Wylie, M.P.; </a:t>
            </a:r>
            <a:r>
              <a:rPr lang="en-IN" sz="2000" dirty="0" err="1" smtClean="0">
                <a:latin typeface="Times New Roman" pitchFamily="18" charset="0"/>
                <a:cs typeface="Times New Roman" pitchFamily="18" charset="0"/>
              </a:rPr>
              <a:t>Holtzman</a:t>
            </a:r>
            <a:r>
              <a:rPr lang="en-IN" sz="2000" dirty="0" smtClean="0">
                <a:latin typeface="Times New Roman" pitchFamily="18" charset="0"/>
                <a:cs typeface="Times New Roman" pitchFamily="18" charset="0"/>
              </a:rPr>
              <a:t>, J. The non-line of sight problem in mobile location estimation. In Proceedings of the IEEE ICUPC-5th International Conference on Universal Personal Communications, Cambridge, MA, USA, 2 October 1996; pp. 827–831. [Google Scholar]</a:t>
            </a:r>
          </a:p>
          <a:p>
            <a:pPr algn="just"/>
            <a:r>
              <a:rPr lang="en-IN" sz="2000" dirty="0" smtClean="0">
                <a:latin typeface="Times New Roman" pitchFamily="18" charset="0"/>
                <a:cs typeface="Times New Roman" pitchFamily="18" charset="0"/>
              </a:rPr>
              <a:t>Su, Z.; </a:t>
            </a:r>
            <a:r>
              <a:rPr lang="en-IN" sz="2000" dirty="0" err="1" smtClean="0">
                <a:latin typeface="Times New Roman" pitchFamily="18" charset="0"/>
                <a:cs typeface="Times New Roman" pitchFamily="18" charset="0"/>
              </a:rPr>
              <a:t>Shao</a:t>
            </a:r>
            <a:r>
              <a:rPr lang="en-IN" sz="2000" dirty="0" smtClean="0">
                <a:latin typeface="Times New Roman" pitchFamily="18" charset="0"/>
                <a:cs typeface="Times New Roman" pitchFamily="18" charset="0"/>
              </a:rPr>
              <a:t>, G.; Liu, H. </a:t>
            </a:r>
            <a:r>
              <a:rPr lang="en-IN" sz="2000" dirty="0" err="1" smtClean="0">
                <a:latin typeface="Times New Roman" pitchFamily="18" charset="0"/>
                <a:cs typeface="Times New Roman" pitchFamily="18" charset="0"/>
              </a:rPr>
              <a:t>Semidefinite</a:t>
            </a:r>
            <a:r>
              <a:rPr lang="en-IN" sz="2000" dirty="0" smtClean="0">
                <a:latin typeface="Times New Roman" pitchFamily="18" charset="0"/>
                <a:cs typeface="Times New Roman" pitchFamily="18" charset="0"/>
              </a:rPr>
              <a:t> Programming for NLOS Error Mitigation in TDOA Localization. </a:t>
            </a:r>
            <a:r>
              <a:rPr lang="en-IN" sz="2000" i="1" dirty="0" smtClean="0">
                <a:latin typeface="Times New Roman" pitchFamily="18" charset="0"/>
                <a:cs typeface="Times New Roman" pitchFamily="18" charset="0"/>
              </a:rPr>
              <a:t>IEEE </a:t>
            </a:r>
            <a:r>
              <a:rPr lang="en-IN" sz="2000" i="1" dirty="0" err="1" smtClean="0">
                <a:latin typeface="Times New Roman" pitchFamily="18" charset="0"/>
                <a:cs typeface="Times New Roman" pitchFamily="18" charset="0"/>
              </a:rPr>
              <a:t>Commun</a:t>
            </a:r>
            <a:r>
              <a:rPr lang="en-IN" sz="2000" i="1" dirty="0" smtClean="0">
                <a:latin typeface="Times New Roman" pitchFamily="18" charset="0"/>
                <a:cs typeface="Times New Roman" pitchFamily="18" charset="0"/>
              </a:rPr>
              <a:t>. </a:t>
            </a:r>
            <a:r>
              <a:rPr lang="en-IN" sz="2000" i="1" dirty="0" err="1" smtClean="0">
                <a:latin typeface="Times New Roman" pitchFamily="18" charset="0"/>
                <a:cs typeface="Times New Roman" pitchFamily="18" charset="0"/>
              </a:rPr>
              <a:t>Lett</a:t>
            </a:r>
            <a:r>
              <a:rPr lang="en-IN" sz="2000" i="1"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 2018, </a:t>
            </a:r>
            <a:r>
              <a:rPr lang="en-IN" sz="2000" i="1" dirty="0" smtClean="0">
                <a:latin typeface="Times New Roman" pitchFamily="18" charset="0"/>
                <a:cs typeface="Times New Roman" pitchFamily="18" charset="0"/>
              </a:rPr>
              <a:t>22</a:t>
            </a:r>
            <a:r>
              <a:rPr lang="en-IN" sz="2000" dirty="0" smtClean="0">
                <a:latin typeface="Times New Roman" pitchFamily="18" charset="0"/>
                <a:cs typeface="Times New Roman" pitchFamily="18" charset="0"/>
              </a:rPr>
              <a:t>, 1430–1433. [Google Scholar] [</a:t>
            </a:r>
            <a:r>
              <a:rPr lang="en-IN" sz="2000" dirty="0" err="1" smtClean="0">
                <a:latin typeface="Times New Roman" pitchFamily="18" charset="0"/>
                <a:cs typeface="Times New Roman" pitchFamily="18" charset="0"/>
              </a:rPr>
              <a:t>CrossRef</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r>
              <a:rPr lang="en-IN" sz="2000" dirty="0" err="1" smtClean="0">
                <a:latin typeface="Times New Roman" pitchFamily="18" charset="0"/>
                <a:cs typeface="Times New Roman" pitchFamily="18" charset="0"/>
              </a:rPr>
              <a:t>Tomic</a:t>
            </a:r>
            <a:r>
              <a:rPr lang="en-IN" sz="2000" dirty="0" smtClean="0">
                <a:latin typeface="Times New Roman" pitchFamily="18" charset="0"/>
                <a:cs typeface="Times New Roman" pitchFamily="18" charset="0"/>
              </a:rPr>
              <a:t>, S.; </a:t>
            </a:r>
            <a:r>
              <a:rPr lang="en-IN" sz="2000" dirty="0" err="1" smtClean="0">
                <a:latin typeface="Times New Roman" pitchFamily="18" charset="0"/>
                <a:cs typeface="Times New Roman" pitchFamily="18" charset="0"/>
              </a:rPr>
              <a:t>Beko</a:t>
            </a:r>
            <a:r>
              <a:rPr lang="en-IN" sz="2000" dirty="0" smtClean="0">
                <a:latin typeface="Times New Roman" pitchFamily="18" charset="0"/>
                <a:cs typeface="Times New Roman" pitchFamily="18" charset="0"/>
              </a:rPr>
              <a:t>, M. A bisection-based approach for exact target localization in NLOS environments. </a:t>
            </a:r>
            <a:r>
              <a:rPr lang="en-IN" sz="2000" i="1" dirty="0" smtClean="0">
                <a:latin typeface="Times New Roman" pitchFamily="18" charset="0"/>
                <a:cs typeface="Times New Roman" pitchFamily="18" charset="0"/>
              </a:rPr>
              <a:t>Signal Process.</a:t>
            </a:r>
            <a:r>
              <a:rPr lang="en-IN" sz="2000" dirty="0" smtClean="0">
                <a:latin typeface="Times New Roman" pitchFamily="18" charset="0"/>
                <a:cs typeface="Times New Roman" pitchFamily="18" charset="0"/>
              </a:rPr>
              <a:t> 2018, </a:t>
            </a:r>
            <a:r>
              <a:rPr lang="en-IN" sz="2000" i="1" dirty="0" smtClean="0">
                <a:latin typeface="Times New Roman" pitchFamily="18" charset="0"/>
                <a:cs typeface="Times New Roman" pitchFamily="18" charset="0"/>
              </a:rPr>
              <a:t>143</a:t>
            </a:r>
            <a:r>
              <a:rPr lang="en-IN" sz="2000" dirty="0" smtClean="0">
                <a:latin typeface="Times New Roman" pitchFamily="18" charset="0"/>
                <a:cs typeface="Times New Roman" pitchFamily="18" charset="0"/>
              </a:rPr>
              <a:t>, 328–335. [Google Scholar] [</a:t>
            </a:r>
            <a:r>
              <a:rPr lang="en-IN" sz="2000" dirty="0" err="1" smtClean="0">
                <a:latin typeface="Times New Roman" pitchFamily="18" charset="0"/>
                <a:cs typeface="Times New Roman" pitchFamily="18" charset="0"/>
              </a:rPr>
              <a:t>CrossRef</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r>
              <a:rPr lang="en-IN" sz="2000" dirty="0" smtClean="0">
                <a:latin typeface="Times New Roman" pitchFamily="18" charset="0"/>
                <a:cs typeface="Times New Roman" pitchFamily="18" charset="0"/>
              </a:rPr>
              <a:t>Yang, X.; Zhao, F.; Chen, T. NLOS identification for UWB localization based on import vector machine. </a:t>
            </a:r>
            <a:r>
              <a:rPr lang="en-IN" sz="2000" i="1" dirty="0" smtClean="0">
                <a:latin typeface="Times New Roman" pitchFamily="18" charset="0"/>
                <a:cs typeface="Times New Roman" pitchFamily="18" charset="0"/>
              </a:rPr>
              <a:t>Int. J. Electron. </a:t>
            </a:r>
            <a:r>
              <a:rPr lang="en-IN" sz="2000" i="1" dirty="0" err="1" smtClean="0">
                <a:latin typeface="Times New Roman" pitchFamily="18" charset="0"/>
                <a:cs typeface="Times New Roman" pitchFamily="18" charset="0"/>
              </a:rPr>
              <a:t>Commun</a:t>
            </a:r>
            <a:r>
              <a:rPr lang="en-IN" sz="2000" i="1"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 2018, </a:t>
            </a:r>
            <a:r>
              <a:rPr lang="en-IN" sz="2000" i="1" dirty="0" smtClean="0">
                <a:latin typeface="Times New Roman" pitchFamily="18" charset="0"/>
                <a:cs typeface="Times New Roman" pitchFamily="18" charset="0"/>
              </a:rPr>
              <a:t>87</a:t>
            </a:r>
            <a:r>
              <a:rPr lang="en-IN" sz="2000" dirty="0" smtClean="0">
                <a:latin typeface="Times New Roman" pitchFamily="18" charset="0"/>
                <a:cs typeface="Times New Roman" pitchFamily="18" charset="0"/>
              </a:rPr>
              <a:t>, 128–133. [Google </a:t>
            </a:r>
            <a:r>
              <a:rPr lang="en-IN" sz="2000" dirty="0" smtClean="0">
                <a:latin typeface="Times New Roman" pitchFamily="18" charset="0"/>
                <a:cs typeface="Times New Roman" pitchFamily="18" charset="0"/>
              </a:rPr>
              <a:t>Scholar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CrossRef</a:t>
            </a:r>
            <a:r>
              <a:rPr lang="en-IN" sz="2000" dirty="0" smtClean="0">
                <a:latin typeface="Times New Roman" pitchFamily="18" charset="0"/>
                <a:cs typeface="Times New Roman" pitchFamily="18" charset="0"/>
              </a:rPr>
              <a:t>]</a:t>
            </a:r>
          </a:p>
          <a:p>
            <a:pPr algn="just"/>
            <a:r>
              <a:rPr lang="en-IN" sz="2000" dirty="0" smtClean="0">
                <a:latin typeface="Times New Roman" pitchFamily="18" charset="0"/>
                <a:cs typeface="Times New Roman" pitchFamily="18" charset="0"/>
              </a:rPr>
              <a:t>Zhang, Z.; Zhou, X.; Wang, Z.; Yan, H. Adaptive Consensus-Based Distributed Target Tracking With Dynamic Cluster in Sensor Networks. </a:t>
            </a:r>
            <a:r>
              <a:rPr lang="en-IN" sz="2000" i="1" dirty="0" smtClean="0">
                <a:latin typeface="Times New Roman" pitchFamily="18" charset="0"/>
                <a:cs typeface="Times New Roman" pitchFamily="18" charset="0"/>
              </a:rPr>
              <a:t>IEEE Trans. </a:t>
            </a:r>
            <a:r>
              <a:rPr lang="en-IN" sz="2000" i="1" dirty="0" err="1" smtClean="0">
                <a:latin typeface="Times New Roman" pitchFamily="18" charset="0"/>
                <a:cs typeface="Times New Roman" pitchFamily="18" charset="0"/>
              </a:rPr>
              <a:t>Cybern</a:t>
            </a:r>
            <a:r>
              <a:rPr lang="en-IN" sz="2000" i="1"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 2019, </a:t>
            </a:r>
            <a:r>
              <a:rPr lang="en-IN" sz="2000" i="1" dirty="0" smtClean="0">
                <a:latin typeface="Times New Roman" pitchFamily="18" charset="0"/>
                <a:cs typeface="Times New Roman" pitchFamily="18" charset="0"/>
              </a:rPr>
              <a:t>49</a:t>
            </a:r>
            <a:r>
              <a:rPr lang="en-IN" sz="2000" dirty="0" smtClean="0">
                <a:latin typeface="Times New Roman" pitchFamily="18" charset="0"/>
                <a:cs typeface="Times New Roman" pitchFamily="18" charset="0"/>
              </a:rPr>
              <a:t>, 1580–1591. [Google Scholar] [</a:t>
            </a:r>
            <a:r>
              <a:rPr lang="en-IN" sz="2000" dirty="0" err="1" smtClean="0">
                <a:latin typeface="Times New Roman" pitchFamily="18" charset="0"/>
                <a:cs typeface="Times New Roman" pitchFamily="18" charset="0"/>
              </a:rPr>
              <a:t>CrossRef</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6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r>
              <a:rPr lang="en-IN" sz="2000" dirty="0" smtClean="0">
                <a:latin typeface="Times New Roman" pitchFamily="18" charset="0"/>
                <a:cs typeface="Times New Roman" pitchFamily="18" charset="0"/>
              </a:rPr>
              <a:t>Li, Y.Y.; </a:t>
            </a:r>
            <a:r>
              <a:rPr lang="en-IN" sz="2000" dirty="0" err="1" smtClean="0">
                <a:latin typeface="Times New Roman" pitchFamily="18" charset="0"/>
                <a:cs typeface="Times New Roman" pitchFamily="18" charset="0"/>
              </a:rPr>
              <a:t>Qi</a:t>
            </a:r>
            <a:r>
              <a:rPr lang="en-IN" sz="2000" dirty="0" smtClean="0">
                <a:latin typeface="Times New Roman" pitchFamily="18" charset="0"/>
                <a:cs typeface="Times New Roman" pitchFamily="18" charset="0"/>
              </a:rPr>
              <a:t>, G.Q.; </a:t>
            </a:r>
            <a:r>
              <a:rPr lang="en-IN" sz="2000" dirty="0" err="1" smtClean="0">
                <a:latin typeface="Times New Roman" pitchFamily="18" charset="0"/>
                <a:cs typeface="Times New Roman" pitchFamily="18" charset="0"/>
              </a:rPr>
              <a:t>Sheng</a:t>
            </a:r>
            <a:r>
              <a:rPr lang="en-IN" sz="2000" dirty="0" smtClean="0">
                <a:latin typeface="Times New Roman" pitchFamily="18" charset="0"/>
                <a:cs typeface="Times New Roman" pitchFamily="18" charset="0"/>
              </a:rPr>
              <a:t>, A.D. Performance Metric on the Best Achievable Accuracy for Hybrid TOA/AOA Target Localization. </a:t>
            </a:r>
            <a:r>
              <a:rPr lang="en-IN" sz="2000" i="1" dirty="0" smtClean="0">
                <a:latin typeface="Times New Roman" pitchFamily="18" charset="0"/>
                <a:cs typeface="Times New Roman" pitchFamily="18" charset="0"/>
              </a:rPr>
              <a:t>IEEE </a:t>
            </a:r>
            <a:r>
              <a:rPr lang="en-IN" sz="2000" i="1" dirty="0" err="1" smtClean="0">
                <a:latin typeface="Times New Roman" pitchFamily="18" charset="0"/>
                <a:cs typeface="Times New Roman" pitchFamily="18" charset="0"/>
              </a:rPr>
              <a:t>Commun</a:t>
            </a:r>
            <a:r>
              <a:rPr lang="en-IN" sz="2000" i="1" dirty="0" smtClean="0">
                <a:latin typeface="Times New Roman" pitchFamily="18" charset="0"/>
                <a:cs typeface="Times New Roman" pitchFamily="18" charset="0"/>
              </a:rPr>
              <a:t>. </a:t>
            </a:r>
            <a:r>
              <a:rPr lang="en-IN" sz="2000" i="1" dirty="0" err="1" smtClean="0">
                <a:latin typeface="Times New Roman" pitchFamily="18" charset="0"/>
                <a:cs typeface="Times New Roman" pitchFamily="18" charset="0"/>
              </a:rPr>
              <a:t>Lett</a:t>
            </a:r>
            <a:r>
              <a:rPr lang="en-IN" sz="2000" i="1"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 2018, </a:t>
            </a:r>
            <a:r>
              <a:rPr lang="en-IN" sz="2000" i="1" dirty="0" smtClean="0">
                <a:latin typeface="Times New Roman" pitchFamily="18" charset="0"/>
                <a:cs typeface="Times New Roman" pitchFamily="18" charset="0"/>
              </a:rPr>
              <a:t>22</a:t>
            </a:r>
            <a:r>
              <a:rPr lang="en-IN" sz="2000" dirty="0" smtClean="0">
                <a:latin typeface="Times New Roman" pitchFamily="18" charset="0"/>
                <a:cs typeface="Times New Roman" pitchFamily="18" charset="0"/>
              </a:rPr>
              <a:t>, 1474–1477. </a:t>
            </a:r>
            <a:r>
              <a:rPr lang="en-IN" sz="2000" dirty="0" smtClean="0">
                <a:latin typeface="Times New Roman" pitchFamily="18" charset="0"/>
                <a:cs typeface="Times New Roman" pitchFamily="18" charset="0"/>
              </a:rPr>
              <a:t>[Google </a:t>
            </a:r>
            <a:r>
              <a:rPr lang="en-IN" sz="2000" dirty="0" smtClean="0">
                <a:latin typeface="Times New Roman" pitchFamily="18" charset="0"/>
                <a:cs typeface="Times New Roman" pitchFamily="18" charset="0"/>
              </a:rPr>
              <a:t>Scholar] [</a:t>
            </a:r>
            <a:r>
              <a:rPr lang="en-IN" sz="2000" dirty="0" err="1" smtClean="0">
                <a:latin typeface="Times New Roman" pitchFamily="18" charset="0"/>
                <a:cs typeface="Times New Roman" pitchFamily="18" charset="0"/>
              </a:rPr>
              <a:t>CrossRef</a:t>
            </a:r>
            <a:r>
              <a:rPr lang="en-IN" sz="2000" dirty="0" smtClean="0">
                <a:latin typeface="Times New Roman" pitchFamily="18" charset="0"/>
                <a:cs typeface="Times New Roman" pitchFamily="18" charset="0"/>
              </a:rPr>
              <a:t>]</a:t>
            </a:r>
          </a:p>
          <a:p>
            <a:pPr algn="just"/>
            <a:r>
              <a:rPr lang="en-IN" sz="2000" dirty="0" smtClean="0">
                <a:latin typeface="Times New Roman" pitchFamily="18" charset="0"/>
                <a:cs typeface="Times New Roman" pitchFamily="18" charset="0"/>
              </a:rPr>
              <a:t>Sun, Y.M.; Zhou, Z.P.; Tang, S.L. 3D Hybrid TOA-AOA Source Localization Using an Active and a Passive Station. In Proceedings of the 2016 IEEE 13th International Conference on Signal Processing (ICSP), Chengdu, China, 6–10 November 2016; pp. 257–260. [Google Scholar]</a:t>
            </a:r>
          </a:p>
          <a:p>
            <a:pPr algn="just"/>
            <a:r>
              <a:rPr lang="en-IN" sz="2000" dirty="0" err="1" smtClean="0">
                <a:latin typeface="Times New Roman" pitchFamily="18" charset="0"/>
                <a:cs typeface="Times New Roman" pitchFamily="18" charset="0"/>
              </a:rPr>
              <a:t>Vaghefi</a:t>
            </a:r>
            <a:r>
              <a:rPr lang="en-IN" sz="2000" dirty="0" smtClean="0">
                <a:latin typeface="Times New Roman" pitchFamily="18" charset="0"/>
                <a:cs typeface="Times New Roman" pitchFamily="18" charset="0"/>
              </a:rPr>
              <a:t>, R.M.; </a:t>
            </a:r>
            <a:r>
              <a:rPr lang="en-IN" sz="2000" dirty="0" err="1" smtClean="0">
                <a:latin typeface="Times New Roman" pitchFamily="18" charset="0"/>
                <a:cs typeface="Times New Roman" pitchFamily="18" charset="0"/>
              </a:rPr>
              <a:t>Buehrer</a:t>
            </a:r>
            <a:r>
              <a:rPr lang="en-IN" sz="2000" dirty="0" smtClean="0">
                <a:latin typeface="Times New Roman" pitchFamily="18" charset="0"/>
                <a:cs typeface="Times New Roman" pitchFamily="18" charset="0"/>
              </a:rPr>
              <a:t>, R.M. Cooperative Localization in NLOS Environments Using </a:t>
            </a:r>
            <a:r>
              <a:rPr lang="en-IN" sz="2000" dirty="0" err="1" smtClean="0">
                <a:latin typeface="Times New Roman" pitchFamily="18" charset="0"/>
                <a:cs typeface="Times New Roman" pitchFamily="18" charset="0"/>
              </a:rPr>
              <a:t>Semidefinite</a:t>
            </a:r>
            <a:r>
              <a:rPr lang="en-IN" sz="2000" dirty="0" smtClean="0">
                <a:latin typeface="Times New Roman" pitchFamily="18" charset="0"/>
                <a:cs typeface="Times New Roman" pitchFamily="18" charset="0"/>
              </a:rPr>
              <a:t> Programming. </a:t>
            </a:r>
            <a:r>
              <a:rPr lang="en-IN" sz="2000" i="1" dirty="0" smtClean="0">
                <a:latin typeface="Times New Roman" pitchFamily="18" charset="0"/>
                <a:cs typeface="Times New Roman" pitchFamily="18" charset="0"/>
              </a:rPr>
              <a:t>IEEE </a:t>
            </a:r>
            <a:r>
              <a:rPr lang="en-IN" sz="2000" i="1" dirty="0" err="1" smtClean="0">
                <a:latin typeface="Times New Roman" pitchFamily="18" charset="0"/>
                <a:cs typeface="Times New Roman" pitchFamily="18" charset="0"/>
              </a:rPr>
              <a:t>Commun</a:t>
            </a:r>
            <a:r>
              <a:rPr lang="en-IN" sz="2000" i="1" dirty="0" smtClean="0">
                <a:latin typeface="Times New Roman" pitchFamily="18" charset="0"/>
                <a:cs typeface="Times New Roman" pitchFamily="18" charset="0"/>
              </a:rPr>
              <a:t>. </a:t>
            </a:r>
            <a:r>
              <a:rPr lang="en-IN" sz="2000" i="1" dirty="0" err="1" smtClean="0">
                <a:latin typeface="Times New Roman" pitchFamily="18" charset="0"/>
                <a:cs typeface="Times New Roman" pitchFamily="18" charset="0"/>
              </a:rPr>
              <a:t>Lett</a:t>
            </a:r>
            <a:r>
              <a:rPr lang="en-IN" sz="2000" i="1"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 2015, </a:t>
            </a:r>
            <a:r>
              <a:rPr lang="en-IN" sz="2000" i="1" dirty="0" smtClean="0">
                <a:latin typeface="Times New Roman" pitchFamily="18" charset="0"/>
                <a:cs typeface="Times New Roman" pitchFamily="18" charset="0"/>
              </a:rPr>
              <a:t>19</a:t>
            </a:r>
            <a:r>
              <a:rPr lang="en-IN" sz="2000" dirty="0" smtClean="0">
                <a:latin typeface="Times New Roman" pitchFamily="18" charset="0"/>
                <a:cs typeface="Times New Roman" pitchFamily="18" charset="0"/>
              </a:rPr>
              <a:t>, 1382–1385. [Google Scholar] [</a:t>
            </a:r>
            <a:r>
              <a:rPr lang="en-IN" sz="2000" dirty="0" err="1" smtClean="0">
                <a:latin typeface="Times New Roman" pitchFamily="18" charset="0"/>
                <a:cs typeface="Times New Roman" pitchFamily="18" charset="0"/>
              </a:rPr>
              <a:t>CrossRef</a:t>
            </a:r>
            <a:r>
              <a:rPr lang="en-IN" sz="2000" dirty="0" smtClean="0">
                <a:latin typeface="Times New Roman" pitchFamily="18" charset="0"/>
                <a:cs typeface="Times New Roman" pitchFamily="18" charset="0"/>
              </a:rPr>
              <a:t>]</a:t>
            </a:r>
          </a:p>
          <a:p>
            <a:pPr algn="just"/>
            <a:r>
              <a:rPr lang="en-IN" sz="2000" dirty="0" err="1" smtClean="0">
                <a:latin typeface="Times New Roman" pitchFamily="18" charset="0"/>
                <a:cs typeface="Times New Roman" pitchFamily="18" charset="0"/>
              </a:rPr>
              <a:t>Vaghefi</a:t>
            </a:r>
            <a:r>
              <a:rPr lang="en-IN" sz="2000" dirty="0" smtClean="0">
                <a:latin typeface="Times New Roman" pitchFamily="18" charset="0"/>
                <a:cs typeface="Times New Roman" pitchFamily="18" charset="0"/>
              </a:rPr>
              <a:t>, R.M.; </a:t>
            </a:r>
            <a:r>
              <a:rPr lang="en-IN" sz="2000" dirty="0" err="1" smtClean="0">
                <a:latin typeface="Times New Roman" pitchFamily="18" charset="0"/>
                <a:cs typeface="Times New Roman" pitchFamily="18" charset="0"/>
              </a:rPr>
              <a:t>Buehrer</a:t>
            </a:r>
            <a:r>
              <a:rPr lang="en-IN" sz="2000" dirty="0" smtClean="0">
                <a:latin typeface="Times New Roman" pitchFamily="18" charset="0"/>
                <a:cs typeface="Times New Roman" pitchFamily="18" charset="0"/>
              </a:rPr>
              <a:t>, R.M. Cooperative Source Node Tracking in Non-Line-of-Sight Environments. </a:t>
            </a:r>
            <a:r>
              <a:rPr lang="en-IN" sz="2000" i="1" dirty="0" smtClean="0">
                <a:latin typeface="Times New Roman" pitchFamily="18" charset="0"/>
                <a:cs typeface="Times New Roman" pitchFamily="18" charset="0"/>
              </a:rPr>
              <a:t>IEEE Trans. Mob. </a:t>
            </a:r>
            <a:r>
              <a:rPr lang="en-IN" sz="2000" i="1" dirty="0" err="1" smtClean="0">
                <a:latin typeface="Times New Roman" pitchFamily="18" charset="0"/>
                <a:cs typeface="Times New Roman" pitchFamily="18" charset="0"/>
              </a:rPr>
              <a:t>Comput</a:t>
            </a:r>
            <a:r>
              <a:rPr lang="en-IN" sz="2000" i="1"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 2018, </a:t>
            </a:r>
            <a:r>
              <a:rPr lang="en-IN" sz="2000" i="1" dirty="0" smtClean="0">
                <a:latin typeface="Times New Roman" pitchFamily="18" charset="0"/>
                <a:cs typeface="Times New Roman" pitchFamily="18" charset="0"/>
              </a:rPr>
              <a:t>16</a:t>
            </a:r>
            <a:r>
              <a:rPr lang="en-IN" sz="2000" dirty="0" smtClean="0">
                <a:latin typeface="Times New Roman" pitchFamily="18" charset="0"/>
                <a:cs typeface="Times New Roman" pitchFamily="18" charset="0"/>
              </a:rPr>
              <a:t>, 1287–1299. [Google Scholar] [</a:t>
            </a:r>
            <a:r>
              <a:rPr lang="en-IN" sz="2000" dirty="0" err="1" smtClean="0">
                <a:latin typeface="Times New Roman" pitchFamily="18" charset="0"/>
                <a:cs typeface="Times New Roman" pitchFamily="18" charset="0"/>
              </a:rPr>
              <a:t>CrossRef</a:t>
            </a:r>
            <a:r>
              <a:rPr lang="en-IN" sz="2000" dirty="0" smtClean="0">
                <a:latin typeface="Times New Roman" pitchFamily="18" charset="0"/>
                <a:cs typeface="Times New Roman" pitchFamily="18" charset="0"/>
              </a:rPr>
              <a:t>]</a:t>
            </a:r>
          </a:p>
          <a:p>
            <a:pPr algn="just"/>
            <a:r>
              <a:rPr lang="en-IN" sz="2000" dirty="0" smtClean="0">
                <a:latin typeface="Times New Roman" pitchFamily="18" charset="0"/>
                <a:cs typeface="Times New Roman" pitchFamily="18" charset="0"/>
              </a:rPr>
              <a:t>Chen, P.C. A non-line-of-sight error mitigation algorithm in location estimation. In Proceedings of the IEEE Wireless Communications Networking Conference (WCNC), New Orleans, LA, USA, 21–24 September 1999; Volume 1, pp. 316–320. [Google Scholar]</a:t>
            </a:r>
          </a:p>
          <a:p>
            <a:pPr algn="just">
              <a:lnSpc>
                <a:spcPct val="170000"/>
              </a:lnSpc>
              <a:buNone/>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1269</TotalTime>
  <Words>1141</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 Robust Tracking Algorithm Based on Modified Generalized Probability Data As-sociation for Wireless Sensor Network</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2021-06-12T10:17:45Z</dcterms:modified>
</cp:coreProperties>
</file>