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8/27/2021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8/27/2021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8/27/2021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8/27/2021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8/27/2021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8/27/2021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Indirect Direct </a:t>
            </a:r>
            <a:r>
              <a:rPr lang="en-IN" b="1" dirty="0" smtClean="0">
                <a:latin typeface="Times New Roman" pitchFamily="18" charset="0"/>
                <a:cs typeface="Times New Roman" pitchFamily="18" charset="0"/>
              </a:rPr>
              <a:t>Learning Coverage Control for Wireless Sensor and Mobile Robot Networks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533400"/>
            <a:ext cx="7498080" cy="5257800"/>
          </a:xfrm>
        </p:spPr>
        <p:txBody>
          <a:bodyPr>
            <a:noAutofit/>
          </a:bodyPr>
          <a:lstStyle/>
          <a:p>
            <a:pPr algn="just">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article proposes indirect/direct learning control schemes for wireless sensor and mobile robot networks to cover an environment according to the density function, which is the distribution of an important quantity within the environment. When stationary sensors cooperate with mobile robots, the density estimation can be enhanced by using </a:t>
            </a:r>
            <a:r>
              <a:rPr lang="en-IN" sz="2000" dirty="0" err="1" smtClean="0">
                <a:latin typeface="Times New Roman" pitchFamily="18" charset="0"/>
                <a:cs typeface="Times New Roman" pitchFamily="18" charset="0"/>
              </a:rPr>
              <a:t>nonstationary</a:t>
            </a:r>
            <a:r>
              <a:rPr lang="en-IN" sz="2000" dirty="0" smtClean="0">
                <a:latin typeface="Times New Roman" pitchFamily="18" charset="0"/>
                <a:cs typeface="Times New Roman" pitchFamily="18" charset="0"/>
              </a:rPr>
              <a:t> basis functions to relax the assumption of matching conditions in the previous approach. To improve the density function estimation, this study employs an expectation-maximization algorithm and log-likelihood, which maximizes the similarity between the proposed normalized density and normalized coverage function. Subsequently, the adaptive weighting algorithm is combined with the proposed indirect coverage control for </a:t>
            </a:r>
            <a:r>
              <a:rPr lang="en-IN" sz="2000" dirty="0" err="1" smtClean="0">
                <a:latin typeface="Times New Roman" pitchFamily="18" charset="0"/>
                <a:cs typeface="Times New Roman" pitchFamily="18" charset="0"/>
              </a:rPr>
              <a:t>tunable</a:t>
            </a:r>
            <a:r>
              <a:rPr lang="en-IN" sz="2000" dirty="0" smtClean="0">
                <a:latin typeface="Times New Roman" pitchFamily="18" charset="0"/>
                <a:cs typeface="Times New Roman" pitchFamily="18" charset="0"/>
              </a:rPr>
              <a:t> basis </a:t>
            </a:r>
            <a:r>
              <a:rPr lang="en-IN" sz="2000" dirty="0" err="1" smtClean="0">
                <a:latin typeface="Times New Roman" pitchFamily="18" charset="0"/>
                <a:cs typeface="Times New Roman" pitchFamily="18" charset="0"/>
              </a:rPr>
              <a:t>centers</a:t>
            </a:r>
            <a:r>
              <a:rPr lang="en-IN" sz="2000" dirty="0" smtClean="0">
                <a:latin typeface="Times New Roman" pitchFamily="18" charset="0"/>
                <a:cs typeface="Times New Roman" pitchFamily="18" charset="0"/>
              </a:rPr>
              <a:t> and the weighting of the basis functions. For direct coverage control, mobile robots are driven to cover the regions of higher importance while simultaneously estimating the density function utilizing a sensory model function. We prove that the Lloyd algorithm is a special case of the direct method when the density function and </a:t>
            </a:r>
            <a:r>
              <a:rPr lang="en-IN" sz="2000" dirty="0" err="1" smtClean="0">
                <a:latin typeface="Times New Roman" pitchFamily="18" charset="0"/>
                <a:cs typeface="Times New Roman" pitchFamily="18" charset="0"/>
              </a:rPr>
              <a:t>Voronoi</a:t>
            </a:r>
            <a:r>
              <a:rPr lang="en-IN" sz="2000" dirty="0" smtClean="0">
                <a:latin typeface="Times New Roman" pitchFamily="18" charset="0"/>
                <a:cs typeface="Times New Roman" pitchFamily="18" charset="0"/>
              </a:rPr>
              <a:t> partitions are available. The efficiency of the proposed methods is confirmed in numerical examples and </a:t>
            </a:r>
            <a:r>
              <a:rPr lang="en-IN" sz="2000" dirty="0" err="1" smtClean="0">
                <a:latin typeface="Times New Roman" pitchFamily="18" charset="0"/>
                <a:cs typeface="Times New Roman" pitchFamily="18" charset="0"/>
              </a:rPr>
              <a:t>semiexperiments</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 significant parameter that has an effect on the final positions of the sensor nodes is the existence of points of interest (POI) which require k- coverage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initial population on the chromosomes was created in a random way so that the bounds and the linear constrains were satisfied, provided that they existed.</a:t>
            </a:r>
          </a:p>
          <a:p>
            <a:pPr algn="just">
              <a:lnSpc>
                <a:spcPct val="150000"/>
              </a:lnSpc>
            </a:pPr>
            <a:r>
              <a:rPr lang="en-IN" sz="2000" dirty="0" smtClean="0">
                <a:latin typeface="Times New Roman" pitchFamily="18" charset="0"/>
                <a:cs typeface="Times New Roman" pitchFamily="18" charset="0"/>
              </a:rPr>
              <a:t>PSO </a:t>
            </a:r>
            <a:r>
              <a:rPr lang="en-IN" sz="2000" dirty="0" smtClean="0">
                <a:latin typeface="Times New Roman" pitchFamily="18" charset="0"/>
                <a:cs typeface="Times New Roman" pitchFamily="18" charset="0"/>
              </a:rPr>
              <a:t>proposes the existence of a group of particles, where each of them represents a potential solution to the problem.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Grid based methods consider grid points in order to determine the location of sensor nodes and calculate the existent area coverage as the ratio of grid points covered to the total number of grid points</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coverage problem in wireless sensor networks (WSNs) can be generally defined as a measure of how effectively a network field is monitored by its sensor nodes.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problem has attracted a lot of interest over the years and as a result, many coverage protocols were proposed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coverage problem is one of the fundamental problems in WSNs as it has a direct impact on the sensors energy consumption and the network </a:t>
            </a:r>
            <a:r>
              <a:rPr lang="en-IN" sz="2000" dirty="0" smtClean="0">
                <a:latin typeface="Times New Roman" pitchFamily="18" charset="0"/>
                <a:cs typeface="Times New Roman" pitchFamily="18" charset="0"/>
              </a:rPr>
              <a:t>lifetime.</a:t>
            </a:r>
          </a:p>
          <a:p>
            <a:pPr algn="just">
              <a:lnSpc>
                <a:spcPct val="150000"/>
              </a:lnSpc>
            </a:pPr>
            <a:r>
              <a:rPr lang="en-IN" sz="2000" dirty="0"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to the best of our knowledge, none of the existing studies analyze, review and provide a clear description of all features that cover all factors as well as classify the coverage problems in its entirety.</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algorithm combines the virtual force (VF) algorithm with particle swarm optimization, where VF uses both attractive and repulsive forces to determine virtual motion paths and the rate of movement for sensors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authors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proposed a novel algorithm in order to optimize the coverage in a WSN using the PSO algorithm along with </a:t>
            </a:r>
            <a:r>
              <a:rPr lang="en-IN" sz="2000" dirty="0" err="1" smtClean="0">
                <a:latin typeface="Times New Roman" pitchFamily="18" charset="0"/>
                <a:cs typeface="Times New Roman" pitchFamily="18" charset="0"/>
              </a:rPr>
              <a:t>Voronoi</a:t>
            </a:r>
            <a:r>
              <a:rPr lang="en-IN" sz="2000" dirty="0" smtClean="0">
                <a:latin typeface="Times New Roman" pitchFamily="18" charset="0"/>
                <a:cs typeface="Times New Roman" pitchFamily="18" charset="0"/>
              </a:rPr>
              <a:t> diagrams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a novel bidding protocol, which is applied in an area where a mixture of static and mobile nodes has been deployed, is proposed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virtual force algorithm (VFA) is proposed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as a sensor deployment methodology in order to improve the coverage area</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sensors deployment model is an important design criterion for designing energy-efficient coverage protocols in WSNs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Moreover</a:t>
            </a:r>
            <a:r>
              <a:rPr lang="en-IN" sz="2000" dirty="0" smtClean="0">
                <a:latin typeface="Times New Roman" pitchFamily="18" charset="0"/>
                <a:cs typeface="Times New Roman" pitchFamily="18" charset="0"/>
              </a:rPr>
              <a:t>, the performance of these protocols is limited by the challenges on determining an accurate radio model for the sensor nodes in the network</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the authors conducted empirical measurements of the packet delivery performance of various sensor platforms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found that the performance of these protocols is mainly limited by challenges related to determining a more realistic coverage model for the sensor nodes in the networks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give a thorough discussion on the open issues associated with the design of realistic energy-efficient coverage protocols for WSNs</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2178050"/>
                <a:gridCol w="3067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Information Processing and Routing in Wireless Sensor Networks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Y. Yu, V. K. Prasanna, and B. Krishnamachari,</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This book presents state-of-the-art cross-layer optimization techniques for energy-efficient information processing and routing in wireless sensor networks.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Classical and swarm intelligence based routing protocols for wireless sensor networks: A survey and comparison</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M. Zungeru, L. M. Ang, and K. P. Seng,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High efficient routing is an important issue for the design of wireless sensor network (WSN) protocols to meet the severe hardware and resource constraints.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2166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survey on routing protocols for wireless sensor networks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K. Akkaya and M. Younis,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It is a wireless network which subsist a group of small sensor nodes which communicate through radio interface. </a:t>
                      </a:r>
                      <a:endParaRPr lang="en-IN" sz="16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survey on coverage and connectivity issues in wireless sensor networks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 Zhu, C. Zheng, L. Shu, and G. Han,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2E2E2E"/>
                          </a:solidFill>
                          <a:latin typeface="Times New Roman"/>
                          <a:ea typeface="Calibri"/>
                          <a:cs typeface="Latha"/>
                        </a:rPr>
                        <a:t>Coverage and connectivity are two of the most fundamental issues in WSNs, which have a great impact on the performance of WSNs.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1.jpg"/>
          <p:cNvPicPr>
            <a:picLocks noGrp="1" noChangeAspect="1" noChangeArrowheads="1"/>
          </p:cNvPicPr>
          <p:nvPr>
            <p:ph idx="1"/>
          </p:nvPr>
        </p:nvPicPr>
        <p:blipFill>
          <a:blip r:embed="rId2"/>
          <a:srcRect/>
          <a:stretch>
            <a:fillRect/>
          </a:stretch>
        </p:blipFill>
        <p:spPr bwMode="auto">
          <a:xfrm>
            <a:off x="1600200" y="1524000"/>
            <a:ext cx="6934200" cy="48006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2587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152400"/>
            <a:ext cx="7498080" cy="4800600"/>
          </a:xfrm>
        </p:spPr>
        <p:txBody>
          <a:bodyPr>
            <a:noAutofit/>
          </a:bodyPr>
          <a:lstStyle/>
          <a:p>
            <a:pPr algn="just">
              <a:lnSpc>
                <a:spcPct val="170000"/>
              </a:lnSpc>
              <a:buNone/>
            </a:pPr>
            <a:r>
              <a:rPr lang="en-IN" sz="2000" dirty="0" smtClean="0">
                <a:latin typeface="Times New Roman" pitchFamily="18" charset="0"/>
                <a:cs typeface="Times New Roman" pitchFamily="18" charset="0"/>
              </a:rPr>
              <a:t>     Recently</a:t>
            </a:r>
            <a:r>
              <a:rPr lang="en-IN" sz="2000" dirty="0" smtClean="0">
                <a:latin typeface="Times New Roman" pitchFamily="18" charset="0"/>
                <a:cs typeface="Times New Roman" pitchFamily="18" charset="0"/>
              </a:rPr>
              <a:t>, many new solutions have been proposed to solve the coverage problems in WSNs. In this survey, we presented a thorough and up to date review of these coverage protocols. We found that the performance of these protocols is mainly limited by challenges related to determining a more realistic coverage model for the sensor nodes in the networks. More specifically, most of the proposed coverage protocols rest on less realistic assumptions such as location awareness and uniformity of the signal strengths within a sensing and/or a communication range. Furthermore, most of these protocols use an idealized energy consumption model. We believe that a discrete radio model should be used to achieve a more accurate and realistic calculation of the power consumption to enable a better link selection for transmission.</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[1] S. H. Yang, “Introduction,” in Wireless Sensor Networks, Signals and Communication Technology, pp. 1–6, Springer London, 2014.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2] Y. Yu, V. K. </a:t>
            </a:r>
            <a:r>
              <a:rPr lang="en-IN" sz="1800" dirty="0" err="1" smtClean="0">
                <a:latin typeface="Times New Roman" pitchFamily="18" charset="0"/>
                <a:cs typeface="Times New Roman" pitchFamily="18" charset="0"/>
              </a:rPr>
              <a:t>Prasanna</a:t>
            </a:r>
            <a:r>
              <a:rPr lang="en-IN" sz="1800" dirty="0" smtClean="0">
                <a:latin typeface="Times New Roman" pitchFamily="18" charset="0"/>
                <a:cs typeface="Times New Roman" pitchFamily="18" charset="0"/>
              </a:rPr>
              <a:t>, and B. </a:t>
            </a:r>
            <a:r>
              <a:rPr lang="en-IN" sz="1800" dirty="0" err="1" smtClean="0">
                <a:latin typeface="Times New Roman" pitchFamily="18" charset="0"/>
                <a:cs typeface="Times New Roman" pitchFamily="18" charset="0"/>
              </a:rPr>
              <a:t>Krishnamachari</a:t>
            </a:r>
            <a:r>
              <a:rPr lang="en-IN" sz="1800" dirty="0" smtClean="0">
                <a:latin typeface="Times New Roman" pitchFamily="18" charset="0"/>
                <a:cs typeface="Times New Roman" pitchFamily="18" charset="0"/>
              </a:rPr>
              <a:t>, Information Processing and Routing in Wireless Sensor Networks. World Scientific Pub., 2006.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3] A. M. </a:t>
            </a:r>
            <a:r>
              <a:rPr lang="en-IN" sz="1800" dirty="0" err="1" smtClean="0">
                <a:latin typeface="Times New Roman" pitchFamily="18" charset="0"/>
                <a:cs typeface="Times New Roman" pitchFamily="18" charset="0"/>
              </a:rPr>
              <a:t>Zungeru</a:t>
            </a:r>
            <a:r>
              <a:rPr lang="en-IN" sz="1800" dirty="0" smtClean="0">
                <a:latin typeface="Times New Roman" pitchFamily="18" charset="0"/>
                <a:cs typeface="Times New Roman" pitchFamily="18" charset="0"/>
              </a:rPr>
              <a:t>, L. M. </a:t>
            </a:r>
            <a:r>
              <a:rPr lang="en-IN" sz="1800" dirty="0" err="1" smtClean="0">
                <a:latin typeface="Times New Roman" pitchFamily="18" charset="0"/>
                <a:cs typeface="Times New Roman" pitchFamily="18" charset="0"/>
              </a:rPr>
              <a:t>Ang</a:t>
            </a:r>
            <a:r>
              <a:rPr lang="en-IN" sz="1800" dirty="0" smtClean="0">
                <a:latin typeface="Times New Roman" pitchFamily="18" charset="0"/>
                <a:cs typeface="Times New Roman" pitchFamily="18" charset="0"/>
              </a:rPr>
              <a:t>, and K. P. </a:t>
            </a:r>
            <a:r>
              <a:rPr lang="en-IN" sz="1800" dirty="0" err="1" smtClean="0">
                <a:latin typeface="Times New Roman" pitchFamily="18" charset="0"/>
                <a:cs typeface="Times New Roman" pitchFamily="18" charset="0"/>
              </a:rPr>
              <a:t>Seng</a:t>
            </a:r>
            <a:r>
              <a:rPr lang="en-IN" sz="1800" dirty="0" smtClean="0">
                <a:latin typeface="Times New Roman" pitchFamily="18" charset="0"/>
                <a:cs typeface="Times New Roman" pitchFamily="18" charset="0"/>
              </a:rPr>
              <a:t>, “Classical and swarm intelligence based routing protocols for wireless sensor networks: A survey and comparison,” Journal of Network and Computer Applications, vol. 35, no. 5, pp. 1508–1536, 2012.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4] K. </a:t>
            </a:r>
            <a:r>
              <a:rPr lang="en-IN" sz="1800" dirty="0" err="1" smtClean="0">
                <a:latin typeface="Times New Roman" pitchFamily="18" charset="0"/>
                <a:cs typeface="Times New Roman" pitchFamily="18" charset="0"/>
              </a:rPr>
              <a:t>Akkaya</a:t>
            </a:r>
            <a:r>
              <a:rPr lang="en-IN" sz="1800" dirty="0" smtClean="0">
                <a:latin typeface="Times New Roman" pitchFamily="18" charset="0"/>
                <a:cs typeface="Times New Roman" pitchFamily="18" charset="0"/>
              </a:rPr>
              <a:t> and M. </a:t>
            </a:r>
            <a:r>
              <a:rPr lang="en-IN" sz="1800" dirty="0" err="1" smtClean="0">
                <a:latin typeface="Times New Roman" pitchFamily="18" charset="0"/>
                <a:cs typeface="Times New Roman" pitchFamily="18" charset="0"/>
              </a:rPr>
              <a:t>Younis</a:t>
            </a:r>
            <a:r>
              <a:rPr lang="en-IN" sz="1800" dirty="0" smtClean="0">
                <a:latin typeface="Times New Roman" pitchFamily="18" charset="0"/>
                <a:cs typeface="Times New Roman" pitchFamily="18" charset="0"/>
              </a:rPr>
              <a:t>, “A survey on routing protocols for wireless sensor networks,” Ad Hoc Networks, vol. 3, no. 3, pp. 325–349, 2005.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5] B. Wang, “Coverage problems in sensor networks: A survey,” ACM </a:t>
            </a:r>
            <a:r>
              <a:rPr lang="en-IN" sz="1800" dirty="0" err="1" smtClean="0">
                <a:latin typeface="Times New Roman" pitchFamily="18" charset="0"/>
                <a:cs typeface="Times New Roman" pitchFamily="18" charset="0"/>
              </a:rPr>
              <a:t>Comput</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Surv</a:t>
            </a:r>
            <a:r>
              <a:rPr lang="en-IN" sz="1800" dirty="0" smtClean="0">
                <a:latin typeface="Times New Roman" pitchFamily="18" charset="0"/>
                <a:cs typeface="Times New Roman" pitchFamily="18" charset="0"/>
              </a:rPr>
              <a:t>., vol. 43, pp. 32:1–32:53, Oct. 2011.</a:t>
            </a:r>
            <a:endParaRPr lang="en-US" sz="18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700" dirty="0" smtClean="0">
                <a:latin typeface="Times New Roman" pitchFamily="18" charset="0"/>
                <a:cs typeface="Times New Roman" pitchFamily="18" charset="0"/>
              </a:rPr>
              <a:t>[6] A. More and V. </a:t>
            </a:r>
            <a:r>
              <a:rPr lang="en-IN" sz="1700" dirty="0" err="1" smtClean="0">
                <a:latin typeface="Times New Roman" pitchFamily="18" charset="0"/>
                <a:cs typeface="Times New Roman" pitchFamily="18" charset="0"/>
              </a:rPr>
              <a:t>Raisinghani</a:t>
            </a:r>
            <a:r>
              <a:rPr lang="en-IN" sz="1700" dirty="0" smtClean="0">
                <a:latin typeface="Times New Roman" pitchFamily="18" charset="0"/>
                <a:cs typeface="Times New Roman" pitchFamily="18" charset="0"/>
              </a:rPr>
              <a:t>, “A survey on energy efficient coverage protocols in wireless sensor networks,” Journal of King Saud University - Computer and Information Sciences, pp. –, 2016.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7] C. Zhu, C. </a:t>
            </a:r>
            <a:r>
              <a:rPr lang="en-IN" sz="1700" dirty="0" err="1" smtClean="0">
                <a:latin typeface="Times New Roman" pitchFamily="18" charset="0"/>
                <a:cs typeface="Times New Roman" pitchFamily="18" charset="0"/>
              </a:rPr>
              <a:t>Zheng</a:t>
            </a:r>
            <a:r>
              <a:rPr lang="en-IN" sz="1700" dirty="0" smtClean="0">
                <a:latin typeface="Times New Roman" pitchFamily="18" charset="0"/>
                <a:cs typeface="Times New Roman" pitchFamily="18" charset="0"/>
              </a:rPr>
              <a:t>, L. </a:t>
            </a:r>
            <a:r>
              <a:rPr lang="en-IN" sz="1700" dirty="0" err="1" smtClean="0">
                <a:latin typeface="Times New Roman" pitchFamily="18" charset="0"/>
                <a:cs typeface="Times New Roman" pitchFamily="18" charset="0"/>
              </a:rPr>
              <a:t>Shu</a:t>
            </a:r>
            <a:r>
              <a:rPr lang="en-IN" sz="1700" dirty="0" smtClean="0">
                <a:latin typeface="Times New Roman" pitchFamily="18" charset="0"/>
                <a:cs typeface="Times New Roman" pitchFamily="18" charset="0"/>
              </a:rPr>
              <a:t>, and G. Han, “A survey on coverage and connectivity issues in wireless sensor networks,” Journal of Network and Computer Applications, vol. 35, no. 2, pp. 619 – 632, 2012. Simulation and </a:t>
            </a:r>
            <a:r>
              <a:rPr lang="en-IN" sz="1700" dirty="0" err="1" smtClean="0">
                <a:latin typeface="Times New Roman" pitchFamily="18" charset="0"/>
                <a:cs typeface="Times New Roman" pitchFamily="18" charset="0"/>
              </a:rPr>
              <a:t>Testbeds</a:t>
            </a:r>
            <a:r>
              <a:rPr lang="en-IN" sz="1700" dirty="0" smtClean="0">
                <a:latin typeface="Times New Roman" pitchFamily="18" charset="0"/>
                <a:cs typeface="Times New Roman" pitchFamily="18" charset="0"/>
              </a:rPr>
              <a:t>.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8] F. Wu, Y. </a:t>
            </a:r>
            <a:r>
              <a:rPr lang="en-IN" sz="1700" dirty="0" err="1" smtClean="0">
                <a:latin typeface="Times New Roman" pitchFamily="18" charset="0"/>
                <a:cs typeface="Times New Roman" pitchFamily="18" charset="0"/>
              </a:rPr>
              <a:t>Gui</a:t>
            </a:r>
            <a:r>
              <a:rPr lang="en-IN" sz="1700" dirty="0" smtClean="0">
                <a:latin typeface="Times New Roman" pitchFamily="18" charset="0"/>
                <a:cs typeface="Times New Roman" pitchFamily="18" charset="0"/>
              </a:rPr>
              <a:t>, Z. Wang, X. </a:t>
            </a:r>
            <a:r>
              <a:rPr lang="en-IN" sz="1700" dirty="0" err="1" smtClean="0">
                <a:latin typeface="Times New Roman" pitchFamily="18" charset="0"/>
                <a:cs typeface="Times New Roman" pitchFamily="18" charset="0"/>
              </a:rPr>
              <a:t>Gao</a:t>
            </a:r>
            <a:r>
              <a:rPr lang="en-IN" sz="1700" dirty="0" smtClean="0">
                <a:latin typeface="Times New Roman" pitchFamily="18" charset="0"/>
                <a:cs typeface="Times New Roman" pitchFamily="18" charset="0"/>
              </a:rPr>
              <a:t>, and G. Chen, “A survey on barrier coverage with sensors,” Frontiers of Computer Science, vol. 10, no. 6, pp. 968–984, 2016.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9] D. Tao and T. Y. Wu, “A survey on barrier coverage problem in directional sensor networks,” IEEE Sensors Journal, vol. 15, pp. 876–885, Feb 2015.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10] M. Li, Z. Li, and A. V. </a:t>
            </a:r>
            <a:r>
              <a:rPr lang="en-IN" sz="1700" dirty="0" err="1" smtClean="0">
                <a:latin typeface="Times New Roman" pitchFamily="18" charset="0"/>
                <a:cs typeface="Times New Roman" pitchFamily="18" charset="0"/>
              </a:rPr>
              <a:t>Vasilakos</a:t>
            </a:r>
            <a:r>
              <a:rPr lang="en-IN" sz="1700" dirty="0" smtClean="0">
                <a:latin typeface="Times New Roman" pitchFamily="18" charset="0"/>
                <a:cs typeface="Times New Roman" pitchFamily="18" charset="0"/>
              </a:rPr>
              <a:t>, “A survey on topology control in wireless sensor networks: Taxonomy, comparative study, and open issues,” Proceedings of the IEEE, vol. 101, pp. 2538–2557, Dec 2013. </a:t>
            </a:r>
            <a:endParaRPr lang="en-IN" sz="17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1270</TotalTime>
  <Words>1476</Words>
  <Application>Microsoft Office PowerPoint</Application>
  <PresentationFormat>On-screen Show (4:3)</PresentationFormat>
  <Paragraphs>69</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Indirect Direct Learning Coverage Control for Wireless Sensor and Mobile Robot Networks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2021-08-27T07:32:21Z</dcterms:modified>
</cp:coreProperties>
</file>