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6/11/2021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6/11/2021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6/11/2021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6/11/2021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6/11/2021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6/11/2021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NISA Node Identification and Spoofing Attack Detection Based on Clock Features and Radio Information for Wireless Sensor Networks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685800"/>
            <a:ext cx="7498080" cy="1325562"/>
          </a:xfrm>
        </p:spPr>
        <p:txBody>
          <a:bodyPr>
            <a:normAutofit/>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a:t>
            </a:r>
          </a:p>
          <a:p>
            <a:pPr algn="just">
              <a:lnSpc>
                <a:spcPct val="150000"/>
              </a:lnSpc>
              <a:buNone/>
            </a:pP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 </a:t>
            </a:r>
          </a:p>
          <a:p>
            <a:pPr algn="just">
              <a:lnSpc>
                <a:spcPct val="150000"/>
              </a:lnSpc>
              <a:buNone/>
            </a:pPr>
            <a:r>
              <a:rPr lang="en-IN" sz="2000" dirty="0" smtClean="0">
                <a:latin typeface="Times New Roman" pitchFamily="18" charset="0"/>
                <a:cs typeface="Times New Roman" pitchFamily="18" charset="0"/>
              </a:rPr>
              <a:t>    Node </a:t>
            </a:r>
            <a:r>
              <a:rPr lang="en-IN" sz="2000" dirty="0" smtClean="0">
                <a:latin typeface="Times New Roman" pitchFamily="18" charset="0"/>
                <a:cs typeface="Times New Roman" pitchFamily="18" charset="0"/>
              </a:rPr>
              <a:t>identification based on unique hardware features like clock skews has been considered an efficient technique in wireless sensors networks (WSNs). Spoofing attacks imitating unique hardware features, however, could significantly impair or break down conventional clock-skew-based node identification due to exposed clock information through broadcasting. To defend against Spoofing attacks, we propose a new node identification scheme called node identification against Spoofing attack (NISA).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lnSpcReduction="10000"/>
          </a:bodyPr>
          <a:lstStyle/>
          <a:p>
            <a:pPr algn="just">
              <a:lnSpc>
                <a:spcPct val="150000"/>
              </a:lnSpc>
              <a:buNone/>
            </a:pPr>
            <a:r>
              <a:rPr lang="en-IN" sz="2000" dirty="0" smtClean="0">
                <a:latin typeface="Times New Roman" pitchFamily="18" charset="0"/>
                <a:cs typeface="Times New Roman" pitchFamily="18" charset="0"/>
              </a:rPr>
              <a:t>    It </a:t>
            </a:r>
            <a:r>
              <a:rPr lang="en-IN" sz="2000" dirty="0" smtClean="0">
                <a:latin typeface="Times New Roman" pitchFamily="18" charset="0"/>
                <a:cs typeface="Times New Roman" pitchFamily="18" charset="0"/>
              </a:rPr>
              <a:t>utilizes the reverse time synchronization framework, where sensor nodes’ clock skews are estimated at the head of a WSN, and the spatially-correlated radio link information to achieve simultaneous node identification and attack detection. We further provide centralized and distributed NISA for covering both single-hop and multi-hop scenarios, the former of which employs a single-input and multiple-output </a:t>
            </a:r>
            <a:r>
              <a:rPr lang="en-IN" sz="2000" dirty="0" err="1" smtClean="0">
                <a:latin typeface="Times New Roman" pitchFamily="18" charset="0"/>
                <a:cs typeface="Times New Roman" pitchFamily="18" charset="0"/>
              </a:rPr>
              <a:t>convolutional</a:t>
            </a:r>
            <a:r>
              <a:rPr lang="en-IN" sz="2000" dirty="0" smtClean="0">
                <a:latin typeface="Times New Roman" pitchFamily="18" charset="0"/>
                <a:cs typeface="Times New Roman" pitchFamily="18" charset="0"/>
              </a:rPr>
              <a:t> neural network. With a real WSN </a:t>
            </a:r>
            <a:r>
              <a:rPr lang="en-IN" sz="2000" dirty="0" err="1" smtClean="0">
                <a:latin typeface="Times New Roman" pitchFamily="18" charset="0"/>
                <a:cs typeface="Times New Roman" pitchFamily="18" charset="0"/>
              </a:rPr>
              <a:t>testbed</a:t>
            </a:r>
            <a:r>
              <a:rPr lang="en-IN" sz="2000" dirty="0" smtClean="0">
                <a:latin typeface="Times New Roman" pitchFamily="18" charset="0"/>
                <a:cs typeface="Times New Roman" pitchFamily="18" charset="0"/>
              </a:rPr>
              <a:t> consisting of </a:t>
            </a:r>
            <a:r>
              <a:rPr lang="en-IN" sz="2000" dirty="0" err="1" smtClean="0">
                <a:latin typeface="Times New Roman" pitchFamily="18" charset="0"/>
                <a:cs typeface="Times New Roman" pitchFamily="18" charset="0"/>
              </a:rPr>
              <a:t>TelosB</a:t>
            </a:r>
            <a:r>
              <a:rPr lang="en-IN" sz="2000" dirty="0" smtClean="0">
                <a:latin typeface="Times New Roman" pitchFamily="18" charset="0"/>
                <a:cs typeface="Times New Roman" pitchFamily="18" charset="0"/>
              </a:rPr>
              <a:t> sensor nodes running </a:t>
            </a:r>
            <a:r>
              <a:rPr lang="en-IN" sz="2000" dirty="0" err="1" smtClean="0">
                <a:latin typeface="Times New Roman" pitchFamily="18" charset="0"/>
                <a:cs typeface="Times New Roman" pitchFamily="18" charset="0"/>
              </a:rPr>
              <a:t>TinyOS</a:t>
            </a:r>
            <a:r>
              <a:rPr lang="en-IN" sz="2000" dirty="0" smtClean="0">
                <a:latin typeface="Times New Roman" pitchFamily="18" charset="0"/>
                <a:cs typeface="Times New Roman" pitchFamily="18" charset="0"/>
              </a:rPr>
              <a:t>, we investigate the </a:t>
            </a:r>
            <a:r>
              <a:rPr lang="en-IN" sz="2000" dirty="0" err="1" smtClean="0">
                <a:latin typeface="Times New Roman" pitchFamily="18" charset="0"/>
                <a:cs typeface="Times New Roman" pitchFamily="18" charset="0"/>
              </a:rPr>
              <a:t>identifiability</a:t>
            </a:r>
            <a:r>
              <a:rPr lang="en-IN" sz="2000" dirty="0" smtClean="0">
                <a:latin typeface="Times New Roman" pitchFamily="18" charset="0"/>
                <a:cs typeface="Times New Roman" pitchFamily="18" charset="0"/>
              </a:rPr>
              <a:t> of clock skews under temperature and voltage variations and evaluate the performance of both centralized and distributed NISA. Experimental results demonstrate that both centralized and distributed NISA could provide accurate node identification and Spoofing attack detection.</a:t>
            </a: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4111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609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This paper studies the algorithm design and analysis in secure time synchronization for resource-constrained industrial wireless sensor networks under Sybil attacks, which cannot be well addressed by existing methods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Extensive </a:t>
            </a:r>
            <a:r>
              <a:rPr lang="en-IN" sz="2000" dirty="0" smtClean="0">
                <a:latin typeface="Times New Roman" pitchFamily="18" charset="0"/>
                <a:cs typeface="Times New Roman" pitchFamily="18" charset="0"/>
              </a:rPr>
              <a:t>simulations were conducted to demonstrate the efficiency of </a:t>
            </a:r>
            <a:r>
              <a:rPr lang="en-IN" sz="2000" dirty="0" err="1" smtClean="0">
                <a:latin typeface="Times New Roman" pitchFamily="18" charset="0"/>
                <a:cs typeface="Times New Roman" pitchFamily="18" charset="0"/>
              </a:rPr>
              <a:t>NiSTS</a:t>
            </a:r>
            <a:r>
              <a:rPr lang="en-IN" sz="2000" dirty="0" smtClean="0">
                <a:latin typeface="Times New Roman" pitchFamily="18" charset="0"/>
                <a:cs typeface="Times New Roman" pitchFamily="18" charset="0"/>
              </a:rPr>
              <a:t> and compare it with existing protocols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existing time synchronization protocols against message manipulation </a:t>
            </a:r>
            <a:r>
              <a:rPr lang="en-IN" sz="2000" dirty="0" smtClean="0">
                <a:latin typeface="Times New Roman" pitchFamily="18" charset="0"/>
                <a:cs typeface="Times New Roman" pitchFamily="18" charset="0"/>
              </a:rPr>
              <a:t>attacks, </a:t>
            </a:r>
            <a:r>
              <a:rPr lang="en-IN" sz="2000" dirty="0" smtClean="0">
                <a:latin typeface="Times New Roman" pitchFamily="18" charset="0"/>
                <a:cs typeface="Times New Roman" pitchFamily="18" charset="0"/>
              </a:rPr>
              <a:t>a safe node disguised by the Sybil attackers would be regarded as a malicious node, and lose synchronization with other nodes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first phase consists of message filtering rather than node isolation. The second phase involves updating the logical clock parameters based on an existing time synchronization algorithm.</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wireless network nodes can be attacked with the help of using the low cost sensor devices in which the spoofing attacks can be launched easily and make damage in the network and affect the performance of the </a:t>
            </a:r>
            <a:r>
              <a:rPr lang="en-IN" sz="2000" dirty="0" smtClean="0">
                <a:latin typeface="Times New Roman" pitchFamily="18" charset="0"/>
                <a:cs typeface="Times New Roman" pitchFamily="18" charset="0"/>
              </a:rPr>
              <a:t>network.</a:t>
            </a:r>
          </a:p>
          <a:p>
            <a:pPr algn="just">
              <a:lnSpc>
                <a:spcPct val="150000"/>
              </a:lnSpc>
            </a:pPr>
            <a:r>
              <a:rPr lang="en-IN" sz="2000" dirty="0" err="1" smtClean="0">
                <a:latin typeface="Times New Roman" pitchFamily="18" charset="0"/>
                <a:cs typeface="Times New Roman" pitchFamily="18" charset="0"/>
              </a:rPr>
              <a:t>DDoS</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Flooding attacks are the biggest problems in area of security. These flooding attacks make the explicit attempts to disturb the correct users to access the services.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These attacks gain control over the nodes in the network by exploiting their vulnerabilities.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Some </a:t>
            </a:r>
            <a:r>
              <a:rPr lang="en-IN" sz="2000" dirty="0" smtClean="0">
                <a:latin typeface="Times New Roman" pitchFamily="18" charset="0"/>
                <a:cs typeface="Times New Roman" pitchFamily="18" charset="0"/>
              </a:rPr>
              <a:t>mechanism is usually requires the comprehensive understanding of the problem and the techniques to prevent the attacks</a:t>
            </a:r>
            <a:r>
              <a:rPr lang="en-IN" sz="2000" dirty="0" smtClean="0">
                <a:latin typeface="Times New Roman" pitchFamily="18" charset="0"/>
                <a:cs typeface="Times New Roman" pitchFamily="18" charset="0"/>
              </a:rPr>
              <a:t>.</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143000" y="7620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 A node-identification-based secure time synchronization (</a:t>
            </a:r>
            <a:r>
              <a:rPr lang="en-IN" sz="2000" dirty="0" err="1" smtClean="0">
                <a:latin typeface="Times New Roman" pitchFamily="18" charset="0"/>
                <a:cs typeface="Times New Roman" pitchFamily="18" charset="0"/>
              </a:rPr>
              <a:t>NiSTS</a:t>
            </a:r>
            <a:r>
              <a:rPr lang="en-IN" sz="2000" dirty="0" smtClean="0">
                <a:latin typeface="Times New Roman" pitchFamily="18" charset="0"/>
                <a:cs typeface="Times New Roman" pitchFamily="18" charset="0"/>
              </a:rPr>
              <a:t>) protocol is proposed.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Some countermeasures against Sybil attacks have been proposed based on key management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and </a:t>
            </a:r>
            <a:r>
              <a:rPr lang="en-IN" sz="2000" dirty="0" err="1" smtClean="0">
                <a:latin typeface="Times New Roman" pitchFamily="18" charset="0"/>
                <a:cs typeface="Times New Roman" pitchFamily="18" charset="0"/>
              </a:rPr>
              <a:t>neighboring</a:t>
            </a:r>
            <a:r>
              <a:rPr lang="en-IN" sz="2000" dirty="0" smtClean="0">
                <a:latin typeface="Times New Roman" pitchFamily="18" charset="0"/>
                <a:cs typeface="Times New Roman" pitchFamily="18" charset="0"/>
              </a:rPr>
              <a:t> time </a:t>
            </a:r>
            <a:r>
              <a:rPr lang="en-IN" sz="2000" dirty="0" smtClean="0">
                <a:latin typeface="Times New Roman" pitchFamily="18" charset="0"/>
                <a:cs typeface="Times New Roman" pitchFamily="18" charset="0"/>
              </a:rPr>
              <a:t>information. </a:t>
            </a:r>
          </a:p>
          <a:p>
            <a:pPr algn="just">
              <a:lnSpc>
                <a:spcPct val="150000"/>
              </a:lnSpc>
            </a:pPr>
            <a:r>
              <a:rPr lang="en-IN" sz="2000" dirty="0" smtClean="0">
                <a:latin typeface="Times New Roman" pitchFamily="18" charset="0"/>
                <a:cs typeface="Times New Roman" pitchFamily="18" charset="0"/>
              </a:rPr>
              <a:t>However</a:t>
            </a:r>
            <a:r>
              <a:rPr lang="en-IN" sz="2000" dirty="0" smtClean="0">
                <a:latin typeface="Times New Roman" pitchFamily="18" charset="0"/>
                <a:cs typeface="Times New Roman" pitchFamily="18" charset="0"/>
              </a:rPr>
              <a:t>, they consume more computation, communication, storage, and hardware resources, which are not desirable for resource-constrained IWSNs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a:t>
            </a:r>
            <a:r>
              <a:rPr lang="en-IN" sz="2000" dirty="0" err="1" smtClean="0">
                <a:latin typeface="Times New Roman" pitchFamily="18" charset="0"/>
                <a:cs typeface="Times New Roman" pitchFamily="18" charset="0"/>
              </a:rPr>
              <a:t>NiSTS</a:t>
            </a:r>
            <a:r>
              <a:rPr lang="en-IN" sz="2000" dirty="0" smtClean="0">
                <a:latin typeface="Times New Roman" pitchFamily="18" charset="0"/>
                <a:cs typeface="Times New Roman" pitchFamily="18" charset="0"/>
              </a:rPr>
              <a:t> consists of two parts: the detection process to filter malicious messages and the clock update process to realize time synchronization.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Next</a:t>
            </a:r>
            <a:r>
              <a:rPr lang="en-IN" sz="2000" dirty="0" smtClean="0">
                <a:latin typeface="Times New Roman" pitchFamily="18" charset="0"/>
                <a:cs typeface="Times New Roman" pitchFamily="18" charset="0"/>
              </a:rPr>
              <a:t>, we detail the detection process, the design of </a:t>
            </a:r>
            <a:r>
              <a:rPr lang="en-IN" sz="2000" dirty="0" err="1" smtClean="0">
                <a:latin typeface="Times New Roman" pitchFamily="18" charset="0"/>
                <a:cs typeface="Times New Roman" pitchFamily="18" charset="0"/>
              </a:rPr>
              <a:t>NiSTS</a:t>
            </a:r>
            <a:r>
              <a:rPr lang="en-IN" sz="2000" dirty="0" smtClean="0">
                <a:latin typeface="Times New Roman" pitchFamily="18" charset="0"/>
                <a:cs typeface="Times New Roman" pitchFamily="18" charset="0"/>
              </a:rPr>
              <a:t> with the update rules, and the performance analysis</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The performance level of this prevention mechanism is better as that of the detection mechanism which is obtained theoretically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shortest path from the source node to destination node was selected by using the AODV,. prevention mechanism will be very helpful for the quick identification of the attackers and also improve the network performance.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most efficient protocols in obtaining the shortest path and lower power consumption. It is mainly used in the Ad-hoc networks and wireless networks.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 are various mechanisms are used to find out the route selection like the On-Demand Distance vector, DSR have been imposed in which the AODV is imposed through which the path can be selected efficiently to transfer the data. </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7594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An Approach to Defend Against Warm hole Attack In Ad Hoc Network Using The Digital Signature</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Sharma.p,Trivedi,A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Wormhole attack is the most attention seeking attack in ad hoc networks; it consists of two malicious nodes and a tunnel between malicious nodes.</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Secure Method For Transferring Active Packet Using The Digital Signature Schemes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Youngsoo Kim, Daejeon, Jungchan Na, Seungwon Sohn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Flexibility is a powerful merit of active networks, but it can raise considerable security problems.</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1924050"/>
                <a:gridCol w="3219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On The Node Clone Detection In Wireless Sensor Networks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err="1">
                          <a:latin typeface="Times New Roman"/>
                          <a:ea typeface="Calibri"/>
                          <a:cs typeface="Latha"/>
                        </a:rPr>
                        <a:t>Zhijun</a:t>
                      </a:r>
                      <a:r>
                        <a:rPr lang="en-US" sz="2000" dirty="0">
                          <a:latin typeface="Times New Roman"/>
                          <a:ea typeface="Calibri"/>
                          <a:cs typeface="Latha"/>
                        </a:rPr>
                        <a:t> Li and </a:t>
                      </a:r>
                      <a:r>
                        <a:rPr lang="en-US" sz="2000" dirty="0" err="1">
                          <a:latin typeface="Times New Roman"/>
                          <a:ea typeface="Calibri"/>
                          <a:cs typeface="Latha"/>
                        </a:rPr>
                        <a:t>Guang</a:t>
                      </a:r>
                      <a:r>
                        <a:rPr lang="en-US" sz="2000" dirty="0">
                          <a:latin typeface="Times New Roman"/>
                          <a:ea typeface="Calibri"/>
                          <a:cs typeface="Latha"/>
                        </a:rPr>
                        <a:t> Gong </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Wireless sensor networks are vulnerable to the node clone, and several distributed protocols have been proposed to detect this attack.</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Survey of Defence Mechanisms Against Distributed Denial of Service(DDoS) Flooding Attacks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Saman Taghavi Zargar, James Joshi, David Tipper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We categorize the </a:t>
                      </a:r>
                      <a:r>
                        <a:rPr lang="en-US" sz="2000" dirty="0" err="1">
                          <a:solidFill>
                            <a:srgbClr val="333333"/>
                          </a:solidFill>
                          <a:latin typeface="Times New Roman"/>
                          <a:ea typeface="Calibri"/>
                          <a:cs typeface="Latha"/>
                        </a:rPr>
                        <a:t>DDoS</a:t>
                      </a:r>
                      <a:r>
                        <a:rPr lang="en-US" sz="2000" dirty="0">
                          <a:solidFill>
                            <a:srgbClr val="333333"/>
                          </a:solidFill>
                          <a:latin typeface="Times New Roman"/>
                          <a:ea typeface="Calibri"/>
                          <a:cs typeface="Latha"/>
                        </a:rPr>
                        <a:t> flooding attacks and classify existing countermeasures based on where and when they prevent, detect, and respond to the </a:t>
                      </a:r>
                      <a:r>
                        <a:rPr lang="en-US" sz="2000" dirty="0" err="1">
                          <a:solidFill>
                            <a:srgbClr val="333333"/>
                          </a:solidFill>
                          <a:latin typeface="Times New Roman"/>
                          <a:ea typeface="Calibri"/>
                          <a:cs typeface="Latha"/>
                        </a:rPr>
                        <a:t>DDoS</a:t>
                      </a:r>
                      <a:r>
                        <a:rPr lang="en-US" sz="2000" dirty="0">
                          <a:solidFill>
                            <a:srgbClr val="333333"/>
                          </a:solidFill>
                          <a:latin typeface="Times New Roman"/>
                          <a:ea typeface="Calibri"/>
                          <a:cs typeface="Latha"/>
                        </a:rPr>
                        <a:t> flooding attacks.</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1457601" y="1447800"/>
            <a:ext cx="7454348" cy="48006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6397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685800"/>
            <a:ext cx="7498080" cy="4800600"/>
          </a:xfrm>
        </p:spPr>
        <p:txBody>
          <a:bodyPr>
            <a:noAutofit/>
          </a:bodyPr>
          <a:lstStyle/>
          <a:p>
            <a:pPr algn="just">
              <a:lnSpc>
                <a:spcPct val="170000"/>
              </a:lnSpc>
              <a:buNone/>
            </a:pPr>
            <a:r>
              <a:rPr lang="en-IN" sz="1600" dirty="0" smtClean="0">
                <a:latin typeface="Times New Roman" pitchFamily="18" charset="0"/>
                <a:cs typeface="Times New Roman" pitchFamily="18" charset="0"/>
              </a:rPr>
              <a:t>      The </a:t>
            </a:r>
            <a:r>
              <a:rPr lang="en-IN" sz="1600" dirty="0" smtClean="0">
                <a:latin typeface="Times New Roman" pitchFamily="18" charset="0"/>
                <a:cs typeface="Times New Roman" pitchFamily="18" charset="0"/>
              </a:rPr>
              <a:t>attack prevention mechanism in the spoofing and the spoofing related attacks like the flooding and the man in the middle attack are effective compared to that of the detection mechanism where the attack is detected and then determining the number of attackers and then the location of the attacker is obtained. Using the neighbour node signature verification method the attackers are identified and prevented through which the data is transferred through the correct node. The performance level of this prevention mechanism is better as that of the detection mechanism which is obtained theoretically. It reduce the time, cost and energy consumption, and by only using this prevention method cannot guarantee that it can prevent all the attacks and there may be a chance of some exception that attacker exists, hence we can make this as the future enhancement using the advanced detection mechanism through which some attackers which exists in the prevention mechanism can be detected and prevent the other nodes in the network by giving alert information and prevent them by providing access to the network resources. </a:t>
            </a:r>
            <a:endParaRPr lang="en-US" sz="16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a:t>
            </a:r>
            <a:r>
              <a:rPr lang="en-IN" sz="1600" dirty="0" err="1" smtClean="0">
                <a:latin typeface="Times New Roman" pitchFamily="18" charset="0"/>
                <a:cs typeface="Times New Roman" pitchFamily="18" charset="0"/>
              </a:rPr>
              <a:t>Sharma.p,Trivedi,A</a:t>
            </a:r>
            <a:r>
              <a:rPr lang="en-IN" sz="1600" dirty="0" smtClean="0">
                <a:latin typeface="Times New Roman" pitchFamily="18" charset="0"/>
                <a:cs typeface="Times New Roman" pitchFamily="18" charset="0"/>
              </a:rPr>
              <a:t> “An Approach to Defend Against Warm hole Attack In Ad Hoc Network Using The Digital Signature” Communication Software and Networks(ICCSN) 2011 IEEE 3rd International Conference on may 2011.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a:t>
            </a:r>
            <a:r>
              <a:rPr lang="en-IN" sz="1600" dirty="0" err="1" smtClean="0">
                <a:latin typeface="Times New Roman" pitchFamily="18" charset="0"/>
                <a:cs typeface="Times New Roman" pitchFamily="18" charset="0"/>
              </a:rPr>
              <a:t>Youngsoo</a:t>
            </a:r>
            <a:r>
              <a:rPr lang="en-IN" sz="1600" dirty="0" smtClean="0">
                <a:latin typeface="Times New Roman" pitchFamily="18" charset="0"/>
                <a:cs typeface="Times New Roman" pitchFamily="18" charset="0"/>
              </a:rPr>
              <a:t> Kim, </a:t>
            </a:r>
            <a:r>
              <a:rPr lang="en-IN" sz="1600" dirty="0" err="1" smtClean="0">
                <a:latin typeface="Times New Roman" pitchFamily="18" charset="0"/>
                <a:cs typeface="Times New Roman" pitchFamily="18" charset="0"/>
              </a:rPr>
              <a:t>Daejeon</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Jungchan</a:t>
            </a:r>
            <a:r>
              <a:rPr lang="en-IN" sz="1600" dirty="0" smtClean="0">
                <a:latin typeface="Times New Roman" pitchFamily="18" charset="0"/>
                <a:cs typeface="Times New Roman" pitchFamily="18" charset="0"/>
              </a:rPr>
              <a:t> Na, </a:t>
            </a:r>
            <a:r>
              <a:rPr lang="en-IN" sz="1600" dirty="0" err="1" smtClean="0">
                <a:latin typeface="Times New Roman" pitchFamily="18" charset="0"/>
                <a:cs typeface="Times New Roman" pitchFamily="18" charset="0"/>
              </a:rPr>
              <a:t>Seungwon</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Sohn</a:t>
            </a:r>
            <a:r>
              <a:rPr lang="en-IN" sz="1600" dirty="0" smtClean="0">
                <a:latin typeface="Times New Roman" pitchFamily="18" charset="0"/>
                <a:cs typeface="Times New Roman" pitchFamily="18" charset="0"/>
              </a:rPr>
              <a:t> “A Secure Method For Transferring Active Packet Using The Digital Signature Schemes” Telecommunications, 2003. ICT 2003. 10th International Conference Vol.01 on 23 Feb 2003 .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a:t>
            </a:r>
            <a:r>
              <a:rPr lang="en-IN" sz="1600" dirty="0" err="1" smtClean="0">
                <a:latin typeface="Times New Roman" pitchFamily="18" charset="0"/>
                <a:cs typeface="Times New Roman" pitchFamily="18" charset="0"/>
              </a:rPr>
              <a:t>Zhijun</a:t>
            </a:r>
            <a:r>
              <a:rPr lang="en-IN" sz="1600" dirty="0" smtClean="0">
                <a:latin typeface="Times New Roman" pitchFamily="18" charset="0"/>
                <a:cs typeface="Times New Roman" pitchFamily="18" charset="0"/>
              </a:rPr>
              <a:t> Li and </a:t>
            </a:r>
            <a:r>
              <a:rPr lang="en-IN" sz="1600" dirty="0" err="1" smtClean="0">
                <a:latin typeface="Times New Roman" pitchFamily="18" charset="0"/>
                <a:cs typeface="Times New Roman" pitchFamily="18" charset="0"/>
              </a:rPr>
              <a:t>Guang</a:t>
            </a:r>
            <a:r>
              <a:rPr lang="en-IN" sz="1600" dirty="0" smtClean="0">
                <a:latin typeface="Times New Roman" pitchFamily="18" charset="0"/>
                <a:cs typeface="Times New Roman" pitchFamily="18" charset="0"/>
              </a:rPr>
              <a:t> Gong “On The Node Clone Detection In Wireless Sensor Networks” IEEE/ACM Transactions on networking, Vol.21,No.6,December 2013.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a:t>
            </a:r>
            <a:r>
              <a:rPr lang="en-IN" sz="1600" dirty="0" err="1" smtClean="0">
                <a:latin typeface="Times New Roman" pitchFamily="18" charset="0"/>
                <a:cs typeface="Times New Roman" pitchFamily="18" charset="0"/>
              </a:rPr>
              <a:t>Saman</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Taghavi</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Zargar</a:t>
            </a:r>
            <a:r>
              <a:rPr lang="en-IN" sz="1600" dirty="0" smtClean="0">
                <a:latin typeface="Times New Roman" pitchFamily="18" charset="0"/>
                <a:cs typeface="Times New Roman" pitchFamily="18" charset="0"/>
              </a:rPr>
              <a:t>, James Joshi, David Tipper “A Survey of Defence Mechanisms Against Distributed Denial of Service(</a:t>
            </a:r>
            <a:r>
              <a:rPr lang="en-IN" sz="1600" dirty="0" err="1" smtClean="0">
                <a:latin typeface="Times New Roman" pitchFamily="18" charset="0"/>
                <a:cs typeface="Times New Roman" pitchFamily="18" charset="0"/>
              </a:rPr>
              <a:t>DDoS</a:t>
            </a:r>
            <a:r>
              <a:rPr lang="en-IN" sz="1600" dirty="0" smtClean="0">
                <a:latin typeface="Times New Roman" pitchFamily="18" charset="0"/>
                <a:cs typeface="Times New Roman" pitchFamily="18" charset="0"/>
              </a:rPr>
              <a:t>) Flooding Attacks” IEEE Communications Surveys &amp; Tutorials Vol.15 Fourth Quarter 2013.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Joshi, Y, Das, D. ; </a:t>
            </a:r>
            <a:r>
              <a:rPr lang="en-IN" sz="1600" dirty="0" err="1" smtClean="0">
                <a:latin typeface="Times New Roman" pitchFamily="18" charset="0"/>
                <a:cs typeface="Times New Roman" pitchFamily="18" charset="0"/>
              </a:rPr>
              <a:t>Saha</a:t>
            </a:r>
            <a:r>
              <a:rPr lang="en-IN" sz="1600" dirty="0" smtClean="0">
                <a:latin typeface="Times New Roman" pitchFamily="18" charset="0"/>
                <a:cs typeface="Times New Roman" pitchFamily="18" charset="0"/>
              </a:rPr>
              <a:t>, S.”Mitigating Man in the Middle Attack Over Secure Socket Layer” on Internet Multimedia Services Architecture and Applications (IMSAA), 2009 IEEE International Conference on Dec.2009. </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a:t>
            </a:r>
            <a:r>
              <a:rPr lang="en-IN" sz="1600" dirty="0" err="1" smtClean="0">
                <a:latin typeface="Times New Roman" pitchFamily="18" charset="0"/>
                <a:cs typeface="Times New Roman" pitchFamily="18" charset="0"/>
              </a:rPr>
              <a:t>Guha</a:t>
            </a:r>
            <a:r>
              <a:rPr lang="en-IN" sz="1600" dirty="0" smtClean="0">
                <a:latin typeface="Times New Roman" pitchFamily="18" charset="0"/>
                <a:cs typeface="Times New Roman" pitchFamily="18" charset="0"/>
              </a:rPr>
              <a:t>, R.K. </a:t>
            </a:r>
            <a:r>
              <a:rPr lang="en-IN" sz="1600" dirty="0" err="1" smtClean="0">
                <a:latin typeface="Times New Roman" pitchFamily="18" charset="0"/>
                <a:cs typeface="Times New Roman" pitchFamily="18" charset="0"/>
              </a:rPr>
              <a:t>Furqan</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Zeeshan</a:t>
            </a:r>
            <a:r>
              <a:rPr lang="en-IN" sz="1600" dirty="0" smtClean="0">
                <a:latin typeface="Times New Roman" pitchFamily="18" charset="0"/>
                <a:cs typeface="Times New Roman" pitchFamily="18" charset="0"/>
              </a:rPr>
              <a:t> ,Muhammad, </a:t>
            </a:r>
            <a:r>
              <a:rPr lang="en-IN" sz="1600" dirty="0" err="1" smtClean="0">
                <a:latin typeface="Times New Roman" pitchFamily="18" charset="0"/>
                <a:cs typeface="Times New Roman" pitchFamily="18" charset="0"/>
              </a:rPr>
              <a:t>Shahabuddin</a:t>
            </a:r>
            <a:r>
              <a:rPr lang="en-IN" sz="1600" dirty="0" smtClean="0">
                <a:latin typeface="Times New Roman" pitchFamily="18" charset="0"/>
                <a:cs typeface="Times New Roman" pitchFamily="18" charset="0"/>
              </a:rPr>
              <a:t> “Discovering Man in The Middle Attacks in Authentication protocols” Military Communications Conference, 2007. MILCOM 2007. IEEE on 31 </a:t>
            </a:r>
            <a:r>
              <a:rPr lang="en-IN" sz="1600" dirty="0" err="1" smtClean="0">
                <a:latin typeface="Times New Roman" pitchFamily="18" charset="0"/>
                <a:cs typeface="Times New Roman" pitchFamily="18" charset="0"/>
              </a:rPr>
              <a:t>oct</a:t>
            </a:r>
            <a:r>
              <a:rPr lang="en-IN" sz="1600" dirty="0" smtClean="0">
                <a:latin typeface="Times New Roman" pitchFamily="18" charset="0"/>
                <a:cs typeface="Times New Roman" pitchFamily="18" charset="0"/>
              </a:rPr>
              <a:t> 2007.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a:t>
            </a:r>
            <a:r>
              <a:rPr lang="en-IN" sz="1600" dirty="0" err="1" smtClean="0">
                <a:latin typeface="Times New Roman" pitchFamily="18" charset="0"/>
                <a:cs typeface="Times New Roman" pitchFamily="18" charset="0"/>
              </a:rPr>
              <a:t>Chakeres</a:t>
            </a:r>
            <a:r>
              <a:rPr lang="en-IN" sz="1600" dirty="0" smtClean="0">
                <a:latin typeface="Times New Roman" pitchFamily="18" charset="0"/>
                <a:cs typeface="Times New Roman" pitchFamily="18" charset="0"/>
              </a:rPr>
              <a:t>, I.D. Belding-Royer, E.M. "AODV Routing Protocol Design Implementation” Distributed Computing Systems Workshops, 2004. Proceedings. 24th International Conference on march 2004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Royer, E.M. “An Implementation Study of the AODV Routing Protocol” Wireless Communications and Networking </a:t>
            </a:r>
            <a:r>
              <a:rPr lang="en-IN" sz="1600" dirty="0" err="1" smtClean="0">
                <a:latin typeface="Times New Roman" pitchFamily="18" charset="0"/>
                <a:cs typeface="Times New Roman" pitchFamily="18" charset="0"/>
              </a:rPr>
              <a:t>Confernce</a:t>
            </a:r>
            <a:r>
              <a:rPr lang="en-IN" sz="1600" dirty="0" smtClean="0">
                <a:latin typeface="Times New Roman" pitchFamily="18" charset="0"/>
                <a:cs typeface="Times New Roman" pitchFamily="18" charset="0"/>
              </a:rPr>
              <a:t>, 2000. WCNC. 2000 IEEE Vol.3 Sep 2003.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Jensen, M. </a:t>
            </a:r>
            <a:r>
              <a:rPr lang="en-IN" sz="1600" dirty="0" err="1" smtClean="0">
                <a:latin typeface="Times New Roman" pitchFamily="18" charset="0"/>
                <a:cs typeface="Times New Roman" pitchFamily="18" charset="0"/>
              </a:rPr>
              <a:t>Gruschka</a:t>
            </a:r>
            <a:r>
              <a:rPr lang="en-IN" sz="1600" dirty="0" smtClean="0">
                <a:latin typeface="Times New Roman" pitchFamily="18" charset="0"/>
                <a:cs typeface="Times New Roman" pitchFamily="18" charset="0"/>
              </a:rPr>
              <a:t>, N. ; </a:t>
            </a:r>
            <a:r>
              <a:rPr lang="en-IN" sz="1600" dirty="0" err="1" smtClean="0">
                <a:latin typeface="Times New Roman" pitchFamily="18" charset="0"/>
                <a:cs typeface="Times New Roman" pitchFamily="18" charset="0"/>
              </a:rPr>
              <a:t>Luttenberger</a:t>
            </a:r>
            <a:r>
              <a:rPr lang="en-IN" sz="1600" dirty="0" smtClean="0">
                <a:latin typeface="Times New Roman" pitchFamily="18" charset="0"/>
                <a:cs typeface="Times New Roman" pitchFamily="18" charset="0"/>
              </a:rPr>
              <a:t>, N “The Impact of Flooding Attacks on Network-Based Services” Availability, Reliability and Security, 2008. ARES 08. Third International Conference on March 2008. </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1264</TotalTime>
  <Words>1204</Words>
  <Application>Microsoft Office PowerPoint</Application>
  <PresentationFormat>On-screen Show (4:3)</PresentationFormat>
  <Paragraphs>71</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NISA Node Identification and Spoofing Attack Detection Based on Clock Features and Radio Information for Wireless Sensor Networks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2021-06-11T07:37:03Z</dcterms:modified>
</cp:coreProperties>
</file>