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Fuzzy Rule Generation using Modified PSO for Clustering in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Clustering </a:t>
            </a:r>
            <a:r>
              <a:rPr lang="en-IN" sz="2000" dirty="0" smtClean="0">
                <a:latin typeface="Times New Roman" pitchFamily="18" charset="0"/>
                <a:cs typeface="Times New Roman" pitchFamily="18" charset="0"/>
              </a:rPr>
              <a:t>is one of the popular methods for improving energy efficiency in wireless sensor networks. In most of the existing fuzzy approaches, the CHs are selected first, and then clusters are generated, but this may lead to uneven distribution of the sensor nodes in the clusters. In this article, the clusters are generated using the famous Fuzzy C-means (FCM) algorithm and the Cluster Head (CH) from each cluster is selected using the </a:t>
            </a:r>
            <a:r>
              <a:rPr lang="en-IN" sz="2000" dirty="0" err="1" smtClean="0">
                <a:latin typeface="Times New Roman" pitchFamily="18" charset="0"/>
                <a:cs typeface="Times New Roman" pitchFamily="18" charset="0"/>
              </a:rPr>
              <a:t>Sugeno</a:t>
            </a:r>
            <a:r>
              <a:rPr lang="en-IN" sz="2000" dirty="0" smtClean="0">
                <a:latin typeface="Times New Roman" pitchFamily="18" charset="0"/>
                <a:cs typeface="Times New Roman" pitchFamily="18" charset="0"/>
              </a:rPr>
              <a:t> fuzzy system. FCM generates load-balanced clusters and the proposed approach named SF-MPSO selects the suitable CH from each cluster. The local information of the sensor node such as residual energy, its distance from cluster </a:t>
            </a:r>
            <a:r>
              <a:rPr lang="en-IN" sz="2000" dirty="0" err="1" smtClean="0">
                <a:latin typeface="Times New Roman" pitchFamily="18" charset="0"/>
                <a:cs typeface="Times New Roman" pitchFamily="18" charset="0"/>
              </a:rPr>
              <a:t>centroid</a:t>
            </a:r>
            <a:r>
              <a:rPr lang="en-IN" sz="2000" dirty="0" smtClean="0">
                <a:latin typeface="Times New Roman" pitchFamily="18" charset="0"/>
                <a:cs typeface="Times New Roman" pitchFamily="18" charset="0"/>
              </a:rPr>
              <a:t> and the distance from the BS is provided to SF-MPSO. In the existing algorithms, the fuzzy rules are manually designed, whereas, in this article, the modified Particle Swarm Optimization (PSO) algorithm is applied to generate optimum </a:t>
            </a:r>
            <a:r>
              <a:rPr lang="en-IN" sz="2000" dirty="0" err="1" smtClean="0">
                <a:latin typeface="Times New Roman" pitchFamily="18" charset="0"/>
                <a:cs typeface="Times New Roman" pitchFamily="18" charset="0"/>
              </a:rPr>
              <a:t>Sugeno</a:t>
            </a:r>
            <a:r>
              <a:rPr lang="en-IN" sz="2000" dirty="0" smtClean="0">
                <a:latin typeface="Times New Roman" pitchFamily="18" charset="0"/>
                <a:cs typeface="Times New Roman" pitchFamily="18" charset="0"/>
              </a:rPr>
              <a:t> fuzzy rules. A novel fitness function is designed to identify the effectiveness of the generated solution. The simulations are performed under three scenarios where SF-MPSO outperforms existing EAUCF, DUCF, FGWO and ARSH-FATI-CHS when evaluated under the parameters such as energy consumption and network lifetime.</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sensor node clustering methods based on computational intelligence have proved the effectiveness of computational intelligence technologies in providing effective solutions for WSNs.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existing sensor node clustering methods do not balance the number of sensor nodes between clusters, which causes unbalanced energy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Generally, some existing studies define the network lifetime as a period from network initialization until the energy of at least one sensor node is depleted, that is, one sensor node </a:t>
            </a:r>
            <a:r>
              <a:rPr lang="en-IN" sz="2000" dirty="0" smtClean="0">
                <a:latin typeface="Times New Roman" pitchFamily="18" charset="0"/>
                <a:cs typeface="Times New Roman" pitchFamily="18" charset="0"/>
              </a:rPr>
              <a:t>fails.</a:t>
            </a:r>
          </a:p>
          <a:p>
            <a:pPr algn="just">
              <a:lnSpc>
                <a:spcPct val="150000"/>
              </a:lnSpc>
            </a:pPr>
            <a:r>
              <a:rPr lang="en-IN" sz="2000" dirty="0" smtClean="0">
                <a:latin typeface="Times New Roman" pitchFamily="18" charset="0"/>
                <a:cs typeface="Times New Roman" pitchFamily="18" charset="0"/>
              </a:rPr>
              <a:t>In this section, existing methods for clustering sensor nodes are reviewed from two aspects, namely, non-computational intelligence and computational intelligence</a:t>
            </a:r>
            <a:r>
              <a:rPr lang="en-IN" sz="2000" dirty="0" smtClean="0"/>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Computational intelligence has the ability to deal with imprecise information and find approximate yet good-enough solutions to these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As one of the technologies in computational intelligence, evolutionary computation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imitates the process of natural evolution to provide a near-optimal solution for an </a:t>
            </a:r>
            <a:r>
              <a:rPr lang="en-IN" sz="2000" dirty="0" smtClean="0">
                <a:latin typeface="Times New Roman" pitchFamily="18" charset="0"/>
                <a:cs typeface="Times New Roman" pitchFamily="18" charset="0"/>
              </a:rPr>
              <a:t>optimization problem.</a:t>
            </a:r>
          </a:p>
          <a:p>
            <a:pPr algn="just">
              <a:lnSpc>
                <a:spcPct val="150000"/>
              </a:lnSpc>
            </a:pPr>
            <a:r>
              <a:rPr lang="en-IN" sz="2000" dirty="0" smtClean="0">
                <a:latin typeface="Times New Roman" pitchFamily="18" charset="0"/>
                <a:cs typeface="Times New Roman" pitchFamily="18" charset="0"/>
              </a:rPr>
              <a:t>Among many evolutionary algorithms, the particle swarm optimization algorithm (PSO) can find the optimal solution to a problem at a higher velocity by considering previous global and local best experiences of the entire population.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EBCRP only shows a period of a sharp rise in the number of dead sensor nodes, whereas there is no problem of sensor nodes consuming energy prematurely.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clustering methods have been proposed to prolong the network lifetime. One of the methods divides the sensing region equally into many grids (</a:t>
            </a:r>
            <a:r>
              <a:rPr lang="en-IN" sz="2000" dirty="0" err="1" smtClean="0">
                <a:latin typeface="Times New Roman" pitchFamily="18" charset="0"/>
                <a:cs typeface="Times New Roman" pitchFamily="18" charset="0"/>
              </a:rPr>
              <a:t>subregions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with sensor nodes in each grid being regarded as a </a:t>
            </a:r>
            <a:r>
              <a:rPr lang="en-IN" sz="2000" dirty="0" smtClean="0">
                <a:latin typeface="Times New Roman" pitchFamily="18" charset="0"/>
                <a:cs typeface="Times New Roman" pitchFamily="18" charset="0"/>
              </a:rPr>
              <a:t>cluster.</a:t>
            </a:r>
          </a:p>
          <a:p>
            <a:pPr algn="just">
              <a:lnSpc>
                <a:spcPct val="150000"/>
              </a:lnSpc>
            </a:pPr>
            <a:r>
              <a:rPr lang="en-IN" sz="2000" dirty="0" smtClean="0">
                <a:latin typeface="Times New Roman" pitchFamily="18" charset="0"/>
                <a:cs typeface="Times New Roman" pitchFamily="18" charset="0"/>
              </a:rPr>
              <a:t>The proposed schemes for balanced clustering scheme and rotation CH selection based on the highest residual energy are helpful in balancing the energy consumption of sensor nodes and thus prolonging the network lifetime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energy-balanced cluster-routing protocol for WSNs is proposed to balance the energy consumption of sensor nodes and prolong the network lifetime.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consequent iterations, based on previous value of particles (especially their position and speed), PSO formulations, cost function, proposed fuzzy controller, and fuzzy clustering algorithm, particles are updated in each iteration to yield better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Advantages of the proposed algorithm in reducing energy consumption and increasing the network’s lifetime are verified by several graphs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of the energy consumption is in data transfer with other nodes and the base station where several commutation and network routing algorithms are </a:t>
            </a:r>
            <a:r>
              <a:rPr lang="en-IN" sz="2000" dirty="0" smtClean="0">
                <a:latin typeface="Times New Roman" pitchFamily="18" charset="0"/>
                <a:cs typeface="Times New Roman" pitchFamily="18" charset="0"/>
              </a:rPr>
              <a:t>used.</a:t>
            </a:r>
          </a:p>
          <a:p>
            <a:pPr algn="just">
              <a:lnSpc>
                <a:spcPct val="150000"/>
              </a:lnSpc>
            </a:pPr>
            <a:r>
              <a:rPr lang="en-IN" sz="2000" dirty="0" smtClean="0">
                <a:latin typeface="Times New Roman" pitchFamily="18" charset="0"/>
                <a:cs typeface="Times New Roman" pitchFamily="18" charset="0"/>
              </a:rPr>
              <a:t>It should be noted that, besides clustering methods, optimal data transmission path management algorithms such as that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are also used in WSNs to decrease energy consumption.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Self-localization and obstacle avoidance for a mobile robot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Wang H, Yu K, Mao B.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will observe which the best controller (Fuzzy Logic or Neural Network) to used and give valid data.</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HealthFace: A web-based remote monitoring interface for medical healthcare systems based on a wireless body area sensor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Kırba¸s ˙I, Bayılmı¸s B.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present a web-based remote monitoring interface, </a:t>
                      </a:r>
                      <a:r>
                        <a:rPr lang="en-US" sz="2000" dirty="0" err="1">
                          <a:solidFill>
                            <a:srgbClr val="333333"/>
                          </a:solidFill>
                          <a:latin typeface="Times New Roman"/>
                          <a:ea typeface="Calibri"/>
                          <a:cs typeface="Latha"/>
                        </a:rPr>
                        <a:t>HealthFace</a:t>
                      </a:r>
                      <a:r>
                        <a:rPr lang="en-US" sz="2000" dirty="0">
                          <a:solidFill>
                            <a:srgbClr val="333333"/>
                          </a:solidFill>
                          <a:latin typeface="Times New Roman"/>
                          <a:ea typeface="Calibri"/>
                          <a:cs typeface="Latha"/>
                        </a:rPr>
                        <a:t>, for medical healthcare systems based on a WBASN.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33008"/>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sz="1800" dirty="0" smtClean="0">
                          <a:latin typeface="Times New Roman" pitchFamily="18" charset="0"/>
                          <a:cs typeface="Times New Roman" pitchFamily="18" charset="0"/>
                        </a:rPr>
                        <a:t>TITTLE</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AUTHOR</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DESCRIPTION</a:t>
                      </a:r>
                      <a:endParaRPr lang="en-IN" sz="18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Wireless sensor networks in intelligent transportation systems</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Tubaishat M, Zhuang P, Qi Q, Shang Y.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The WSN consists of one Gateway Node (GN) and n Sensor Nodes (SNs) deployed along the roadside according to an approximately linear topology.</a:t>
                      </a:r>
                      <a:endParaRPr lang="en-IN" sz="18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Wireless sensor networks with energy harvesting</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err="1">
                          <a:latin typeface="Times New Roman" pitchFamily="18" charset="0"/>
                          <a:ea typeface="Calibri"/>
                          <a:cs typeface="Times New Roman" pitchFamily="18" charset="0"/>
                        </a:rPr>
                        <a:t>Basagni</a:t>
                      </a:r>
                      <a:r>
                        <a:rPr lang="en-US" sz="1800" dirty="0">
                          <a:latin typeface="Times New Roman" pitchFamily="18" charset="0"/>
                          <a:ea typeface="Calibri"/>
                          <a:cs typeface="Times New Roman" pitchFamily="18" charset="0"/>
                        </a:rPr>
                        <a:t> S, </a:t>
                      </a:r>
                      <a:r>
                        <a:rPr lang="en-US" sz="1800" dirty="0" err="1">
                          <a:latin typeface="Times New Roman" pitchFamily="18" charset="0"/>
                          <a:ea typeface="Calibri"/>
                          <a:cs typeface="Times New Roman" pitchFamily="18" charset="0"/>
                        </a:rPr>
                        <a:t>Naderi</a:t>
                      </a:r>
                      <a:r>
                        <a:rPr lang="en-US" sz="1800" dirty="0">
                          <a:latin typeface="Times New Roman" pitchFamily="18" charset="0"/>
                          <a:ea typeface="Calibri"/>
                          <a:cs typeface="Times New Roman" pitchFamily="18" charset="0"/>
                        </a:rPr>
                        <a:t> MY, </a:t>
                      </a:r>
                      <a:r>
                        <a:rPr lang="en-US" sz="1800" dirty="0" err="1">
                          <a:latin typeface="Times New Roman" pitchFamily="18" charset="0"/>
                          <a:ea typeface="Calibri"/>
                          <a:cs typeface="Times New Roman" pitchFamily="18" charset="0"/>
                        </a:rPr>
                        <a:t>Petrioli</a:t>
                      </a:r>
                      <a:r>
                        <a:rPr lang="en-US" sz="1800" dirty="0">
                          <a:latin typeface="Times New Roman" pitchFamily="18" charset="0"/>
                          <a:ea typeface="Calibri"/>
                          <a:cs typeface="Times New Roman" pitchFamily="18" charset="0"/>
                        </a:rPr>
                        <a:t> C, </a:t>
                      </a:r>
                      <a:r>
                        <a:rPr lang="en-US" sz="1800" dirty="0" err="1">
                          <a:latin typeface="Times New Roman" pitchFamily="18" charset="0"/>
                          <a:ea typeface="Calibri"/>
                          <a:cs typeface="Times New Roman" pitchFamily="18" charset="0"/>
                        </a:rPr>
                        <a:t>Spenza</a:t>
                      </a:r>
                      <a:r>
                        <a:rPr lang="en-US" sz="1800" dirty="0">
                          <a:latin typeface="Times New Roman" pitchFamily="18" charset="0"/>
                          <a:ea typeface="Calibri"/>
                          <a:cs typeface="Times New Roman" pitchFamily="18" charset="0"/>
                        </a:rPr>
                        <a:t> D. </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IN" sz="1800" dirty="0">
                          <a:solidFill>
                            <a:srgbClr val="333333"/>
                          </a:solidFill>
                          <a:latin typeface="Times New Roman" pitchFamily="18" charset="0"/>
                          <a:ea typeface="Times New Roman"/>
                          <a:cs typeface="Times New Roman" pitchFamily="18" charset="0"/>
                        </a:rPr>
                        <a:t>It provides an insight into how various power reduction techniques can be used such that satisfactory performance can be achieved within a given energy </a:t>
                      </a:r>
                      <a:r>
                        <a:rPr lang="en-IN" sz="1800" dirty="0" smtClean="0">
                          <a:solidFill>
                            <a:srgbClr val="333333"/>
                          </a:solidFill>
                          <a:latin typeface="Times New Roman" pitchFamily="18" charset="0"/>
                          <a:ea typeface="Times New Roman"/>
                          <a:cs typeface="Times New Roman" pitchFamily="18" charset="0"/>
                        </a:rPr>
                        <a:t>budget.</a:t>
                      </a:r>
                      <a:endParaRPr lang="en-IN" sz="1800" dirty="0" smtClean="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76400" y="1524000"/>
            <a:ext cx="65532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Nodes </a:t>
            </a:r>
            <a:r>
              <a:rPr lang="en-IN" sz="1700" dirty="0" smtClean="0">
                <a:latin typeface="Times New Roman" pitchFamily="18" charset="0"/>
                <a:cs typeface="Times New Roman" pitchFamily="18" charset="0"/>
              </a:rPr>
              <a:t>in a WSN measure data and transmit them to the base station. There are restricting limitations on the nodes’ energy and hardware resources. Therefore, managing the data transmission path, the control of the base station movements, and the structure of the nodes’ clusters is critical. In this work, fuzzy clustering, a proposed fuzzy cluster head selection, and mobile base station movement algorithms are used to reduce energy consumption and to improve WSN lifetime. The proposed fuzzy controller manages base station movements, speed, and direction on a predefined path. For extra increment of the lifetime, a PSO algorithm is utilized to calculate WSN optimal parameters such as base station path shape, path size, movement speed, and number of clusters. The proposed algorithms are simulated in several scenarios and they are compared with conventional methods. Results show improvement in the lifetime of the optimally designed WSN with mobile base station and fuzzy cluster-head selection.</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Wang H, Yu K, Mao B. Self-localization and obstacle avoidance for a mobile robot. Neural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Appl</a:t>
            </a:r>
            <a:r>
              <a:rPr lang="en-IN" sz="1600" dirty="0" smtClean="0">
                <a:latin typeface="Times New Roman" pitchFamily="18" charset="0"/>
                <a:cs typeface="Times New Roman" pitchFamily="18" charset="0"/>
              </a:rPr>
              <a:t> 2009; 18: 495-506.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Kırba¸s</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Bayılmı¸s</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HealthFace</a:t>
            </a:r>
            <a:r>
              <a:rPr lang="en-IN" sz="1600" dirty="0" smtClean="0">
                <a:latin typeface="Times New Roman" pitchFamily="18" charset="0"/>
                <a:cs typeface="Times New Roman" pitchFamily="18" charset="0"/>
              </a:rPr>
              <a:t>: A web-based remote monitoring interface for medical healthcare systems based on a wireless body area sensor networks. Turk J </a:t>
            </a:r>
            <a:r>
              <a:rPr lang="en-IN" sz="1600" dirty="0" err="1" smtClean="0">
                <a:latin typeface="Times New Roman" pitchFamily="18" charset="0"/>
                <a:cs typeface="Times New Roman" pitchFamily="18" charset="0"/>
              </a:rPr>
              <a:t>Elec</a:t>
            </a:r>
            <a:r>
              <a:rPr lang="en-IN" sz="1600" dirty="0" smtClean="0">
                <a:latin typeface="Times New Roman" pitchFamily="18" charset="0"/>
                <a:cs typeface="Times New Roman" pitchFamily="18" charset="0"/>
              </a:rPr>
              <a:t> Eng &amp; Comp </a:t>
            </a:r>
            <a:r>
              <a:rPr lang="en-IN" sz="1600" dirty="0" err="1" smtClean="0">
                <a:latin typeface="Times New Roman" pitchFamily="18" charset="0"/>
                <a:cs typeface="Times New Roman" pitchFamily="18" charset="0"/>
              </a:rPr>
              <a:t>Sci</a:t>
            </a:r>
            <a:r>
              <a:rPr lang="en-IN" sz="1600" dirty="0" smtClean="0">
                <a:latin typeface="Times New Roman" pitchFamily="18" charset="0"/>
                <a:cs typeface="Times New Roman" pitchFamily="18" charset="0"/>
              </a:rPr>
              <a:t> 2012; 20: 629-663.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Tubaishat</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Zhuang</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Q, Shang Y. Wireless sensor networks in intelligent transportation systems. </a:t>
            </a:r>
            <a:r>
              <a:rPr lang="en-IN" sz="1600" dirty="0" err="1" smtClean="0">
                <a:latin typeface="Times New Roman" pitchFamily="18" charset="0"/>
                <a:cs typeface="Times New Roman" pitchFamily="18" charset="0"/>
              </a:rPr>
              <a:t>Wirel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Mob Com 2009; 9: 287-302.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Basagni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Naderi</a:t>
            </a:r>
            <a:r>
              <a:rPr lang="en-IN" sz="1600" dirty="0" smtClean="0">
                <a:latin typeface="Times New Roman" pitchFamily="18" charset="0"/>
                <a:cs typeface="Times New Roman" pitchFamily="18" charset="0"/>
              </a:rPr>
              <a:t> MY, </a:t>
            </a:r>
            <a:r>
              <a:rPr lang="en-IN" sz="1600" dirty="0" err="1" smtClean="0">
                <a:latin typeface="Times New Roman" pitchFamily="18" charset="0"/>
                <a:cs typeface="Times New Roman" pitchFamily="18" charset="0"/>
              </a:rPr>
              <a:t>Petrioli</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Spenza</a:t>
            </a:r>
            <a:r>
              <a:rPr lang="en-IN" sz="1600" dirty="0" smtClean="0">
                <a:latin typeface="Times New Roman" pitchFamily="18" charset="0"/>
                <a:cs typeface="Times New Roman" pitchFamily="18" charset="0"/>
              </a:rPr>
              <a:t> D. Wireless sensor networks with energy harvesting. In: </a:t>
            </a:r>
            <a:r>
              <a:rPr lang="en-IN" sz="1600" dirty="0" err="1" smtClean="0">
                <a:latin typeface="Times New Roman" pitchFamily="18" charset="0"/>
                <a:cs typeface="Times New Roman" pitchFamily="18" charset="0"/>
              </a:rPr>
              <a:t>Basagni</a:t>
            </a:r>
            <a:r>
              <a:rPr lang="en-IN" sz="1600" dirty="0" smtClean="0">
                <a:latin typeface="Times New Roman" pitchFamily="18" charset="0"/>
                <a:cs typeface="Times New Roman" pitchFamily="18" charset="0"/>
              </a:rPr>
              <a:t> S, Conti M, Giordano S, </a:t>
            </a:r>
            <a:r>
              <a:rPr lang="en-IN" sz="1600" dirty="0" err="1" smtClean="0">
                <a:latin typeface="Times New Roman" pitchFamily="18" charset="0"/>
                <a:cs typeface="Times New Roman" pitchFamily="18" charset="0"/>
              </a:rPr>
              <a:t>Stojmenovic</a:t>
            </a:r>
            <a:r>
              <a:rPr lang="en-IN" sz="1600" dirty="0" smtClean="0">
                <a:latin typeface="Times New Roman" pitchFamily="18" charset="0"/>
                <a:cs typeface="Times New Roman" pitchFamily="18" charset="0"/>
              </a:rPr>
              <a:t> I, editors. Mobile Ad Hoc Networking: Cutting Edge Directions. 2nd ed. Hoboken, NJ, USA: John Wiley &amp; Sons Inc., 2013. pp. 703-736.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a:t>
            </a:r>
            <a:r>
              <a:rPr lang="en-IN" sz="1600" dirty="0" err="1" smtClean="0">
                <a:latin typeface="Times New Roman" pitchFamily="18" charset="0"/>
                <a:cs typeface="Times New Roman" pitchFamily="18" charset="0"/>
              </a:rPr>
              <a:t>evik</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Zaim</a:t>
            </a:r>
            <a:r>
              <a:rPr lang="en-IN" sz="1600" dirty="0" smtClean="0">
                <a:latin typeface="Times New Roman" pitchFamily="18" charset="0"/>
                <a:cs typeface="Times New Roman" pitchFamily="18" charset="0"/>
              </a:rPr>
              <a:t> AH, </a:t>
            </a:r>
            <a:r>
              <a:rPr lang="en-IN" sz="1600" dirty="0" err="1" smtClean="0">
                <a:latin typeface="Times New Roman" pitchFamily="18" charset="0"/>
                <a:cs typeface="Times New Roman" pitchFamily="18" charset="0"/>
              </a:rPr>
              <a:t>Yılta¸s</a:t>
            </a:r>
            <a:r>
              <a:rPr lang="en-IN" sz="1600" dirty="0" smtClean="0">
                <a:latin typeface="Times New Roman" pitchFamily="18" charset="0"/>
                <a:cs typeface="Times New Roman" pitchFamily="18" charset="0"/>
              </a:rPr>
              <a:t> D. Localized power-aware routing with an energy-efficient pipelined wakeup schedule for wireless sensor networks. Turk J </a:t>
            </a:r>
            <a:r>
              <a:rPr lang="en-IN" sz="1600" dirty="0" err="1" smtClean="0">
                <a:latin typeface="Times New Roman" pitchFamily="18" charset="0"/>
                <a:cs typeface="Times New Roman" pitchFamily="18" charset="0"/>
              </a:rPr>
              <a:t>Elec</a:t>
            </a:r>
            <a:r>
              <a:rPr lang="en-IN" sz="1600" dirty="0" smtClean="0">
                <a:latin typeface="Times New Roman" pitchFamily="18" charset="0"/>
                <a:cs typeface="Times New Roman" pitchFamily="18" charset="0"/>
              </a:rPr>
              <a:t> Eng &amp; Comp </a:t>
            </a:r>
            <a:r>
              <a:rPr lang="en-IN" sz="1600" dirty="0" err="1" smtClean="0">
                <a:latin typeface="Times New Roman" pitchFamily="18" charset="0"/>
                <a:cs typeface="Times New Roman" pitchFamily="18" charset="0"/>
              </a:rPr>
              <a:t>Sci</a:t>
            </a:r>
            <a:r>
              <a:rPr lang="en-IN" sz="1600" dirty="0" smtClean="0">
                <a:latin typeface="Times New Roman" pitchFamily="18" charset="0"/>
                <a:cs typeface="Times New Roman" pitchFamily="18" charset="0"/>
              </a:rPr>
              <a:t> 2012; 20: 964-987.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a:t>
            </a:r>
            <a:r>
              <a:rPr lang="en-IN" sz="1400" dirty="0" err="1" smtClean="0">
                <a:latin typeface="Times New Roman" pitchFamily="18" charset="0"/>
                <a:cs typeface="Times New Roman" pitchFamily="18" charset="0"/>
              </a:rPr>
              <a:t>Abazari</a:t>
            </a:r>
            <a:r>
              <a:rPr lang="en-IN" sz="1400" dirty="0" smtClean="0">
                <a:latin typeface="Times New Roman" pitchFamily="18" charset="0"/>
                <a:cs typeface="Times New Roman" pitchFamily="18" charset="0"/>
              </a:rPr>
              <a:t> N, </a:t>
            </a:r>
            <a:r>
              <a:rPr lang="en-IN" sz="1400" dirty="0" err="1" smtClean="0">
                <a:latin typeface="Times New Roman" pitchFamily="18" charset="0"/>
                <a:cs typeface="Times New Roman" pitchFamily="18" charset="0"/>
              </a:rPr>
              <a:t>Akbarzadeh</a:t>
            </a:r>
            <a:r>
              <a:rPr lang="en-IN" sz="1400" dirty="0" smtClean="0">
                <a:latin typeface="Times New Roman" pitchFamily="18" charset="0"/>
                <a:cs typeface="Times New Roman" pitchFamily="18" charset="0"/>
              </a:rPr>
              <a:t> MR, </a:t>
            </a:r>
            <a:r>
              <a:rPr lang="en-IN" sz="1400" dirty="0" err="1" smtClean="0">
                <a:latin typeface="Times New Roman" pitchFamily="18" charset="0"/>
                <a:cs typeface="Times New Roman" pitchFamily="18" charset="0"/>
              </a:rPr>
              <a:t>Yaghmaee</a:t>
            </a:r>
            <a:r>
              <a:rPr lang="en-IN" sz="1400" dirty="0" smtClean="0">
                <a:latin typeface="Times New Roman" pitchFamily="18" charset="0"/>
                <a:cs typeface="Times New Roman" pitchFamily="18" charset="0"/>
              </a:rPr>
              <a:t> MH. Mobile base station management using fuzzy logic in wireless sensor networks. In: IEEE Second International Conference on Computer Engineering and Technology; 16–18 April 2010; </a:t>
            </a:r>
            <a:r>
              <a:rPr lang="en-IN" sz="1400" dirty="0" err="1" smtClean="0">
                <a:latin typeface="Times New Roman" pitchFamily="18" charset="0"/>
                <a:cs typeface="Times New Roman" pitchFamily="18" charset="0"/>
              </a:rPr>
              <a:t>Chengdo</a:t>
            </a:r>
            <a:r>
              <a:rPr lang="en-IN" sz="1400" dirty="0" smtClean="0">
                <a:latin typeface="Times New Roman" pitchFamily="18" charset="0"/>
                <a:cs typeface="Times New Roman" pitchFamily="18" charset="0"/>
              </a:rPr>
              <a:t>, China. New York, NY, USA: IEEE. pp. 357-361.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7] Singh AK, </a:t>
            </a:r>
            <a:r>
              <a:rPr lang="en-IN" sz="1400" dirty="0" err="1" smtClean="0">
                <a:latin typeface="Times New Roman" pitchFamily="18" charset="0"/>
                <a:cs typeface="Times New Roman" pitchFamily="18" charset="0"/>
              </a:rPr>
              <a:t>Purohit</a:t>
            </a:r>
            <a:r>
              <a:rPr lang="en-IN" sz="1400" dirty="0" smtClean="0">
                <a:latin typeface="Times New Roman" pitchFamily="18" charset="0"/>
                <a:cs typeface="Times New Roman" pitchFamily="18" charset="0"/>
              </a:rPr>
              <a:t> N, Singh KP, </a:t>
            </a:r>
            <a:r>
              <a:rPr lang="en-IN" sz="1400" dirty="0" err="1" smtClean="0">
                <a:latin typeface="Times New Roman" pitchFamily="18" charset="0"/>
                <a:cs typeface="Times New Roman" pitchFamily="18" charset="0"/>
              </a:rPr>
              <a:t>Shukla</a:t>
            </a:r>
            <a:r>
              <a:rPr lang="en-IN" sz="1400" dirty="0" smtClean="0">
                <a:latin typeface="Times New Roman" pitchFamily="18" charset="0"/>
                <a:cs typeface="Times New Roman" pitchFamily="18" charset="0"/>
              </a:rPr>
              <a:t> M. A novel approach for lifetime analysis of sensor network using fuzzy logic. In: IEEE International Conference Proceeding India Conference; 16–18 December 2011; Hyderabad, India. New York, NY, USA: IEEE. pp. 1-6.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8] Singh AK, </a:t>
            </a:r>
            <a:r>
              <a:rPr lang="en-IN" sz="1400" dirty="0" err="1" smtClean="0">
                <a:latin typeface="Times New Roman" pitchFamily="18" charset="0"/>
                <a:cs typeface="Times New Roman" pitchFamily="18" charset="0"/>
              </a:rPr>
              <a:t>Purohit</a:t>
            </a:r>
            <a:r>
              <a:rPr lang="en-IN" sz="1400" dirty="0" smtClean="0">
                <a:latin typeface="Times New Roman" pitchFamily="18" charset="0"/>
                <a:cs typeface="Times New Roman" pitchFamily="18" charset="0"/>
              </a:rPr>
              <a:t> N, </a:t>
            </a:r>
            <a:r>
              <a:rPr lang="en-IN" sz="1400" dirty="0" err="1" smtClean="0">
                <a:latin typeface="Times New Roman" pitchFamily="18" charset="0"/>
                <a:cs typeface="Times New Roman" pitchFamily="18" charset="0"/>
              </a:rPr>
              <a:t>Alkesh</a:t>
            </a:r>
            <a:r>
              <a:rPr lang="en-IN" sz="1400" dirty="0" smtClean="0">
                <a:latin typeface="Times New Roman" pitchFamily="18" charset="0"/>
                <a:cs typeface="Times New Roman" pitchFamily="18" charset="0"/>
              </a:rPr>
              <a:t> A. Minimization of energy consumption of wireless sensor networks using fuzzy logic. In: IEEE International Conference on Computational Intelligence and Communication System; 7–9 October 2011; </a:t>
            </a:r>
            <a:r>
              <a:rPr lang="en-IN" sz="1400" dirty="0" err="1" smtClean="0">
                <a:latin typeface="Times New Roman" pitchFamily="18" charset="0"/>
                <a:cs typeface="Times New Roman" pitchFamily="18" charset="0"/>
              </a:rPr>
              <a:t>Gowalior</a:t>
            </a:r>
            <a:r>
              <a:rPr lang="en-IN" sz="1400" dirty="0" smtClean="0">
                <a:latin typeface="Times New Roman" pitchFamily="18" charset="0"/>
                <a:cs typeface="Times New Roman" pitchFamily="18" charset="0"/>
              </a:rPr>
              <a:t>, India. New York, NY, USA: IEEE. pp. 519521.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9] Singh AK, </a:t>
            </a:r>
            <a:r>
              <a:rPr lang="en-IN" sz="1400" dirty="0" err="1" smtClean="0">
                <a:latin typeface="Times New Roman" pitchFamily="18" charset="0"/>
                <a:cs typeface="Times New Roman" pitchFamily="18" charset="0"/>
              </a:rPr>
              <a:t>Purohit</a:t>
            </a:r>
            <a:r>
              <a:rPr lang="en-IN" sz="1400" dirty="0" smtClean="0">
                <a:latin typeface="Times New Roman" pitchFamily="18" charset="0"/>
                <a:cs typeface="Times New Roman" pitchFamily="18" charset="0"/>
              </a:rPr>
              <a:t> N, </a:t>
            </a:r>
            <a:r>
              <a:rPr lang="en-IN" sz="1400" dirty="0" err="1" smtClean="0">
                <a:latin typeface="Times New Roman" pitchFamily="18" charset="0"/>
                <a:cs typeface="Times New Roman" pitchFamily="18" charset="0"/>
              </a:rPr>
              <a:t>Alkesh</a:t>
            </a:r>
            <a:r>
              <a:rPr lang="en-IN" sz="1400" dirty="0" smtClean="0">
                <a:latin typeface="Times New Roman" pitchFamily="18" charset="0"/>
                <a:cs typeface="Times New Roman" pitchFamily="18" charset="0"/>
              </a:rPr>
              <a:t> A. A moving base station strategy using fuzzy logic for lifetime enhancement in wireless sensor networks. In: IEEE International Conference on Communication System and Network Technologies. 3–5 June 2011; </a:t>
            </a:r>
            <a:r>
              <a:rPr lang="en-IN" sz="1400" dirty="0" err="1" smtClean="0">
                <a:latin typeface="Times New Roman" pitchFamily="18" charset="0"/>
                <a:cs typeface="Times New Roman" pitchFamily="18" charset="0"/>
              </a:rPr>
              <a:t>Katra</a:t>
            </a:r>
            <a:r>
              <a:rPr lang="en-IN" sz="1400" dirty="0" smtClean="0">
                <a:latin typeface="Times New Roman" pitchFamily="18" charset="0"/>
                <a:cs typeface="Times New Roman" pitchFamily="18" charset="0"/>
              </a:rPr>
              <a:t>, India. New York, NY, USA: IEEE. pp. 198-202.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10] </a:t>
            </a:r>
            <a:r>
              <a:rPr lang="en-IN" sz="1400" dirty="0" err="1" smtClean="0">
                <a:latin typeface="Times New Roman" pitchFamily="18" charset="0"/>
                <a:cs typeface="Times New Roman" pitchFamily="18" charset="0"/>
              </a:rPr>
              <a:t>Bagci</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Yazici</a:t>
            </a:r>
            <a:r>
              <a:rPr lang="en-IN" sz="1400" dirty="0" smtClean="0">
                <a:latin typeface="Times New Roman" pitchFamily="18" charset="0"/>
                <a:cs typeface="Times New Roman" pitchFamily="18" charset="0"/>
              </a:rPr>
              <a:t> A. An energy aware fuzzy approach to unequal clustering in wireless sensor networks. </a:t>
            </a:r>
            <a:r>
              <a:rPr lang="en-IN" sz="1400" dirty="0" err="1" smtClean="0">
                <a:latin typeface="Times New Roman" pitchFamily="18" charset="0"/>
                <a:cs typeface="Times New Roman" pitchFamily="18" charset="0"/>
              </a:rPr>
              <a:t>Appl</a:t>
            </a:r>
            <a:r>
              <a:rPr lang="en-IN" sz="1400" dirty="0" smtClean="0">
                <a:latin typeface="Times New Roman" pitchFamily="18" charset="0"/>
                <a:cs typeface="Times New Roman" pitchFamily="18" charset="0"/>
              </a:rPr>
              <a:t> Soft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2013; 13: 1741-1749. </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1535</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Fuzzy Rule Generation using Modified PSO for Clustering in Wireless Sensor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2021-06-11T08:34:33Z</dcterms:modified>
</cp:coreProperties>
</file>