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Frobenius</a:t>
            </a:r>
            <a:r>
              <a:rPr lang="en-IN" b="1" dirty="0" smtClean="0">
                <a:latin typeface="Times New Roman" pitchFamily="18" charset="0"/>
                <a:cs typeface="Times New Roman" pitchFamily="18" charset="0"/>
              </a:rPr>
              <a:t> Norm-based Unbiased FIR Fusion Filtering for Wireless Sensor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article presents a new approach to designing the </a:t>
            </a:r>
            <a:r>
              <a:rPr lang="en-IN" sz="2000" dirty="0" err="1" smtClean="0">
                <a:latin typeface="Times New Roman" pitchFamily="18" charset="0"/>
                <a:cs typeface="Times New Roman" pitchFamily="18" charset="0"/>
              </a:rPr>
              <a:t>Frobenius</a:t>
            </a:r>
            <a:r>
              <a:rPr lang="en-IN" sz="2000" dirty="0" smtClean="0">
                <a:latin typeface="Times New Roman" pitchFamily="18" charset="0"/>
                <a:cs typeface="Times New Roman" pitchFamily="18" charset="0"/>
              </a:rPr>
              <a:t> norm-based weighted unbiased finite impulse response (FIR) fusion filter for wireless sensor networks. The weighted </a:t>
            </a:r>
            <a:r>
              <a:rPr lang="en-IN" sz="2000" dirty="0" err="1" smtClean="0">
                <a:latin typeface="Times New Roman" pitchFamily="18" charset="0"/>
                <a:cs typeface="Times New Roman" pitchFamily="18" charset="0"/>
              </a:rPr>
              <a:t>Frobenius</a:t>
            </a:r>
            <a:r>
              <a:rPr lang="en-IN" sz="2000" dirty="0" smtClean="0">
                <a:latin typeface="Times New Roman" pitchFamily="18" charset="0"/>
                <a:cs typeface="Times New Roman" pitchFamily="18" charset="0"/>
              </a:rPr>
              <a:t> norm is employed as a cost function to design a local unbiased FIR filter. The design problem is converted into a constrained optimization problem subject to an equality constraint. The Lagrange multiplier method is used to derive the local FIR filter gain. An alternative </a:t>
            </a:r>
            <a:r>
              <a:rPr lang="en-IN" sz="2000" dirty="0" err="1" smtClean="0">
                <a:latin typeface="Times New Roman" pitchFamily="18" charset="0"/>
                <a:cs typeface="Times New Roman" pitchFamily="18" charset="0"/>
              </a:rPr>
              <a:t>Frobenius</a:t>
            </a:r>
            <a:r>
              <a:rPr lang="en-IN" sz="2000" dirty="0" smtClean="0">
                <a:latin typeface="Times New Roman" pitchFamily="18" charset="0"/>
                <a:cs typeface="Times New Roman" pitchFamily="18" charset="0"/>
              </a:rPr>
              <a:t> norm is introduced to determine weights for the local unbiased FIR filters in the design of a global fusion FIR filter. The developed FIR fusion filter is demonstrated to have higher robustness against uncertainties than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filter-based methods, such as the optimal fusion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 distributed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 and distributed weighted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 through a numerical example of moving-target tracking employing seven smart sensors and an experiment with temperature and humidity estimation using eight sensors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order to overcome the poor </a:t>
            </a:r>
            <a:r>
              <a:rPr lang="en-IN" sz="2000" dirty="0" err="1" smtClean="0">
                <a:latin typeface="Times New Roman" pitchFamily="18" charset="0"/>
                <a:cs typeface="Times New Roman" pitchFamily="18" charset="0"/>
              </a:rPr>
              <a:t>observability</a:t>
            </a:r>
            <a:r>
              <a:rPr lang="en-IN" sz="2000" dirty="0" smtClean="0">
                <a:latin typeface="Times New Roman" pitchFamily="18" charset="0"/>
                <a:cs typeface="Times New Roman" pitchFamily="18" charset="0"/>
              </a:rPr>
              <a:t> of yaw measurement for foot-mounted inertial measurement unit (IMU), an integrated </a:t>
            </a:r>
            <a:r>
              <a:rPr lang="en-IN" sz="2000" dirty="0" err="1" smtClean="0">
                <a:latin typeface="Times New Roman" pitchFamily="18" charset="0"/>
                <a:cs typeface="Times New Roman" pitchFamily="18" charset="0"/>
              </a:rPr>
              <a:t>IMU+Compass</a:t>
            </a:r>
            <a:r>
              <a:rPr lang="en-IN" sz="2000" dirty="0" smtClean="0">
                <a:latin typeface="Times New Roman" pitchFamily="18" charset="0"/>
                <a:cs typeface="Times New Roman" pitchFamily="18" charset="0"/>
              </a:rPr>
              <a:t> scheme for self-contained pedestrian navigation is presented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it should be pointed out that although the RFID- and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-based methods mentioned above are able to provide the position information in indoor environment, the accuracy of such approaches is on meter-level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it should be pointed that although the ultrasonic-based approaches are on </a:t>
            </a:r>
            <a:r>
              <a:rPr lang="en-IN" sz="2000" dirty="0" err="1" smtClean="0">
                <a:latin typeface="Times New Roman" pitchFamily="18" charset="0"/>
                <a:cs typeface="Times New Roman" pitchFamily="18" charset="0"/>
              </a:rPr>
              <a:t>centimeter</a:t>
            </a:r>
            <a:r>
              <a:rPr lang="en-IN" sz="2000" dirty="0" smtClean="0">
                <a:latin typeface="Times New Roman" pitchFamily="18" charset="0"/>
                <a:cs typeface="Times New Roman" pitchFamily="18" charset="0"/>
              </a:rPr>
              <a:t>-level, it is easy to be outage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propose a self-contained pedestrian navigation by fusing the IMU and compass measurements via UFIR filtering.</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Sufficient conditions are established for the solvability of the addressed switching topology-dependent distributed filtering design in terms of certain convex optimization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some initiatives have been taken to address the problems of distributed filtering based on WSNs in recent years, </a:t>
            </a:r>
            <a:r>
              <a:rPr lang="en-IN" sz="2000" dirty="0" smtClean="0">
                <a:latin typeface="Times New Roman" pitchFamily="18" charset="0"/>
                <a:cs typeface="Times New Roman" pitchFamily="18" charset="0"/>
              </a:rPr>
              <a:t>see.</a:t>
            </a:r>
          </a:p>
          <a:p>
            <a:pPr algn="just">
              <a:lnSpc>
                <a:spcPct val="150000"/>
              </a:lnSpc>
            </a:pPr>
            <a:r>
              <a:rPr lang="en-IN" sz="2000" dirty="0" smtClean="0">
                <a:latin typeface="Times New Roman" pitchFamily="18" charset="0"/>
                <a:cs typeface="Times New Roman" pitchFamily="18" charset="0"/>
              </a:rPr>
              <a:t>Furthermore, the developed algorithm has been applied to estimate the unknown information distribution in a certain area of the optimal coverage control problem over sensor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are several techniques including linear matrix inequality (LMI) approach, parameter-dependent/recursive LMI method, and </a:t>
            </a:r>
            <a:r>
              <a:rPr lang="en-IN" sz="2000" dirty="0" err="1" smtClean="0">
                <a:latin typeface="Times New Roman" pitchFamily="18" charset="0"/>
                <a:cs typeface="Times New Roman" pitchFamily="18" charset="0"/>
              </a:rPr>
              <a:t>Riccati</a:t>
            </a:r>
            <a:r>
              <a:rPr lang="en-IN" sz="2000" dirty="0" smtClean="0">
                <a:latin typeface="Times New Roman" pitchFamily="18" charset="0"/>
                <a:cs typeface="Times New Roman" pitchFamily="18" charset="0"/>
              </a:rPr>
              <a:t> difference equation method for distributed filtering or estimation </a:t>
            </a:r>
            <a:r>
              <a:rPr lang="en-IN" sz="2000" dirty="0" smtClean="0">
                <a:latin typeface="Times New Roman" pitchFamily="18" charset="0"/>
                <a:cs typeface="Times New Roman" pitchFamily="18" charset="0"/>
              </a:rPr>
              <a:t>problems.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order to provide the accurate position information of the person in indoor environment, many approaches have been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it should be pointed out that although the RFID- and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-based methods mentioned above are able to provide the position information in indoor environment, the accuracy of such approaches is on meter-level. In order to improve the positioning accuracy, ultrasonic-based approaches are proposed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of the famous examples is the navigation shoe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which employs the foot-mounted inertial measurement unit (IMU) to correct the error drift of the INS solution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employ a real indoor test to verify the performance of the proposed self-contained pedestrian navigation using the IMU and compass measurements via UFIR filter.</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Malicious attacks do cause filter performance degradation, whether it is a full or reduced-order </a:t>
            </a:r>
            <a:r>
              <a:rPr lang="en-IN" sz="2000" dirty="0" smtClean="0">
                <a:latin typeface="Times New Roman" pitchFamily="18" charset="0"/>
                <a:cs typeface="Times New Roman" pitchFamily="18" charset="0"/>
              </a:rPr>
              <a:t>filter.</a:t>
            </a:r>
          </a:p>
          <a:p>
            <a:pPr algn="just">
              <a:lnSpc>
                <a:spcPct val="150000"/>
              </a:lnSpc>
            </a:pPr>
            <a:r>
              <a:rPr lang="en-IN" sz="2000" dirty="0" smtClean="0">
                <a:latin typeface="Times New Roman" pitchFamily="18" charset="0"/>
                <a:cs typeface="Times New Roman" pitchFamily="18" charset="0"/>
              </a:rPr>
              <a:t>By utilizing the </a:t>
            </a:r>
            <a:r>
              <a:rPr lang="en-IN" sz="2000" dirty="0" err="1" smtClean="0">
                <a:latin typeface="Times New Roman" pitchFamily="18" charset="0"/>
                <a:cs typeface="Times New Roman" pitchFamily="18" charset="0"/>
              </a:rPr>
              <a:t>Markovian</a:t>
            </a:r>
            <a:r>
              <a:rPr lang="en-IN" sz="2000" dirty="0" smtClean="0">
                <a:latin typeface="Times New Roman" pitchFamily="18" charset="0"/>
                <a:cs typeface="Times New Roman" pitchFamily="18" charset="0"/>
              </a:rPr>
              <a:t> switched </a:t>
            </a:r>
            <a:r>
              <a:rPr lang="en-IN" sz="2000" dirty="0" err="1" smtClean="0">
                <a:latin typeface="Times New Roman" pitchFamily="18" charset="0"/>
                <a:cs typeface="Times New Roman" pitchFamily="18" charset="0"/>
              </a:rPr>
              <a:t>Lyapunov</a:t>
            </a:r>
            <a:r>
              <a:rPr lang="en-IN" sz="2000" dirty="0" smtClean="0">
                <a:latin typeface="Times New Roman" pitchFamily="18" charset="0"/>
                <a:cs typeface="Times New Roman" pitchFamily="18" charset="0"/>
              </a:rPr>
              <a:t> functional method and the LMI technique, sufficient conditions on the designed distributed estimator have been obtained to ensure the prescribed energy-to-peak performance with given filter parameters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the distributed state estimator, which was used to defend against false data injection attacks over sensor networks, has been embedded with event-triggering transmission scheme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Additionally, a random variable obeying the Bernoulli distribution is used to describe the phenomenon of the randomly occurring deception attacks.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Algorithms for efficient digital media transmission over </a:t>
                      </a:r>
                      <a:r>
                        <a:rPr lang="en-US" sz="2000" dirty="0" err="1">
                          <a:latin typeface="Times New Roman"/>
                          <a:ea typeface="Calibri"/>
                          <a:cs typeface="Latha"/>
                        </a:rPr>
                        <a:t>IoT</a:t>
                      </a:r>
                      <a:r>
                        <a:rPr lang="en-US" sz="2000" dirty="0">
                          <a:latin typeface="Times New Roman"/>
                          <a:ea typeface="Calibri"/>
                          <a:cs typeface="Latha"/>
                        </a:rPr>
                        <a:t> and cloud networking</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Stergiou, C.; Psannis, K.E.; Plageras, A.P.; Ishibashi, Y.; Kim, B.-G.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paper, in order to achieve a type of network that will provide more intelligent media-data transfer new technologies were studied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Recent advances delivered by mobile cloud computing and Internet of Things for big data applications: A survey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Stergiou, C.; Psannis, K.E.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the field of modern wireless telecommunications there is a novel paradigm that is rapidly gaining ground.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Railway Track Circuit Fault Diagnosis Using Recurrent Neural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De Bruin, T.; Verbert, K.; Babuska, 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Timely detection and identification of faults in railway track circuits are crucial for the safety and availability of railway networks.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Reliable Data Fusion of Hierarchical Wireless Sensor Networks With Asynchronous Measurement for Greenhouse Monitoring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Bai, X.; Wang, Z.; Sheng, L.; Wang, Z.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investigates the data fusion problem of wireless sensor networks (WSNs) for the greenhouse monitoring system.</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g"/>
          <p:cNvPicPr>
            <a:picLocks noGrp="1" noChangeAspect="1" noChangeArrowheads="1"/>
          </p:cNvPicPr>
          <p:nvPr>
            <p:ph idx="1"/>
          </p:nvPr>
        </p:nvPicPr>
        <p:blipFill>
          <a:blip r:embed="rId2"/>
          <a:srcRect/>
          <a:stretch>
            <a:fillRect/>
          </a:stretch>
        </p:blipFill>
        <p:spPr bwMode="auto">
          <a:xfrm>
            <a:off x="1752600" y="1371600"/>
            <a:ext cx="6477000" cy="50291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858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the problem of l-order distributed l2-l∞ state estimation problem for a class of discrete time-invariant systems has been investigated. Through an adjustable parameter E, a distributed full-order filter and a distributed reduced-order filter can be obtained respectively. During the design of the filter, the random deception attacks, time-varying communication topology, stochastic noises are simultaneously considered to reflect more practical dynamic </a:t>
            </a:r>
            <a:r>
              <a:rPr lang="en-IN" sz="1800" dirty="0" err="1" smtClean="0">
                <a:latin typeface="Times New Roman" pitchFamily="18" charset="0"/>
                <a:cs typeface="Times New Roman" pitchFamily="18" charset="0"/>
              </a:rPr>
              <a:t>behavior</a:t>
            </a:r>
            <a:r>
              <a:rPr lang="en-IN" sz="1800" dirty="0" smtClean="0">
                <a:latin typeface="Times New Roman" pitchFamily="18" charset="0"/>
                <a:cs typeface="Times New Roman" pitchFamily="18" charset="0"/>
              </a:rPr>
              <a:t> of WSNs. By utilizing the </a:t>
            </a:r>
            <a:r>
              <a:rPr lang="en-IN" sz="1800" dirty="0" err="1" smtClean="0">
                <a:latin typeface="Times New Roman" pitchFamily="18" charset="0"/>
                <a:cs typeface="Times New Roman" pitchFamily="18" charset="0"/>
              </a:rPr>
              <a:t>Markovian</a:t>
            </a:r>
            <a:r>
              <a:rPr lang="en-IN" sz="1800" dirty="0" smtClean="0">
                <a:latin typeface="Times New Roman" pitchFamily="18" charset="0"/>
                <a:cs typeface="Times New Roman" pitchFamily="18" charset="0"/>
              </a:rPr>
              <a:t> switched </a:t>
            </a:r>
            <a:r>
              <a:rPr lang="en-IN" sz="1800" dirty="0" err="1" smtClean="0">
                <a:latin typeface="Times New Roman" pitchFamily="18" charset="0"/>
                <a:cs typeface="Times New Roman" pitchFamily="18" charset="0"/>
              </a:rPr>
              <a:t>Lyapunov</a:t>
            </a:r>
            <a:r>
              <a:rPr lang="en-IN" sz="1800" dirty="0" smtClean="0">
                <a:latin typeface="Times New Roman" pitchFamily="18" charset="0"/>
                <a:cs typeface="Times New Roman" pitchFamily="18" charset="0"/>
              </a:rPr>
              <a:t> functional method and the LMI technique, sufficient conditions on the designed distributed estimator have been obtained to ensure the prescribed energy-to-peak performance with given filter parameters. The filtering parameters can be determined and characterized with the explicit expressions by solving some LMIs. Finally, the validity of the design approach was verified by numerical simulation.</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873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marL="425196" indent="-342900" algn="just">
              <a:lnSpc>
                <a:spcPct val="160000"/>
              </a:lnSpc>
            </a:pPr>
            <a:r>
              <a:rPr lang="en-IN" sz="1600" dirty="0" err="1" smtClean="0">
                <a:latin typeface="Times New Roman" pitchFamily="18" charset="0"/>
                <a:cs typeface="Times New Roman" pitchFamily="18" charset="0"/>
              </a:rPr>
              <a:t>Stergiou</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Psannis</a:t>
            </a:r>
            <a:r>
              <a:rPr lang="en-IN" sz="1600" dirty="0" smtClean="0">
                <a:latin typeface="Times New Roman" pitchFamily="18" charset="0"/>
                <a:cs typeface="Times New Roman" pitchFamily="18" charset="0"/>
              </a:rPr>
              <a:t>, K.E.; </a:t>
            </a:r>
            <a:r>
              <a:rPr lang="en-IN" sz="1600" dirty="0" err="1" smtClean="0">
                <a:latin typeface="Times New Roman" pitchFamily="18" charset="0"/>
                <a:cs typeface="Times New Roman" pitchFamily="18" charset="0"/>
              </a:rPr>
              <a:t>Plageras</a:t>
            </a:r>
            <a:r>
              <a:rPr lang="en-IN" sz="1600" dirty="0" smtClean="0">
                <a:latin typeface="Times New Roman" pitchFamily="18" charset="0"/>
                <a:cs typeface="Times New Roman" pitchFamily="18" charset="0"/>
              </a:rPr>
              <a:t>, A.P.; </a:t>
            </a:r>
            <a:r>
              <a:rPr lang="en-IN" sz="1600" dirty="0" err="1" smtClean="0">
                <a:latin typeface="Times New Roman" pitchFamily="18" charset="0"/>
                <a:cs typeface="Times New Roman" pitchFamily="18" charset="0"/>
              </a:rPr>
              <a:t>Ishibashi</a:t>
            </a:r>
            <a:r>
              <a:rPr lang="en-IN" sz="1600" dirty="0" smtClean="0">
                <a:latin typeface="Times New Roman" pitchFamily="18" charset="0"/>
                <a:cs typeface="Times New Roman" pitchFamily="18" charset="0"/>
              </a:rPr>
              <a:t>, Y.; Kim, B.-G. Algorithms for efficient digital media transmission over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and cloud networking. J. </a:t>
            </a:r>
            <a:r>
              <a:rPr lang="en-IN" sz="1600" dirty="0" err="1" smtClean="0">
                <a:latin typeface="Times New Roman" pitchFamily="18" charset="0"/>
                <a:cs typeface="Times New Roman" pitchFamily="18" charset="0"/>
              </a:rPr>
              <a:t>Multimed</a:t>
            </a:r>
            <a:r>
              <a:rPr lang="en-IN" sz="1600" dirty="0" smtClean="0">
                <a:latin typeface="Times New Roman" pitchFamily="18" charset="0"/>
                <a:cs typeface="Times New Roman" pitchFamily="18" charset="0"/>
              </a:rPr>
              <a:t>. Inf. Syst. 2018, 5, 27–34. </a:t>
            </a:r>
            <a:endParaRPr lang="en-IN" sz="1600" dirty="0" smtClean="0">
              <a:latin typeface="Times New Roman" pitchFamily="18" charset="0"/>
              <a:cs typeface="Times New Roman" pitchFamily="18" charset="0"/>
            </a:endParaRPr>
          </a:p>
          <a:p>
            <a:pPr marL="425196" indent="-342900"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Stergiou</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Psannis</a:t>
            </a:r>
            <a:r>
              <a:rPr lang="en-IN" sz="1600" dirty="0" smtClean="0">
                <a:latin typeface="Times New Roman" pitchFamily="18" charset="0"/>
                <a:cs typeface="Times New Roman" pitchFamily="18" charset="0"/>
              </a:rPr>
              <a:t>, K.E. Recent advances delivered by mobile cloud computing and Internet of Things for big data applications: A survey. Int. J.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Manag</a:t>
            </a:r>
            <a:r>
              <a:rPr lang="en-IN" sz="1600" dirty="0" smtClean="0">
                <a:latin typeface="Times New Roman" pitchFamily="18" charset="0"/>
                <a:cs typeface="Times New Roman" pitchFamily="18" charset="0"/>
              </a:rPr>
              <a:t>. 2017, 27, e1930.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marL="425196" indent="-342900"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De Bruin, T.; </a:t>
            </a:r>
            <a:r>
              <a:rPr lang="en-IN" sz="1600" dirty="0" err="1" smtClean="0">
                <a:latin typeface="Times New Roman" pitchFamily="18" charset="0"/>
                <a:cs typeface="Times New Roman" pitchFamily="18" charset="0"/>
              </a:rPr>
              <a:t>Verbert</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Babuska</a:t>
            </a:r>
            <a:r>
              <a:rPr lang="en-IN" sz="1600" dirty="0" smtClean="0">
                <a:latin typeface="Times New Roman" pitchFamily="18" charset="0"/>
                <a:cs typeface="Times New Roman" pitchFamily="18" charset="0"/>
              </a:rPr>
              <a:t>, R. Railway Track Circuit Fault Diagnosis Using Recurrent Neural Networks. IEEE Trans. Neural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Learn. Syst. 2017, 28, 523–533.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marL="425196" indent="-342900"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Bai</a:t>
            </a:r>
            <a:r>
              <a:rPr lang="en-IN" sz="1600" dirty="0" smtClean="0">
                <a:latin typeface="Times New Roman" pitchFamily="18" charset="0"/>
                <a:cs typeface="Times New Roman" pitchFamily="18" charset="0"/>
              </a:rPr>
              <a:t>, X.; Wang, Z.; </a:t>
            </a:r>
            <a:r>
              <a:rPr lang="en-IN" sz="1600" dirty="0" err="1" smtClean="0">
                <a:latin typeface="Times New Roman" pitchFamily="18" charset="0"/>
                <a:cs typeface="Times New Roman" pitchFamily="18" charset="0"/>
              </a:rPr>
              <a:t>Sheng</a:t>
            </a:r>
            <a:r>
              <a:rPr lang="en-IN" sz="1600" dirty="0" smtClean="0">
                <a:latin typeface="Times New Roman" pitchFamily="18" charset="0"/>
                <a:cs typeface="Times New Roman" pitchFamily="18" charset="0"/>
              </a:rPr>
              <a:t>, L.; Wang, Z. Reliable Data Fusion of Hierarchical Wireless Sensor Networks With Asynchronous Measurement for Greenhouse Monitoring. IEEE Trans. Control Syst. Technol. 2019, 27, 1036–1046.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marL="425196" indent="-342900"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Fortino</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Giannantonio</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Gravina</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Kuryloski</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Jafari</a:t>
            </a:r>
            <a:r>
              <a:rPr lang="en-IN" sz="1600" dirty="0" smtClean="0">
                <a:latin typeface="Times New Roman" pitchFamily="18" charset="0"/>
                <a:cs typeface="Times New Roman" pitchFamily="18" charset="0"/>
              </a:rPr>
              <a:t>, R. Enabling effective programming and flexible management of efficient body sensor network applications. IEEE Trans. Hum.-Mach. Syst. 2013, 43, 115–133.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León, R.A.; </a:t>
            </a:r>
            <a:r>
              <a:rPr lang="en-IN" sz="1600" dirty="0" err="1" smtClean="0">
                <a:latin typeface="Times New Roman" pitchFamily="18" charset="0"/>
                <a:cs typeface="Times New Roman" pitchFamily="18" charset="0"/>
              </a:rPr>
              <a:t>Vittal</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Manimaran</a:t>
            </a:r>
            <a:r>
              <a:rPr lang="en-IN" sz="1600" dirty="0" smtClean="0">
                <a:latin typeface="Times New Roman" pitchFamily="18" charset="0"/>
                <a:cs typeface="Times New Roman" pitchFamily="18" charset="0"/>
              </a:rPr>
              <a:t>, G. Application of sensor network for secure electric energy infrastructure. IEEE Trans. Power </a:t>
            </a:r>
            <a:r>
              <a:rPr lang="en-IN" sz="1600" dirty="0" err="1" smtClean="0">
                <a:latin typeface="Times New Roman" pitchFamily="18" charset="0"/>
                <a:cs typeface="Times New Roman" pitchFamily="18" charset="0"/>
              </a:rPr>
              <a:t>Deliv</a:t>
            </a:r>
            <a:r>
              <a:rPr lang="en-IN" sz="1600" dirty="0" smtClean="0">
                <a:latin typeface="Times New Roman" pitchFamily="18" charset="0"/>
                <a:cs typeface="Times New Roman" pitchFamily="18" charset="0"/>
              </a:rPr>
              <a:t>. 2007, 22, 1021–1028.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Park, P.; Di Marco, P.; Johansson, K.H. Cross-Layer Optimization for Industrial Control Applications Using Wireless Sensor and Actuator Mesh Networks. IEEE Trans. Ind. Electron. 2017, 64, 3250–3259.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Stankovi´c</a:t>
            </a:r>
            <a:r>
              <a:rPr lang="en-IN" sz="1600" dirty="0" smtClean="0">
                <a:latin typeface="Times New Roman" pitchFamily="18" charset="0"/>
                <a:cs typeface="Times New Roman" pitchFamily="18" charset="0"/>
              </a:rPr>
              <a:t>, M.S.; Johansson, K.H.; </a:t>
            </a:r>
            <a:r>
              <a:rPr lang="en-IN" sz="1600" dirty="0" err="1" smtClean="0">
                <a:latin typeface="Times New Roman" pitchFamily="18" charset="0"/>
                <a:cs typeface="Times New Roman" pitchFamily="18" charset="0"/>
              </a:rPr>
              <a:t>Stipanovi´c</a:t>
            </a:r>
            <a:r>
              <a:rPr lang="en-IN" sz="1600" dirty="0" smtClean="0">
                <a:latin typeface="Times New Roman" pitchFamily="18" charset="0"/>
                <a:cs typeface="Times New Roman" pitchFamily="18" charset="0"/>
              </a:rPr>
              <a:t>, D.M. Distributed seeking of </a:t>
            </a:r>
            <a:r>
              <a:rPr lang="en-IN" sz="1600" dirty="0" err="1" smtClean="0">
                <a:latin typeface="Times New Roman" pitchFamily="18" charset="0"/>
                <a:cs typeface="Times New Roman" pitchFamily="18" charset="0"/>
              </a:rPr>
              <a:t>nash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equilibria</a:t>
            </a:r>
            <a:r>
              <a:rPr lang="en-IN" sz="1600" dirty="0" smtClean="0">
                <a:latin typeface="Times New Roman" pitchFamily="18" charset="0"/>
                <a:cs typeface="Times New Roman" pitchFamily="18" charset="0"/>
              </a:rPr>
              <a:t> with applications to mobile sensor networks. IEEE Trans.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Control 2012, 57, 904–919.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Ruiz-Garcia, L.; </a:t>
            </a:r>
            <a:r>
              <a:rPr lang="en-IN" sz="1600" dirty="0" err="1" smtClean="0">
                <a:latin typeface="Times New Roman" pitchFamily="18" charset="0"/>
                <a:cs typeface="Times New Roman" pitchFamily="18" charset="0"/>
              </a:rPr>
              <a:t>Lunadei</a:t>
            </a:r>
            <a:r>
              <a:rPr lang="en-IN" sz="1600" dirty="0" smtClean="0">
                <a:latin typeface="Times New Roman" pitchFamily="18" charset="0"/>
                <a:cs typeface="Times New Roman" pitchFamily="18" charset="0"/>
              </a:rPr>
              <a:t>, L.; Barreiro, P.; </a:t>
            </a:r>
            <a:r>
              <a:rPr lang="en-IN" sz="1600" dirty="0" err="1" smtClean="0">
                <a:latin typeface="Times New Roman" pitchFamily="18" charset="0"/>
                <a:cs typeface="Times New Roman" pitchFamily="18" charset="0"/>
              </a:rPr>
              <a:t>Robla</a:t>
            </a:r>
            <a:r>
              <a:rPr lang="en-IN" sz="1600" dirty="0" smtClean="0">
                <a:latin typeface="Times New Roman" pitchFamily="18" charset="0"/>
                <a:cs typeface="Times New Roman" pitchFamily="18" charset="0"/>
              </a:rPr>
              <a:t>, J.I. A review of wireless sensor technologies and applications in agriculture and food industry: State of the art and current trends. Sensors 2009, 9, 4728–4750.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PubMed</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Jiang, W.; Yin, Z.; Liu, R.; Li, Z.; Kim, S.M.; He, T. Boosting the </a:t>
            </a:r>
            <a:r>
              <a:rPr lang="en-IN" sz="1600" dirty="0" err="1" smtClean="0">
                <a:latin typeface="Times New Roman" pitchFamily="18" charset="0"/>
                <a:cs typeface="Times New Roman" pitchFamily="18" charset="0"/>
              </a:rPr>
              <a:t>Bitrate</a:t>
            </a:r>
            <a:r>
              <a:rPr lang="en-IN" sz="1600" dirty="0" smtClean="0">
                <a:latin typeface="Times New Roman" pitchFamily="18" charset="0"/>
                <a:cs typeface="Times New Roman" pitchFamily="18" charset="0"/>
              </a:rPr>
              <a:t> of Cross-Technology Communication on Commodity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Devices. IEEE/ACM Trans.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2019, 27, 1069–1083.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1302</TotalTime>
  <Words>1455</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Frobenius Norm-based Unbiased FIR Fusion Filtering for Wireless Sensor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2021-06-11T12:50:13Z</dcterms:modified>
</cp:coreProperties>
</file>